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6.xml" ContentType="application/vnd.openxmlformats-officedocument.presentationml.tags+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4"/>
    <p:sldMasterId id="2147484211" r:id="rId5"/>
    <p:sldMasterId id="2147484235" r:id="rId6"/>
  </p:sldMasterIdLst>
  <p:notesMasterIdLst>
    <p:notesMasterId r:id="rId36"/>
  </p:notesMasterIdLst>
  <p:handoutMasterIdLst>
    <p:handoutMasterId r:id="rId37"/>
  </p:handoutMasterIdLst>
  <p:sldIdLst>
    <p:sldId id="2096" r:id="rId7"/>
    <p:sldId id="4416" r:id="rId8"/>
    <p:sldId id="289" r:id="rId9"/>
    <p:sldId id="2152" r:id="rId10"/>
    <p:sldId id="4459" r:id="rId11"/>
    <p:sldId id="4460" r:id="rId12"/>
    <p:sldId id="4461" r:id="rId13"/>
    <p:sldId id="4470" r:id="rId14"/>
    <p:sldId id="4469" r:id="rId15"/>
    <p:sldId id="4462" r:id="rId16"/>
    <p:sldId id="303" r:id="rId17"/>
    <p:sldId id="304" r:id="rId18"/>
    <p:sldId id="305" r:id="rId19"/>
    <p:sldId id="306" r:id="rId20"/>
    <p:sldId id="4463" r:id="rId21"/>
    <p:sldId id="4472" r:id="rId22"/>
    <p:sldId id="4474" r:id="rId23"/>
    <p:sldId id="4383" r:id="rId24"/>
    <p:sldId id="4456" r:id="rId25"/>
    <p:sldId id="4464" r:id="rId26"/>
    <p:sldId id="346" r:id="rId27"/>
    <p:sldId id="4427" r:id="rId28"/>
    <p:sldId id="4465" r:id="rId29"/>
    <p:sldId id="4396" r:id="rId30"/>
    <p:sldId id="4466" r:id="rId31"/>
    <p:sldId id="4458" r:id="rId32"/>
    <p:sldId id="891" r:id="rId33"/>
    <p:sldId id="4419" r:id="rId34"/>
    <p:sldId id="901" r:id="rId35"/>
  </p:sldIdLst>
  <p:sldSz cx="12192000" cy="6858000"/>
  <p:notesSz cx="7010400" cy="9296400"/>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CSSA" id="{D8FE0610-8CEF-421D-8AFF-42D071506DC1}">
          <p14:sldIdLst>
            <p14:sldId id="2096"/>
            <p14:sldId id="4416"/>
            <p14:sldId id="289"/>
            <p14:sldId id="2152"/>
            <p14:sldId id="4459"/>
            <p14:sldId id="4460"/>
            <p14:sldId id="4461"/>
            <p14:sldId id="4470"/>
            <p14:sldId id="4469"/>
            <p14:sldId id="4462"/>
            <p14:sldId id="303"/>
            <p14:sldId id="304"/>
            <p14:sldId id="305"/>
            <p14:sldId id="306"/>
            <p14:sldId id="4463"/>
            <p14:sldId id="4472"/>
            <p14:sldId id="4474"/>
            <p14:sldId id="4383"/>
            <p14:sldId id="4456"/>
            <p14:sldId id="4464"/>
            <p14:sldId id="346"/>
            <p14:sldId id="4427"/>
            <p14:sldId id="4465"/>
            <p14:sldId id="4396"/>
            <p14:sldId id="4466"/>
            <p14:sldId id="4458"/>
            <p14:sldId id="891"/>
            <p14:sldId id="4419"/>
            <p14:sldId id="901"/>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6993A5B-82F2-DC95-E7E4-1A5E6C51923E}" name="Gardner, Nicole EDUC:EX" initials="GNE" userId="S::Nicole.Gardner@gov.bc.ca::db2086fc-f3df-4d63-ba2c-66d378199c11" providerId="AD"/>
  <p188:author id="{5D77FE81-E020-B442-CD81-B33024E0C55E}" name="Chester, Delaney EDUC:EX" initials="CDE" userId="S::Delaney.Chester@gov.bc.ca::be6f81d8-7f6c-45ee-ba8d-18bade42f2b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7" name="Chester, Delaney EDUC:EX" initials="CDE" lastIdx="3" clrIdx="6">
    <p:extLst>
      <p:ext uri="{19B8F6BF-5375-455C-9EA6-DF929625EA0E}">
        <p15:presenceInfo xmlns:p15="http://schemas.microsoft.com/office/powerpoint/2012/main" userId="S::Delaney.Chester@gov.bc.ca::be6f81d8-7f6c-45ee-ba8d-18bade42f2ba" providerId="AD"/>
      </p:ext>
    </p:extLst>
  </p:cmAuthor>
  <p:cmAuthor id="1" name="Beddouche, Linda EDUC:EX" initials="BLE" lastIdx="29" clrIdx="0">
    <p:extLst>
      <p:ext uri="{19B8F6BF-5375-455C-9EA6-DF929625EA0E}">
        <p15:presenceInfo xmlns:p15="http://schemas.microsoft.com/office/powerpoint/2012/main" userId="S::Linda.Beddouche@gov.bc.ca::77084ad6-8722-4738-9e50-79ab9b801442" providerId="AD"/>
      </p:ext>
    </p:extLst>
  </p:cmAuthor>
  <p:cmAuthor id="8" name="O'Callaghan, Jacqueline EDUC:EX" initials="OJE" lastIdx="4" clrIdx="7">
    <p:extLst>
      <p:ext uri="{19B8F6BF-5375-455C-9EA6-DF929625EA0E}">
        <p15:presenceInfo xmlns:p15="http://schemas.microsoft.com/office/powerpoint/2012/main" userId="S::Jacqueline.OCallaghan@gov.bc.ca::96cd3c52-7f55-4f53-af5f-ddeeb44df686" providerId="AD"/>
      </p:ext>
    </p:extLst>
  </p:cmAuthor>
  <p:cmAuthor id="2" name="Reusing, Meghan EDUC:EX" initials="RME" lastIdx="27" clrIdx="1">
    <p:extLst>
      <p:ext uri="{19B8F6BF-5375-455C-9EA6-DF929625EA0E}">
        <p15:presenceInfo xmlns:p15="http://schemas.microsoft.com/office/powerpoint/2012/main" userId="S::Meghan.Reusing@gov.bc.ca::81e53b00-0328-4005-8bf9-94e2ae787d9c" providerId="AD"/>
      </p:ext>
    </p:extLst>
  </p:cmAuthor>
  <p:cmAuthor id="3" name="Kovacs, Patricia EDUC:EX" initials="KPE" lastIdx="6" clrIdx="2">
    <p:extLst>
      <p:ext uri="{19B8F6BF-5375-455C-9EA6-DF929625EA0E}">
        <p15:presenceInfo xmlns:p15="http://schemas.microsoft.com/office/powerpoint/2012/main" userId="S::Patricia.Kovacs@gov.bc.ca::0487b800-73bb-4e93-abec-74e56cc25515" providerId="AD"/>
      </p:ext>
    </p:extLst>
  </p:cmAuthor>
  <p:cmAuthor id="4" name="Liddy, Eleanor EDUC:EX" initials="LEE" lastIdx="2" clrIdx="3">
    <p:extLst>
      <p:ext uri="{19B8F6BF-5375-455C-9EA6-DF929625EA0E}">
        <p15:presenceInfo xmlns:p15="http://schemas.microsoft.com/office/powerpoint/2012/main" userId="S::Eleanor.Liddy@gov.bc.ca::3a7d9d3d-5bad-4783-910d-7e376dbf92f8" providerId="AD"/>
      </p:ext>
    </p:extLst>
  </p:cmAuthor>
  <p:cmAuthor id="5" name="Sherman, Mike EDUC:EX" initials="SME" lastIdx="15" clrIdx="4">
    <p:extLst>
      <p:ext uri="{19B8F6BF-5375-455C-9EA6-DF929625EA0E}">
        <p15:presenceInfo xmlns:p15="http://schemas.microsoft.com/office/powerpoint/2012/main" userId="S::Mike.Sherman@gov.bc.ca::47284b56-5448-4f36-b206-c41560722fcd" providerId="AD"/>
      </p:ext>
    </p:extLst>
  </p:cmAuthor>
  <p:cmAuthor id="6" name="Laranjeira, Nikita EDUC:EX" initials="LNE" lastIdx="1" clrIdx="5">
    <p:extLst>
      <p:ext uri="{19B8F6BF-5375-455C-9EA6-DF929625EA0E}">
        <p15:presenceInfo xmlns:p15="http://schemas.microsoft.com/office/powerpoint/2012/main" userId="S::Nikita.Laranjeira@gov.bc.ca::1634d15f-e778-47d5-97cc-9ce2b1d55cd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3E2"/>
    <a:srgbClr val="9AB6F9"/>
    <a:srgbClr val="0587BD"/>
    <a:srgbClr val="9DA9E9"/>
    <a:srgbClr val="E87554"/>
    <a:srgbClr val="073674"/>
    <a:srgbClr val="07577A"/>
    <a:srgbClr val="EFF3F3"/>
    <a:srgbClr val="FFFFFF"/>
    <a:srgbClr val="00A3E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52" autoAdjust="0"/>
    <p:restoredTop sz="90272" autoAdjust="0"/>
  </p:normalViewPr>
  <p:slideViewPr>
    <p:cSldViewPr snapToGrid="0" snapToObjects="1" showGuides="1">
      <p:cViewPr varScale="1">
        <p:scale>
          <a:sx n="103" d="100"/>
          <a:sy n="103" d="100"/>
        </p:scale>
        <p:origin x="648" y="126"/>
      </p:cViewPr>
      <p:guideLst/>
    </p:cSldViewPr>
  </p:slideViewPr>
  <p:notesTextViewPr>
    <p:cViewPr>
      <p:scale>
        <a:sx n="3" d="2"/>
        <a:sy n="3" d="2"/>
      </p:scale>
      <p:origin x="0" y="0"/>
    </p:cViewPr>
  </p:notesTextViewPr>
  <p:sorterViewPr>
    <p:cViewPr>
      <p:scale>
        <a:sx n="50" d="100"/>
        <a:sy n="50" d="100"/>
      </p:scale>
      <p:origin x="0" y="-6864"/>
    </p:cViewPr>
  </p:sorterViewPr>
  <p:notesViewPr>
    <p:cSldViewPr snapToGrid="0" snapToObjects="1" showGuides="1">
      <p:cViewPr varScale="1">
        <p:scale>
          <a:sx n="120" d="100"/>
          <a:sy n="120" d="100"/>
        </p:scale>
        <p:origin x="4408" y="176"/>
      </p:cViewPr>
      <p:guideLst>
        <p:guide orient="horz" pos="2928"/>
        <p:guide pos="220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presProps" Target="presProps.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ableStyles" Target="tableStyles.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microsoft.com/office/2018/10/relationships/authors" Target="authors.xml"/><Relationship Id="rId8" Type="http://schemas.openxmlformats.org/officeDocument/2006/relationships/slide" Target="slides/slide2.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A6018781-FBF9-354C-A025-C49C596164BA}" type="datetimeFigureOut">
              <a:rPr lang="en-US" smtClean="0"/>
              <a:t>8/19/2022</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F8F4EF74-8826-BD43-B880-7A8566D08AFF}" type="slidenum">
              <a:rPr lang="en-US" smtClean="0"/>
              <a:t>‹#›</a:t>
            </a:fld>
            <a:endParaRPr lang="en-US" dirty="0"/>
          </a:p>
        </p:txBody>
      </p:sp>
    </p:spTree>
    <p:extLst>
      <p:ext uri="{BB962C8B-B14F-4D97-AF65-F5344CB8AC3E}">
        <p14:creationId xmlns:p14="http://schemas.microsoft.com/office/powerpoint/2010/main" val="246240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108FFD40-13C9-7B48-A0BE-E251E1E33FE5}" type="datetimeFigureOut">
              <a:rPr lang="en-US" smtClean="0"/>
              <a:t>8/19/2022</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F8E2375-F1B1-284C-A827-B0E603FDBDD8}" type="slidenum">
              <a:rPr lang="en-US" smtClean="0"/>
              <a:t>‹#›</a:t>
            </a:fld>
            <a:endParaRPr lang="en-US" dirty="0"/>
          </a:p>
        </p:txBody>
      </p:sp>
    </p:spTree>
    <p:extLst>
      <p:ext uri="{BB962C8B-B14F-4D97-AF65-F5344CB8AC3E}">
        <p14:creationId xmlns:p14="http://schemas.microsoft.com/office/powerpoint/2010/main" val="9384442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1</a:t>
            </a:fld>
            <a:endParaRPr lang="en-US" dirty="0"/>
          </a:p>
        </p:txBody>
      </p:sp>
    </p:spTree>
    <p:extLst>
      <p:ext uri="{BB962C8B-B14F-4D97-AF65-F5344CB8AC3E}">
        <p14:creationId xmlns:p14="http://schemas.microsoft.com/office/powerpoint/2010/main" val="978141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12</a:t>
            </a:fld>
            <a:endParaRPr lang="en-US" dirty="0"/>
          </a:p>
        </p:txBody>
      </p:sp>
    </p:spTree>
    <p:extLst>
      <p:ext uri="{BB962C8B-B14F-4D97-AF65-F5344CB8AC3E}">
        <p14:creationId xmlns:p14="http://schemas.microsoft.com/office/powerpoint/2010/main" val="32038805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13</a:t>
            </a:fld>
            <a:endParaRPr lang="en-US" dirty="0"/>
          </a:p>
        </p:txBody>
      </p:sp>
    </p:spTree>
    <p:extLst>
      <p:ext uri="{BB962C8B-B14F-4D97-AF65-F5344CB8AC3E}">
        <p14:creationId xmlns:p14="http://schemas.microsoft.com/office/powerpoint/2010/main" val="1234705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85FFF4-7869-4E81-9023-48D86DD8D39C}"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905602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15</a:t>
            </a:fld>
            <a:endParaRPr lang="en-US" dirty="0"/>
          </a:p>
        </p:txBody>
      </p:sp>
    </p:spTree>
    <p:extLst>
      <p:ext uri="{BB962C8B-B14F-4D97-AF65-F5344CB8AC3E}">
        <p14:creationId xmlns:p14="http://schemas.microsoft.com/office/powerpoint/2010/main" val="3559692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16</a:t>
            </a:fld>
            <a:endParaRPr lang="en-US" dirty="0"/>
          </a:p>
        </p:txBody>
      </p:sp>
    </p:spTree>
    <p:extLst>
      <p:ext uri="{BB962C8B-B14F-4D97-AF65-F5344CB8AC3E}">
        <p14:creationId xmlns:p14="http://schemas.microsoft.com/office/powerpoint/2010/main" val="40015193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6F8E2375-F1B1-284C-A827-B0E603FDBDD8}" type="slidenum">
              <a:rPr lang="en-US" smtClean="0"/>
              <a:t>18</a:t>
            </a:fld>
            <a:endParaRPr lang="en-US" dirty="0"/>
          </a:p>
        </p:txBody>
      </p:sp>
    </p:spTree>
    <p:extLst>
      <p:ext uri="{BB962C8B-B14F-4D97-AF65-F5344CB8AC3E}">
        <p14:creationId xmlns:p14="http://schemas.microsoft.com/office/powerpoint/2010/main" val="3454674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9262FC88-2883-4571-8E7A-08417205788E}" type="slidenum">
              <a:rPr lang="en-CA" smtClean="0"/>
              <a:t>19</a:t>
            </a:fld>
            <a:endParaRPr lang="en-CA" dirty="0"/>
          </a:p>
        </p:txBody>
      </p:sp>
    </p:spTree>
    <p:extLst>
      <p:ext uri="{BB962C8B-B14F-4D97-AF65-F5344CB8AC3E}">
        <p14:creationId xmlns:p14="http://schemas.microsoft.com/office/powerpoint/2010/main" val="39112471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20</a:t>
            </a:fld>
            <a:endParaRPr lang="en-US" dirty="0"/>
          </a:p>
        </p:txBody>
      </p:sp>
    </p:spTree>
    <p:extLst>
      <p:ext uri="{BB962C8B-B14F-4D97-AF65-F5344CB8AC3E}">
        <p14:creationId xmlns:p14="http://schemas.microsoft.com/office/powerpoint/2010/main" val="3980483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21</a:t>
            </a:fld>
            <a:endParaRPr lang="en-US" dirty="0"/>
          </a:p>
        </p:txBody>
      </p:sp>
    </p:spTree>
    <p:extLst>
      <p:ext uri="{BB962C8B-B14F-4D97-AF65-F5344CB8AC3E}">
        <p14:creationId xmlns:p14="http://schemas.microsoft.com/office/powerpoint/2010/main" val="11816076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9262FC88-2883-4571-8E7A-08417205788E}" type="slidenum">
              <a:rPr lang="en-CA" smtClean="0"/>
              <a:t>22</a:t>
            </a:fld>
            <a:endParaRPr lang="en-CA" dirty="0"/>
          </a:p>
        </p:txBody>
      </p:sp>
    </p:spTree>
    <p:extLst>
      <p:ext uri="{BB962C8B-B14F-4D97-AF65-F5344CB8AC3E}">
        <p14:creationId xmlns:p14="http://schemas.microsoft.com/office/powerpoint/2010/main" val="19093716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2</a:t>
            </a:fld>
            <a:endParaRPr lang="en-US" dirty="0"/>
          </a:p>
        </p:txBody>
      </p:sp>
    </p:spTree>
    <p:extLst>
      <p:ext uri="{BB962C8B-B14F-4D97-AF65-F5344CB8AC3E}">
        <p14:creationId xmlns:p14="http://schemas.microsoft.com/office/powerpoint/2010/main" val="34308747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23</a:t>
            </a:fld>
            <a:endParaRPr lang="en-US" dirty="0"/>
          </a:p>
        </p:txBody>
      </p:sp>
    </p:spTree>
    <p:extLst>
      <p:ext uri="{BB962C8B-B14F-4D97-AF65-F5344CB8AC3E}">
        <p14:creationId xmlns:p14="http://schemas.microsoft.com/office/powerpoint/2010/main" val="21890851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9262FC88-2883-4571-8E7A-08417205788E}" type="slidenum">
              <a:rPr lang="en-CA" smtClean="0"/>
              <a:t>24</a:t>
            </a:fld>
            <a:endParaRPr lang="en-CA" dirty="0"/>
          </a:p>
        </p:txBody>
      </p:sp>
    </p:spTree>
    <p:extLst>
      <p:ext uri="{BB962C8B-B14F-4D97-AF65-F5344CB8AC3E}">
        <p14:creationId xmlns:p14="http://schemas.microsoft.com/office/powerpoint/2010/main" val="33090001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endParaRPr lang="en-CA" dirty="0"/>
          </a:p>
        </p:txBody>
      </p:sp>
      <p:sp>
        <p:nvSpPr>
          <p:cNvPr id="4" name="Slide Number Placeholder 3"/>
          <p:cNvSpPr>
            <a:spLocks noGrp="1"/>
          </p:cNvSpPr>
          <p:nvPr>
            <p:ph type="sldNum" sz="quarter" idx="5"/>
          </p:nvPr>
        </p:nvSpPr>
        <p:spPr/>
        <p:txBody>
          <a:bodyPr/>
          <a:lstStyle/>
          <a:p>
            <a:fld id="{9262FC88-2883-4571-8E7A-08417205788E}" type="slidenum">
              <a:rPr lang="en-CA" smtClean="0"/>
              <a:t>26</a:t>
            </a:fld>
            <a:endParaRPr lang="en-CA" dirty="0"/>
          </a:p>
        </p:txBody>
      </p:sp>
    </p:spTree>
    <p:extLst>
      <p:ext uri="{BB962C8B-B14F-4D97-AF65-F5344CB8AC3E}">
        <p14:creationId xmlns:p14="http://schemas.microsoft.com/office/powerpoint/2010/main" val="98288074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28</a:t>
            </a:fld>
            <a:endParaRPr lang="en-US" dirty="0"/>
          </a:p>
        </p:txBody>
      </p:sp>
    </p:spTree>
    <p:extLst>
      <p:ext uri="{BB962C8B-B14F-4D97-AF65-F5344CB8AC3E}">
        <p14:creationId xmlns:p14="http://schemas.microsoft.com/office/powerpoint/2010/main" val="17366230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3</a:t>
            </a:fld>
            <a:endParaRPr lang="en-US" dirty="0"/>
          </a:p>
        </p:txBody>
      </p:sp>
    </p:spTree>
    <p:extLst>
      <p:ext uri="{BB962C8B-B14F-4D97-AF65-F5344CB8AC3E}">
        <p14:creationId xmlns:p14="http://schemas.microsoft.com/office/powerpoint/2010/main" val="2134701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5</a:t>
            </a:fld>
            <a:endParaRPr lang="en-US" dirty="0"/>
          </a:p>
        </p:txBody>
      </p:sp>
    </p:spTree>
    <p:extLst>
      <p:ext uri="{BB962C8B-B14F-4D97-AF65-F5344CB8AC3E}">
        <p14:creationId xmlns:p14="http://schemas.microsoft.com/office/powerpoint/2010/main" val="28354601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7</a:t>
            </a:fld>
            <a:endParaRPr lang="en-US" dirty="0"/>
          </a:p>
        </p:txBody>
      </p:sp>
    </p:spTree>
    <p:extLst>
      <p:ext uri="{BB962C8B-B14F-4D97-AF65-F5344CB8AC3E}">
        <p14:creationId xmlns:p14="http://schemas.microsoft.com/office/powerpoint/2010/main" val="2264463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8</a:t>
            </a:fld>
            <a:endParaRPr lang="en-US" dirty="0"/>
          </a:p>
        </p:txBody>
      </p:sp>
    </p:spTree>
    <p:extLst>
      <p:ext uri="{BB962C8B-B14F-4D97-AF65-F5344CB8AC3E}">
        <p14:creationId xmlns:p14="http://schemas.microsoft.com/office/powerpoint/2010/main" val="36909165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330" rtl="0" eaLnBrk="1" fontAlgn="auto" latinLnBrk="0" hangingPunct="1">
              <a:lnSpc>
                <a:spcPct val="100000"/>
              </a:lnSpc>
              <a:spcBef>
                <a:spcPts val="0"/>
              </a:spcBef>
              <a:spcAft>
                <a:spcPts val="0"/>
              </a:spcAft>
              <a:buClrTx/>
              <a:buSzTx/>
              <a:buFontTx/>
              <a:buNone/>
              <a:tabLst/>
              <a:defRPr/>
            </a:pPr>
            <a:fld id="{6F8E2375-F1B1-284C-A827-B0E603FDBDD8}"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33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82512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10</a:t>
            </a:fld>
            <a:endParaRPr lang="en-US" dirty="0"/>
          </a:p>
        </p:txBody>
      </p:sp>
    </p:spTree>
    <p:extLst>
      <p:ext uri="{BB962C8B-B14F-4D97-AF65-F5344CB8AC3E}">
        <p14:creationId xmlns:p14="http://schemas.microsoft.com/office/powerpoint/2010/main" val="20825120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F8E2375-F1B1-284C-A827-B0E603FDBDD8}" type="slidenum">
              <a:rPr lang="en-US" smtClean="0"/>
              <a:t>11</a:t>
            </a:fld>
            <a:endParaRPr lang="en-US" dirty="0"/>
          </a:p>
        </p:txBody>
      </p:sp>
    </p:spTree>
    <p:extLst>
      <p:ext uri="{BB962C8B-B14F-4D97-AF65-F5344CB8AC3E}">
        <p14:creationId xmlns:p14="http://schemas.microsoft.com/office/powerpoint/2010/main" val="564935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7112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361903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6" name="Picture Placeholder 8"/>
          <p:cNvSpPr>
            <a:spLocks noGrp="1"/>
          </p:cNvSpPr>
          <p:nvPr>
            <p:ph type="pic" sz="quarter" idx="14"/>
          </p:nvPr>
        </p:nvSpPr>
        <p:spPr>
          <a:xfrm>
            <a:off x="6085841" y="568960"/>
            <a:ext cx="6106159" cy="400304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5" name="Picture Placeholder 8"/>
          <p:cNvSpPr>
            <a:spLocks noGrp="1"/>
          </p:cNvSpPr>
          <p:nvPr>
            <p:ph type="pic" sz="quarter" idx="13"/>
          </p:nvPr>
        </p:nvSpPr>
        <p:spPr>
          <a:xfrm>
            <a:off x="3058160" y="4572000"/>
            <a:ext cx="506984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a:prstGeom prst="rect">
            <a:avLst/>
          </a:prstGeom>
        </p:spPr>
        <p:txBody>
          <a:bodyPr/>
          <a:lstStyle/>
          <a:p>
            <a:r>
              <a:rPr lang="en-US"/>
              <a:t>Click to edit Master title style</a:t>
            </a:r>
          </a:p>
        </p:txBody>
      </p:sp>
      <p:sp>
        <p:nvSpPr>
          <p:cNvPr id="6" name="Picture Placeholder 8"/>
          <p:cNvSpPr>
            <a:spLocks noGrp="1"/>
          </p:cNvSpPr>
          <p:nvPr>
            <p:ph type="pic" sz="quarter" idx="14"/>
          </p:nvPr>
        </p:nvSpPr>
        <p:spPr>
          <a:xfrm>
            <a:off x="9133840" y="0"/>
            <a:ext cx="3058160" cy="457200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5" name="Picture Placeholder 8"/>
          <p:cNvSpPr>
            <a:spLocks noGrp="1"/>
          </p:cNvSpPr>
          <p:nvPr>
            <p:ph type="pic" sz="quarter" idx="13"/>
          </p:nvPr>
        </p:nvSpPr>
        <p:spPr>
          <a:xfrm>
            <a:off x="6085840" y="2854960"/>
            <a:ext cx="3048000" cy="40030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125485534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a:prstGeom prst="rect">
            <a:avLst/>
          </a:prstGeom>
        </p:spPr>
        <p:txBody>
          <a:bodyPr/>
          <a:lstStyle/>
          <a:p>
            <a:r>
              <a:rPr lang="en-US"/>
              <a:t>Click to edit Master title style</a:t>
            </a:r>
          </a:p>
        </p:txBody>
      </p:sp>
      <p:sp>
        <p:nvSpPr>
          <p:cNvPr id="6" name="Picture Placeholder 8"/>
          <p:cNvSpPr>
            <a:spLocks noGrp="1"/>
          </p:cNvSpPr>
          <p:nvPr>
            <p:ph type="pic" sz="quarter" idx="14"/>
          </p:nvPr>
        </p:nvSpPr>
        <p:spPr>
          <a:xfrm>
            <a:off x="9133840" y="0"/>
            <a:ext cx="3058160" cy="341376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5" name="Picture Placeholder 8"/>
          <p:cNvSpPr>
            <a:spLocks noGrp="1"/>
          </p:cNvSpPr>
          <p:nvPr>
            <p:ph type="pic" sz="quarter" idx="13"/>
          </p:nvPr>
        </p:nvSpPr>
        <p:spPr>
          <a:xfrm>
            <a:off x="6085840" y="3413760"/>
            <a:ext cx="304800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7" name="Picture Placeholder 8"/>
          <p:cNvSpPr>
            <a:spLocks noGrp="1"/>
          </p:cNvSpPr>
          <p:nvPr>
            <p:ph type="pic" sz="quarter" idx="15"/>
          </p:nvPr>
        </p:nvSpPr>
        <p:spPr>
          <a:xfrm>
            <a:off x="6085840" y="-30480"/>
            <a:ext cx="304800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9" name="Picture Placeholder 8"/>
          <p:cNvSpPr>
            <a:spLocks noGrp="1"/>
          </p:cNvSpPr>
          <p:nvPr>
            <p:ph type="pic" sz="quarter" idx="16"/>
          </p:nvPr>
        </p:nvSpPr>
        <p:spPr>
          <a:xfrm>
            <a:off x="9133840" y="3413760"/>
            <a:ext cx="305816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a:prstGeom prst="rect">
            <a:avLst/>
          </a:prstGeom>
        </p:spPr>
        <p:txBody>
          <a:bodyPr/>
          <a:lstStyle/>
          <a:p>
            <a:r>
              <a:rPr lang="en-US"/>
              <a:t>Click to edit Master title style</a:t>
            </a:r>
          </a:p>
        </p:txBody>
      </p:sp>
      <p:sp>
        <p:nvSpPr>
          <p:cNvPr id="6" name="Picture Placeholder 8"/>
          <p:cNvSpPr>
            <a:spLocks noGrp="1"/>
          </p:cNvSpPr>
          <p:nvPr>
            <p:ph type="pic" sz="quarter" idx="14"/>
          </p:nvPr>
        </p:nvSpPr>
        <p:spPr>
          <a:xfrm>
            <a:off x="9133840" y="0"/>
            <a:ext cx="3058160" cy="341376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7" name="Picture Placeholder 8"/>
          <p:cNvSpPr>
            <a:spLocks noGrp="1"/>
          </p:cNvSpPr>
          <p:nvPr>
            <p:ph type="pic" sz="quarter" idx="15"/>
          </p:nvPr>
        </p:nvSpPr>
        <p:spPr>
          <a:xfrm>
            <a:off x="6085840" y="-30480"/>
            <a:ext cx="3048000" cy="688848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9" name="Picture Placeholder 8"/>
          <p:cNvSpPr>
            <a:spLocks noGrp="1"/>
          </p:cNvSpPr>
          <p:nvPr>
            <p:ph type="pic" sz="quarter" idx="16"/>
          </p:nvPr>
        </p:nvSpPr>
        <p:spPr>
          <a:xfrm>
            <a:off x="9133840" y="3413760"/>
            <a:ext cx="305816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a:prstGeom prst="rect">
            <a:avLst/>
          </a:prstGeom>
        </p:spPr>
        <p:txBody>
          <a:bodyPr/>
          <a:lstStyle/>
          <a:p>
            <a:r>
              <a:rPr lang="en-US"/>
              <a:t>Click to edit Master title style</a:t>
            </a:r>
          </a:p>
        </p:txBody>
      </p:sp>
      <p:sp>
        <p:nvSpPr>
          <p:cNvPr id="6" name="Picture Placeholder 8"/>
          <p:cNvSpPr>
            <a:spLocks noGrp="1"/>
          </p:cNvSpPr>
          <p:nvPr>
            <p:ph type="pic" sz="quarter" idx="14"/>
          </p:nvPr>
        </p:nvSpPr>
        <p:spPr>
          <a:xfrm>
            <a:off x="9133840" y="0"/>
            <a:ext cx="3058160" cy="685800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5" name="Picture Placeholder 8"/>
          <p:cNvSpPr>
            <a:spLocks noGrp="1"/>
          </p:cNvSpPr>
          <p:nvPr>
            <p:ph type="pic" sz="quarter" idx="13"/>
          </p:nvPr>
        </p:nvSpPr>
        <p:spPr>
          <a:xfrm>
            <a:off x="6085840" y="3413760"/>
            <a:ext cx="304800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7" name="Picture Placeholder 8"/>
          <p:cNvSpPr>
            <a:spLocks noGrp="1"/>
          </p:cNvSpPr>
          <p:nvPr>
            <p:ph type="pic" sz="quarter" idx="15"/>
          </p:nvPr>
        </p:nvSpPr>
        <p:spPr>
          <a:xfrm>
            <a:off x="6085840" y="-30480"/>
            <a:ext cx="304800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4" y="946702"/>
            <a:ext cx="4057015" cy="1249845"/>
          </a:xfrm>
          <a:prstGeom prst="rect">
            <a:avLst/>
          </a:prstGeom>
        </p:spPr>
        <p:txBody>
          <a:bodyPr/>
          <a:lstStyle/>
          <a:p>
            <a:r>
              <a:rPr lang="en-US"/>
              <a:t>Click to edit Master title style</a:t>
            </a:r>
          </a:p>
        </p:txBody>
      </p:sp>
      <p:sp>
        <p:nvSpPr>
          <p:cNvPr id="7" name="Picture Placeholder 8"/>
          <p:cNvSpPr>
            <a:spLocks noGrp="1"/>
          </p:cNvSpPr>
          <p:nvPr>
            <p:ph type="pic" sz="quarter" idx="15"/>
          </p:nvPr>
        </p:nvSpPr>
        <p:spPr>
          <a:xfrm>
            <a:off x="6085840" y="-30480"/>
            <a:ext cx="3048000" cy="688848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8" name="Rectangle 7"/>
          <p:cNvSpPr/>
          <p:nvPr userDrawn="1"/>
        </p:nvSpPr>
        <p:spPr>
          <a:xfrm>
            <a:off x="9133840" y="-30480"/>
            <a:ext cx="3058160" cy="68884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78313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1016000" y="0"/>
            <a:ext cx="1117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18340122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44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0" y="0"/>
            <a:ext cx="12192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2" name="Picture Placeholder 11">
            <a:extLst>
              <a:ext uri="{FF2B5EF4-FFF2-40B4-BE49-F238E27FC236}">
                <a16:creationId xmlns:a16="http://schemas.microsoft.com/office/drawing/2014/main" id="{9E1BF9C0-4B3C-284E-BC6C-01C3281EDC3F}"/>
              </a:ext>
            </a:extLst>
          </p:cNvPr>
          <p:cNvSpPr>
            <a:spLocks noGrp="1"/>
          </p:cNvSpPr>
          <p:nvPr>
            <p:ph type="pic" sz="quarter" idx="10"/>
          </p:nvPr>
        </p:nvSpPr>
        <p:spPr>
          <a:xfrm>
            <a:off x="5067300" y="0"/>
            <a:ext cx="7124700" cy="6858000"/>
          </a:xfrm>
          <a:custGeom>
            <a:avLst/>
            <a:gdLst>
              <a:gd name="connsiteX0" fmla="*/ 0 w 7124700"/>
              <a:gd name="connsiteY0" fmla="*/ 0 h 6858000"/>
              <a:gd name="connsiteX1" fmla="*/ 7124700 w 7124700"/>
              <a:gd name="connsiteY1" fmla="*/ 0 h 6858000"/>
              <a:gd name="connsiteX2" fmla="*/ 7124700 w 7124700"/>
              <a:gd name="connsiteY2" fmla="*/ 6858000 h 6858000"/>
              <a:gd name="connsiteX3" fmla="*/ 2212392 w 71247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124700" h="6858000">
                <a:moveTo>
                  <a:pt x="0" y="0"/>
                </a:moveTo>
                <a:lnTo>
                  <a:pt x="7124700" y="0"/>
                </a:lnTo>
                <a:lnTo>
                  <a:pt x="7124700" y="6858000"/>
                </a:lnTo>
                <a:lnTo>
                  <a:pt x="2212392" y="6858000"/>
                </a:lnTo>
                <a:close/>
              </a:path>
            </a:pathLst>
          </a:custGeom>
        </p:spPr>
        <p:txBody>
          <a:bodyPr wrap="square">
            <a:noAutofit/>
          </a:bodyPr>
          <a:lstStyle>
            <a:lvl1pPr>
              <a:defRPr sz="1200"/>
            </a:lvl1pPr>
          </a:lstStyle>
          <a:p>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9300187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7124090-D3FF-47E1-88DE-A6F8B1388AA6}" type="datetime1">
              <a:rPr lang="en-CA" smtClean="0"/>
              <a:t>2022-08-19</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endParaRPr lang="en-CA" dirty="0"/>
          </a:p>
        </p:txBody>
      </p:sp>
    </p:spTree>
    <p:extLst>
      <p:ext uri="{BB962C8B-B14F-4D97-AF65-F5344CB8AC3E}">
        <p14:creationId xmlns:p14="http://schemas.microsoft.com/office/powerpoint/2010/main" val="16073761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Tree>
    <p:extLst>
      <p:ext uri="{BB962C8B-B14F-4D97-AF65-F5344CB8AC3E}">
        <p14:creationId xmlns:p14="http://schemas.microsoft.com/office/powerpoint/2010/main" val="1489587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9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Picture Placeholder 8"/>
          <p:cNvSpPr>
            <a:spLocks noGrp="1"/>
          </p:cNvSpPr>
          <p:nvPr>
            <p:ph type="pic" sz="quarter" idx="14"/>
          </p:nvPr>
        </p:nvSpPr>
        <p:spPr>
          <a:xfrm>
            <a:off x="6360158" y="3429000"/>
            <a:ext cx="4821363" cy="286004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8" name="Picture Placeholder 8"/>
          <p:cNvSpPr>
            <a:spLocks noGrp="1"/>
          </p:cNvSpPr>
          <p:nvPr>
            <p:ph type="pic" sz="quarter" idx="18"/>
          </p:nvPr>
        </p:nvSpPr>
        <p:spPr>
          <a:xfrm>
            <a:off x="2028823" y="3429000"/>
            <a:ext cx="4067177" cy="28600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25829671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6CFCB-189B-9854-CEF4-99B7234970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9B4CA3A-D861-FFE9-4F82-1D3EF4F29A0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440CB5-99A1-20DB-1D6C-DF9515FDE207}"/>
              </a:ext>
            </a:extLst>
          </p:cNvPr>
          <p:cNvSpPr>
            <a:spLocks noGrp="1"/>
          </p:cNvSpPr>
          <p:nvPr>
            <p:ph type="dt" sz="half" idx="10"/>
          </p:nvPr>
        </p:nvSpPr>
        <p:spPr/>
        <p:txBody>
          <a:bodyPr/>
          <a:lstStyle/>
          <a:p>
            <a:fld id="{AC953525-2F8E-4EA7-95BD-73809B74B8C9}" type="datetime1">
              <a:rPr lang="en-CA" smtClean="0"/>
              <a:t>2022-08-19</a:t>
            </a:fld>
            <a:endParaRPr lang="en-US" dirty="0"/>
          </a:p>
        </p:txBody>
      </p:sp>
      <p:sp>
        <p:nvSpPr>
          <p:cNvPr id="5" name="Footer Placeholder 4">
            <a:extLst>
              <a:ext uri="{FF2B5EF4-FFF2-40B4-BE49-F238E27FC236}">
                <a16:creationId xmlns:a16="http://schemas.microsoft.com/office/drawing/2014/main" id="{C59F1099-964A-6E6E-9F79-0098A5D1BD24}"/>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0D66A9E1-7C92-1389-37C5-4B30258A861A}"/>
              </a:ext>
            </a:extLst>
          </p:cNvPr>
          <p:cNvSpPr>
            <a:spLocks noGrp="1"/>
          </p:cNvSpPr>
          <p:nvPr>
            <p:ph type="sldNum" sz="quarter" idx="12"/>
          </p:nvPr>
        </p:nvSpPr>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26546136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299893146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2" name="Picture Placeholder 11">
            <a:extLst>
              <a:ext uri="{FF2B5EF4-FFF2-40B4-BE49-F238E27FC236}">
                <a16:creationId xmlns:a16="http://schemas.microsoft.com/office/drawing/2014/main" id="{9E1BF9C0-4B3C-284E-BC6C-01C3281EDC3F}"/>
              </a:ext>
            </a:extLst>
          </p:cNvPr>
          <p:cNvSpPr>
            <a:spLocks noGrp="1"/>
          </p:cNvSpPr>
          <p:nvPr>
            <p:ph type="pic" sz="quarter" idx="10"/>
          </p:nvPr>
        </p:nvSpPr>
        <p:spPr>
          <a:xfrm>
            <a:off x="5067300" y="0"/>
            <a:ext cx="7124700" cy="6858000"/>
          </a:xfrm>
          <a:custGeom>
            <a:avLst/>
            <a:gdLst>
              <a:gd name="connsiteX0" fmla="*/ 0 w 7124700"/>
              <a:gd name="connsiteY0" fmla="*/ 0 h 6858000"/>
              <a:gd name="connsiteX1" fmla="*/ 7124700 w 7124700"/>
              <a:gd name="connsiteY1" fmla="*/ 0 h 6858000"/>
              <a:gd name="connsiteX2" fmla="*/ 7124700 w 7124700"/>
              <a:gd name="connsiteY2" fmla="*/ 6858000 h 6858000"/>
              <a:gd name="connsiteX3" fmla="*/ 2212392 w 71247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124700" h="6858000">
                <a:moveTo>
                  <a:pt x="0" y="0"/>
                </a:moveTo>
                <a:lnTo>
                  <a:pt x="7124700" y="0"/>
                </a:lnTo>
                <a:lnTo>
                  <a:pt x="7124700" y="6858000"/>
                </a:lnTo>
                <a:lnTo>
                  <a:pt x="2212392" y="6858000"/>
                </a:lnTo>
                <a:close/>
              </a:path>
            </a:pathLst>
          </a:custGeom>
        </p:spPr>
        <p:txBody>
          <a:bodyPr wrap="square">
            <a:noAutofit/>
          </a:bodyPr>
          <a:lstStyle>
            <a:lvl1pPr>
              <a:defRPr sz="1200"/>
            </a:lvl1pPr>
          </a:lstStyle>
          <a:p>
            <a:endParaRPr lang="en-US" dirty="0"/>
          </a:p>
        </p:txBody>
      </p:sp>
    </p:spTree>
    <p:extLst>
      <p:ext uri="{BB962C8B-B14F-4D97-AF65-F5344CB8AC3E}">
        <p14:creationId xmlns:p14="http://schemas.microsoft.com/office/powerpoint/2010/main" val="8828126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8"/>
          <p:cNvSpPr>
            <a:spLocks noGrp="1"/>
          </p:cNvSpPr>
          <p:nvPr>
            <p:ph type="pic" sz="quarter" idx="12"/>
          </p:nvPr>
        </p:nvSpPr>
        <p:spPr>
          <a:xfrm>
            <a:off x="2033229" y="2294585"/>
            <a:ext cx="3051313" cy="2276061"/>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26091017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8"/>
          <p:cNvSpPr>
            <a:spLocks noGrp="1"/>
          </p:cNvSpPr>
          <p:nvPr>
            <p:ph type="pic" sz="quarter" idx="12"/>
          </p:nvPr>
        </p:nvSpPr>
        <p:spPr>
          <a:xfrm>
            <a:off x="6096000" y="0"/>
            <a:ext cx="609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4" name="Title 1"/>
          <p:cNvSpPr>
            <a:spLocks noGrp="1"/>
          </p:cNvSpPr>
          <p:nvPr>
            <p:ph type="title"/>
          </p:nvPr>
        </p:nvSpPr>
        <p:spPr>
          <a:xfrm>
            <a:off x="1024971" y="2605294"/>
            <a:ext cx="10146612" cy="1647411"/>
          </a:xfrm>
          <a:prstGeom prst="rect">
            <a:avLst/>
          </a:prstGeom>
          <a:effectLst>
            <a:outerShdw blurRad="762000" dist="381000" dir="5400000" algn="t" rotWithShape="0">
              <a:prstClr val="black">
                <a:alpha val="30000"/>
              </a:prstClr>
            </a:outerShdw>
          </a:effectLst>
        </p:spPr>
        <p:txBody>
          <a:bodyPr/>
          <a:lstStyle>
            <a:lvl1pPr algn="ctr">
              <a:defRPr sz="9600" b="1" i="0">
                <a:latin typeface="Montserrat Black" charset="0"/>
                <a:ea typeface="Montserrat Black" charset="0"/>
                <a:cs typeface="Montserrat Black" charset="0"/>
              </a:defRPr>
            </a:lvl1pPr>
          </a:lstStyle>
          <a:p>
            <a:r>
              <a:rPr lang="en-US" dirty="0"/>
              <a:t>Click to edit</a:t>
            </a:r>
          </a:p>
        </p:txBody>
      </p:sp>
    </p:spTree>
    <p:extLst>
      <p:ext uri="{BB962C8B-B14F-4D97-AF65-F5344CB8AC3E}">
        <p14:creationId xmlns:p14="http://schemas.microsoft.com/office/powerpoint/2010/main" val="29616797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67300" y="946702"/>
            <a:ext cx="6114221" cy="1249845"/>
          </a:xfrm>
          <a:prstGeom prst="rect">
            <a:avLst/>
          </a:prstGeom>
        </p:spPr>
        <p:txBody>
          <a:bodyPr/>
          <a:lstStyle/>
          <a:p>
            <a:r>
              <a:rPr lang="en-US"/>
              <a:t>Click to edit Master title style</a:t>
            </a:r>
          </a:p>
        </p:txBody>
      </p:sp>
      <p:sp>
        <p:nvSpPr>
          <p:cNvPr id="4" name="Picture Placeholder 8"/>
          <p:cNvSpPr>
            <a:spLocks noGrp="1"/>
          </p:cNvSpPr>
          <p:nvPr>
            <p:ph type="pic" sz="quarter" idx="12"/>
          </p:nvPr>
        </p:nvSpPr>
        <p:spPr>
          <a:xfrm>
            <a:off x="1023580" y="0"/>
            <a:ext cx="3043596" cy="4572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2054819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8"/>
          <p:cNvSpPr>
            <a:spLocks noGrp="1"/>
          </p:cNvSpPr>
          <p:nvPr>
            <p:ph type="pic" sz="quarter" idx="12"/>
          </p:nvPr>
        </p:nvSpPr>
        <p:spPr>
          <a:xfrm>
            <a:off x="2033229" y="2294585"/>
            <a:ext cx="3051313" cy="2276061"/>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16999479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8128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37921673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9148404" y="0"/>
            <a:ext cx="3043596"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30827373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287675951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117789259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7112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147067366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64625344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6" name="Picture Placeholder 8"/>
          <p:cNvSpPr>
            <a:spLocks noGrp="1"/>
          </p:cNvSpPr>
          <p:nvPr>
            <p:ph type="pic" sz="quarter" idx="14"/>
          </p:nvPr>
        </p:nvSpPr>
        <p:spPr>
          <a:xfrm>
            <a:off x="6085841" y="568960"/>
            <a:ext cx="6106159" cy="400304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5" name="Picture Placeholder 8"/>
          <p:cNvSpPr>
            <a:spLocks noGrp="1"/>
          </p:cNvSpPr>
          <p:nvPr>
            <p:ph type="pic" sz="quarter" idx="13"/>
          </p:nvPr>
        </p:nvSpPr>
        <p:spPr>
          <a:xfrm>
            <a:off x="3058160" y="4572000"/>
            <a:ext cx="5069840" cy="2286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33202670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a:prstGeom prst="rect">
            <a:avLst/>
          </a:prstGeom>
        </p:spPr>
        <p:txBody>
          <a:bodyPr/>
          <a:lstStyle/>
          <a:p>
            <a:r>
              <a:rPr lang="en-US"/>
              <a:t>Click to edit Master title style</a:t>
            </a:r>
          </a:p>
        </p:txBody>
      </p:sp>
      <p:sp>
        <p:nvSpPr>
          <p:cNvPr id="6" name="Picture Placeholder 8"/>
          <p:cNvSpPr>
            <a:spLocks noGrp="1"/>
          </p:cNvSpPr>
          <p:nvPr>
            <p:ph type="pic" sz="quarter" idx="14"/>
          </p:nvPr>
        </p:nvSpPr>
        <p:spPr>
          <a:xfrm>
            <a:off x="9133840" y="0"/>
            <a:ext cx="3058160" cy="457200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5" name="Picture Placeholder 8"/>
          <p:cNvSpPr>
            <a:spLocks noGrp="1"/>
          </p:cNvSpPr>
          <p:nvPr>
            <p:ph type="pic" sz="quarter" idx="13"/>
          </p:nvPr>
        </p:nvSpPr>
        <p:spPr>
          <a:xfrm>
            <a:off x="6085840" y="2854960"/>
            <a:ext cx="3048000" cy="40030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5147733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a:prstGeom prst="rect">
            <a:avLst/>
          </a:prstGeom>
        </p:spPr>
        <p:txBody>
          <a:bodyPr/>
          <a:lstStyle/>
          <a:p>
            <a:r>
              <a:rPr lang="en-US"/>
              <a:t>Click to edit Master title style</a:t>
            </a:r>
          </a:p>
        </p:txBody>
      </p:sp>
      <p:sp>
        <p:nvSpPr>
          <p:cNvPr id="6" name="Picture Placeholder 8"/>
          <p:cNvSpPr>
            <a:spLocks noGrp="1"/>
          </p:cNvSpPr>
          <p:nvPr>
            <p:ph type="pic" sz="quarter" idx="14"/>
          </p:nvPr>
        </p:nvSpPr>
        <p:spPr>
          <a:xfrm>
            <a:off x="9133840" y="0"/>
            <a:ext cx="3058160" cy="341376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5" name="Picture Placeholder 8"/>
          <p:cNvSpPr>
            <a:spLocks noGrp="1"/>
          </p:cNvSpPr>
          <p:nvPr>
            <p:ph type="pic" sz="quarter" idx="13"/>
          </p:nvPr>
        </p:nvSpPr>
        <p:spPr>
          <a:xfrm>
            <a:off x="6085840" y="3413760"/>
            <a:ext cx="304800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7" name="Picture Placeholder 8"/>
          <p:cNvSpPr>
            <a:spLocks noGrp="1"/>
          </p:cNvSpPr>
          <p:nvPr>
            <p:ph type="pic" sz="quarter" idx="15"/>
          </p:nvPr>
        </p:nvSpPr>
        <p:spPr>
          <a:xfrm>
            <a:off x="6085840" y="-30480"/>
            <a:ext cx="304800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9" name="Picture Placeholder 8"/>
          <p:cNvSpPr>
            <a:spLocks noGrp="1"/>
          </p:cNvSpPr>
          <p:nvPr>
            <p:ph type="pic" sz="quarter" idx="16"/>
          </p:nvPr>
        </p:nvSpPr>
        <p:spPr>
          <a:xfrm>
            <a:off x="9133840" y="3413760"/>
            <a:ext cx="305816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33158041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a:prstGeom prst="rect">
            <a:avLst/>
          </a:prstGeom>
        </p:spPr>
        <p:txBody>
          <a:bodyPr/>
          <a:lstStyle/>
          <a:p>
            <a:r>
              <a:rPr lang="en-US"/>
              <a:t>Click to edit Master title style</a:t>
            </a:r>
          </a:p>
        </p:txBody>
      </p:sp>
      <p:sp>
        <p:nvSpPr>
          <p:cNvPr id="6" name="Picture Placeholder 8"/>
          <p:cNvSpPr>
            <a:spLocks noGrp="1"/>
          </p:cNvSpPr>
          <p:nvPr>
            <p:ph type="pic" sz="quarter" idx="14"/>
          </p:nvPr>
        </p:nvSpPr>
        <p:spPr>
          <a:xfrm>
            <a:off x="9133840" y="0"/>
            <a:ext cx="3058160" cy="341376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7" name="Picture Placeholder 8"/>
          <p:cNvSpPr>
            <a:spLocks noGrp="1"/>
          </p:cNvSpPr>
          <p:nvPr>
            <p:ph type="pic" sz="quarter" idx="15"/>
          </p:nvPr>
        </p:nvSpPr>
        <p:spPr>
          <a:xfrm>
            <a:off x="6085840" y="-30480"/>
            <a:ext cx="3048000" cy="688848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9" name="Picture Placeholder 8"/>
          <p:cNvSpPr>
            <a:spLocks noGrp="1"/>
          </p:cNvSpPr>
          <p:nvPr>
            <p:ph type="pic" sz="quarter" idx="16"/>
          </p:nvPr>
        </p:nvSpPr>
        <p:spPr>
          <a:xfrm>
            <a:off x="9133840" y="3413760"/>
            <a:ext cx="305816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28345882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8"/>
          <p:cNvSpPr>
            <a:spLocks noGrp="1"/>
          </p:cNvSpPr>
          <p:nvPr>
            <p:ph type="pic" sz="quarter" idx="12"/>
          </p:nvPr>
        </p:nvSpPr>
        <p:spPr>
          <a:xfrm>
            <a:off x="6096000" y="0"/>
            <a:ext cx="609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4" name="Title 1"/>
          <p:cNvSpPr>
            <a:spLocks noGrp="1"/>
          </p:cNvSpPr>
          <p:nvPr>
            <p:ph type="title"/>
          </p:nvPr>
        </p:nvSpPr>
        <p:spPr>
          <a:xfrm>
            <a:off x="1024971" y="2605294"/>
            <a:ext cx="10146612" cy="1647411"/>
          </a:xfrm>
          <a:prstGeom prst="rect">
            <a:avLst/>
          </a:prstGeom>
          <a:effectLst>
            <a:outerShdw blurRad="762000" dist="381000" dir="5400000" algn="t" rotWithShape="0">
              <a:prstClr val="black">
                <a:alpha val="30000"/>
              </a:prstClr>
            </a:outerShdw>
          </a:effectLst>
        </p:spPr>
        <p:txBody>
          <a:bodyPr/>
          <a:lstStyle>
            <a:lvl1pPr algn="ctr">
              <a:defRPr sz="9600" b="1" i="0">
                <a:latin typeface="Montserrat Black" charset="0"/>
                <a:ea typeface="Montserrat Black" charset="0"/>
                <a:cs typeface="Montserrat Black" charset="0"/>
              </a:defRPr>
            </a:lvl1pPr>
          </a:lstStyle>
          <a:p>
            <a:r>
              <a:rPr lang="en-US" dirty="0"/>
              <a:t>Click to edit</a:t>
            </a:r>
          </a:p>
        </p:txBody>
      </p:sp>
    </p:spTree>
    <p:extLst>
      <p:ext uri="{BB962C8B-B14F-4D97-AF65-F5344CB8AC3E}">
        <p14:creationId xmlns:p14="http://schemas.microsoft.com/office/powerpoint/2010/main" val="99505945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5" y="946702"/>
            <a:ext cx="4057016" cy="1249845"/>
          </a:xfrm>
          <a:prstGeom prst="rect">
            <a:avLst/>
          </a:prstGeom>
        </p:spPr>
        <p:txBody>
          <a:bodyPr/>
          <a:lstStyle/>
          <a:p>
            <a:r>
              <a:rPr lang="en-US"/>
              <a:t>Click to edit Master title style</a:t>
            </a:r>
          </a:p>
        </p:txBody>
      </p:sp>
      <p:sp>
        <p:nvSpPr>
          <p:cNvPr id="6" name="Picture Placeholder 8"/>
          <p:cNvSpPr>
            <a:spLocks noGrp="1"/>
          </p:cNvSpPr>
          <p:nvPr>
            <p:ph type="pic" sz="quarter" idx="14"/>
          </p:nvPr>
        </p:nvSpPr>
        <p:spPr>
          <a:xfrm>
            <a:off x="9133840" y="0"/>
            <a:ext cx="3058160" cy="6858000"/>
          </a:xfrm>
          <a:prstGeom prst="rect">
            <a:avLst/>
          </a:prstGeom>
          <a:solidFill>
            <a:schemeClr val="bg1"/>
          </a:solidFill>
          <a:ln>
            <a:noFill/>
          </a:ln>
          <a:effectLst>
            <a:outerShdw blurRad="762000" dist="254000" dir="5400000" algn="t" rotWithShape="0">
              <a:prstClr val="black">
                <a:alpha val="30000"/>
              </a:prstClr>
            </a:outerShdw>
          </a:effectLst>
        </p:spPr>
        <p:txBody>
          <a:bodyPr wrap="square" anchor="ctr">
            <a:noAutofit/>
          </a:bodyPr>
          <a:lstStyle>
            <a:lvl1pPr algn="ctr">
              <a:defRPr sz="1200">
                <a:solidFill>
                  <a:schemeClr val="tx1"/>
                </a:solidFill>
              </a:defRPr>
            </a:lvl1pPr>
          </a:lstStyle>
          <a:p>
            <a:endParaRPr lang="en-US" dirty="0"/>
          </a:p>
        </p:txBody>
      </p:sp>
      <p:sp>
        <p:nvSpPr>
          <p:cNvPr id="5" name="Picture Placeholder 8"/>
          <p:cNvSpPr>
            <a:spLocks noGrp="1"/>
          </p:cNvSpPr>
          <p:nvPr>
            <p:ph type="pic" sz="quarter" idx="13"/>
          </p:nvPr>
        </p:nvSpPr>
        <p:spPr>
          <a:xfrm>
            <a:off x="6085840" y="3413760"/>
            <a:ext cx="304800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7" name="Picture Placeholder 8"/>
          <p:cNvSpPr>
            <a:spLocks noGrp="1"/>
          </p:cNvSpPr>
          <p:nvPr>
            <p:ph type="pic" sz="quarter" idx="15"/>
          </p:nvPr>
        </p:nvSpPr>
        <p:spPr>
          <a:xfrm>
            <a:off x="6085840" y="-30480"/>
            <a:ext cx="3048000" cy="344424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88298997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2028824" y="946702"/>
            <a:ext cx="4057015" cy="1249845"/>
          </a:xfrm>
          <a:prstGeom prst="rect">
            <a:avLst/>
          </a:prstGeom>
        </p:spPr>
        <p:txBody>
          <a:bodyPr/>
          <a:lstStyle/>
          <a:p>
            <a:r>
              <a:rPr lang="en-US"/>
              <a:t>Click to edit Master title style</a:t>
            </a:r>
          </a:p>
        </p:txBody>
      </p:sp>
      <p:sp>
        <p:nvSpPr>
          <p:cNvPr id="7" name="Picture Placeholder 8"/>
          <p:cNvSpPr>
            <a:spLocks noGrp="1"/>
          </p:cNvSpPr>
          <p:nvPr>
            <p:ph type="pic" sz="quarter" idx="15"/>
          </p:nvPr>
        </p:nvSpPr>
        <p:spPr>
          <a:xfrm>
            <a:off x="6085840" y="-30480"/>
            <a:ext cx="3048000" cy="688848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
        <p:nvSpPr>
          <p:cNvPr id="8" name="Rectangle 7"/>
          <p:cNvSpPr/>
          <p:nvPr userDrawn="1"/>
        </p:nvSpPr>
        <p:spPr>
          <a:xfrm>
            <a:off x="9133840" y="-30480"/>
            <a:ext cx="3058160" cy="688848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68986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2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1016000" y="0"/>
            <a:ext cx="11176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328583378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44_Custom Layout">
    <p:spTree>
      <p:nvGrpSpPr>
        <p:cNvPr id="1" name=""/>
        <p:cNvGrpSpPr/>
        <p:nvPr/>
      </p:nvGrpSpPr>
      <p:grpSpPr>
        <a:xfrm>
          <a:off x="0" y="0"/>
          <a:ext cx="0" cy="0"/>
          <a:chOff x="0" y="0"/>
          <a:chExt cx="0" cy="0"/>
        </a:xfrm>
      </p:grpSpPr>
      <p:sp>
        <p:nvSpPr>
          <p:cNvPr id="3" name="Picture Placeholder 8"/>
          <p:cNvSpPr>
            <a:spLocks noGrp="1"/>
          </p:cNvSpPr>
          <p:nvPr>
            <p:ph type="pic" sz="quarter" idx="15"/>
          </p:nvPr>
        </p:nvSpPr>
        <p:spPr>
          <a:xfrm>
            <a:off x="0" y="0"/>
            <a:ext cx="12192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409430457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1302347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7124090-D3FF-47E1-88DE-A6F8B1388AA6}" type="datetime1">
              <a:rPr lang="en-CA" smtClean="0"/>
              <a:t>2022-08-19</a:t>
            </a:fld>
            <a:endParaRPr lang="en-CA" dirty="0"/>
          </a:p>
        </p:txBody>
      </p:sp>
      <p:sp>
        <p:nvSpPr>
          <p:cNvPr id="5" name="Footer Placeholder 4"/>
          <p:cNvSpPr>
            <a:spLocks noGrp="1"/>
          </p:cNvSpPr>
          <p:nvPr>
            <p:ph type="ftr" sz="quarter" idx="11"/>
          </p:nvPr>
        </p:nvSpPr>
        <p:spPr/>
        <p:txBody>
          <a:bodyPr/>
          <a:lstStyle/>
          <a:p>
            <a:endParaRPr lang="en-CA" dirty="0"/>
          </a:p>
        </p:txBody>
      </p:sp>
      <p:sp>
        <p:nvSpPr>
          <p:cNvPr id="6" name="Slide Number Placeholder 5"/>
          <p:cNvSpPr>
            <a:spLocks noGrp="1"/>
          </p:cNvSpPr>
          <p:nvPr>
            <p:ph type="sldNum" sz="quarter" idx="12"/>
          </p:nvPr>
        </p:nvSpPr>
        <p:spPr/>
        <p:txBody>
          <a:bodyPr/>
          <a:lstStyle/>
          <a:p>
            <a:endParaRPr lang="en-CA" dirty="0"/>
          </a:p>
        </p:txBody>
      </p:sp>
    </p:spTree>
    <p:extLst>
      <p:ext uri="{BB962C8B-B14F-4D97-AF65-F5344CB8AC3E}">
        <p14:creationId xmlns:p14="http://schemas.microsoft.com/office/powerpoint/2010/main" val="266218713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Section Brea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79272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endParaRPr lang="en-US" dirty="0"/>
          </a:p>
        </p:txBody>
      </p:sp>
    </p:spTree>
    <p:extLst>
      <p:ext uri="{BB962C8B-B14F-4D97-AF65-F5344CB8AC3E}">
        <p14:creationId xmlns:p14="http://schemas.microsoft.com/office/powerpoint/2010/main" val="34635665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1098C-2D17-1C8A-FFC2-FEB51D47E6C4}"/>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CDC30878-D8A6-819A-C95D-6DF3BEF7E98F}"/>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79B23DD-C6C4-0E32-0374-7150B9007341}"/>
              </a:ext>
            </a:extLst>
          </p:cNvPr>
          <p:cNvSpPr>
            <a:spLocks noGrp="1"/>
          </p:cNvSpPr>
          <p:nvPr>
            <p:ph type="dt" sz="half" idx="10"/>
          </p:nvPr>
        </p:nvSpPr>
        <p:spPr>
          <a:xfrm>
            <a:off x="838200" y="6356350"/>
            <a:ext cx="2743200" cy="365125"/>
          </a:xfrm>
          <a:prstGeom prst="rect">
            <a:avLst/>
          </a:prstGeom>
        </p:spPr>
        <p:txBody>
          <a:bodyPr/>
          <a:lstStyle/>
          <a:p>
            <a:fld id="{84569F22-C931-4862-B31F-08B4B7D4B05E}" type="datetime1">
              <a:rPr lang="en-CA" smtClean="0"/>
              <a:t>2022-08-19</a:t>
            </a:fld>
            <a:endParaRPr lang="en-US" dirty="0"/>
          </a:p>
        </p:txBody>
      </p:sp>
      <p:sp>
        <p:nvSpPr>
          <p:cNvPr id="5" name="Footer Placeholder 4">
            <a:extLst>
              <a:ext uri="{FF2B5EF4-FFF2-40B4-BE49-F238E27FC236}">
                <a16:creationId xmlns:a16="http://schemas.microsoft.com/office/drawing/2014/main" id="{F1A3DDAA-4EC1-D533-300A-CB3D7EFDAEAA}"/>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36C95B0A-6FAE-FA26-5F0C-0B089809D016}"/>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216996691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6CFCB-189B-9854-CEF4-99B72349706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A9B4CA3A-D861-FFE9-4F82-1D3EF4F29A02}"/>
              </a:ext>
            </a:extLst>
          </p:cNvPr>
          <p:cNvSpPr>
            <a:spLocks noGrp="1"/>
          </p:cNvSpPr>
          <p:nvPr>
            <p:ph idx="1"/>
          </p:nvPr>
        </p:nvSpPr>
        <p:spPr>
          <a:xfrm>
            <a:off x="838200" y="18256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440CB5-99A1-20DB-1D6C-DF9515FDE207}"/>
              </a:ext>
            </a:extLst>
          </p:cNvPr>
          <p:cNvSpPr>
            <a:spLocks noGrp="1"/>
          </p:cNvSpPr>
          <p:nvPr>
            <p:ph type="dt" sz="half" idx="10"/>
          </p:nvPr>
        </p:nvSpPr>
        <p:spPr>
          <a:xfrm>
            <a:off x="838200" y="6356350"/>
            <a:ext cx="2743200" cy="365125"/>
          </a:xfrm>
          <a:prstGeom prst="rect">
            <a:avLst/>
          </a:prstGeom>
        </p:spPr>
        <p:txBody>
          <a:bodyPr/>
          <a:lstStyle/>
          <a:p>
            <a:fld id="{AC953525-2F8E-4EA7-95BD-73809B74B8C9}" type="datetime1">
              <a:rPr lang="en-CA" smtClean="0"/>
              <a:t>2022-08-19</a:t>
            </a:fld>
            <a:endParaRPr lang="en-US" dirty="0"/>
          </a:p>
        </p:txBody>
      </p:sp>
      <p:sp>
        <p:nvSpPr>
          <p:cNvPr id="5" name="Footer Placeholder 4">
            <a:extLst>
              <a:ext uri="{FF2B5EF4-FFF2-40B4-BE49-F238E27FC236}">
                <a16:creationId xmlns:a16="http://schemas.microsoft.com/office/drawing/2014/main" id="{C59F1099-964A-6E6E-9F79-0098A5D1BD24}"/>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0D66A9E1-7C92-1389-37C5-4B30258A861A}"/>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26469282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5067300" y="946702"/>
            <a:ext cx="6114221" cy="1249845"/>
          </a:xfrm>
          <a:prstGeom prst="rect">
            <a:avLst/>
          </a:prstGeom>
        </p:spPr>
        <p:txBody>
          <a:bodyPr/>
          <a:lstStyle/>
          <a:p>
            <a:r>
              <a:rPr lang="en-US"/>
              <a:t>Click to edit Master title style</a:t>
            </a:r>
          </a:p>
        </p:txBody>
      </p:sp>
      <p:sp>
        <p:nvSpPr>
          <p:cNvPr id="4" name="Picture Placeholder 8"/>
          <p:cNvSpPr>
            <a:spLocks noGrp="1"/>
          </p:cNvSpPr>
          <p:nvPr>
            <p:ph type="pic" sz="quarter" idx="12"/>
          </p:nvPr>
        </p:nvSpPr>
        <p:spPr>
          <a:xfrm>
            <a:off x="1023580" y="0"/>
            <a:ext cx="3043596" cy="4572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21220919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1B7550-5251-AFF5-D8A3-FA8D205AB9E6}"/>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3F51FE9-5836-3E2F-7C08-48987169AB47}"/>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FF72A00-4629-37CE-DA63-F3F8F89107A1}"/>
              </a:ext>
            </a:extLst>
          </p:cNvPr>
          <p:cNvSpPr>
            <a:spLocks noGrp="1"/>
          </p:cNvSpPr>
          <p:nvPr>
            <p:ph type="dt" sz="half" idx="10"/>
          </p:nvPr>
        </p:nvSpPr>
        <p:spPr>
          <a:xfrm>
            <a:off x="838200" y="6356350"/>
            <a:ext cx="2743200" cy="365125"/>
          </a:xfrm>
          <a:prstGeom prst="rect">
            <a:avLst/>
          </a:prstGeom>
        </p:spPr>
        <p:txBody>
          <a:bodyPr/>
          <a:lstStyle/>
          <a:p>
            <a:fld id="{27C04F09-6262-4F33-84B3-9CC448020014}" type="datetime1">
              <a:rPr lang="en-CA" smtClean="0"/>
              <a:t>2022-08-19</a:t>
            </a:fld>
            <a:endParaRPr lang="en-US" dirty="0"/>
          </a:p>
        </p:txBody>
      </p:sp>
      <p:sp>
        <p:nvSpPr>
          <p:cNvPr id="5" name="Footer Placeholder 4">
            <a:extLst>
              <a:ext uri="{FF2B5EF4-FFF2-40B4-BE49-F238E27FC236}">
                <a16:creationId xmlns:a16="http://schemas.microsoft.com/office/drawing/2014/main" id="{08B69429-B736-E986-17EE-FF9C6BFFD302}"/>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ACCAD9EB-E55A-9BB6-4C56-4B1D6F22A16A}"/>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1606437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D0E9A0-E28E-81BA-2192-3108E749BA1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8CFDB8D-DE75-6A6E-9BD3-11956B0EC8EE}"/>
              </a:ext>
            </a:extLst>
          </p:cNvPr>
          <p:cNvSpPr>
            <a:spLocks noGrp="1"/>
          </p:cNvSpPr>
          <p:nvPr>
            <p:ph sz="half" idx="1"/>
          </p:nvPr>
        </p:nvSpPr>
        <p:spPr>
          <a:xfrm>
            <a:off x="838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52C6EA1-F5AF-7D7C-0D56-1108600B2AAF}"/>
              </a:ext>
            </a:extLst>
          </p:cNvPr>
          <p:cNvSpPr>
            <a:spLocks noGrp="1"/>
          </p:cNvSpPr>
          <p:nvPr>
            <p:ph sz="half" idx="2"/>
          </p:nvPr>
        </p:nvSpPr>
        <p:spPr>
          <a:xfrm>
            <a:off x="6172200" y="1825625"/>
            <a:ext cx="5181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99B7171-9349-F31C-43AB-76FFD85ED8F5}"/>
              </a:ext>
            </a:extLst>
          </p:cNvPr>
          <p:cNvSpPr>
            <a:spLocks noGrp="1"/>
          </p:cNvSpPr>
          <p:nvPr>
            <p:ph type="dt" sz="half" idx="10"/>
          </p:nvPr>
        </p:nvSpPr>
        <p:spPr>
          <a:xfrm>
            <a:off x="838200" y="6356350"/>
            <a:ext cx="2743200" cy="365125"/>
          </a:xfrm>
          <a:prstGeom prst="rect">
            <a:avLst/>
          </a:prstGeom>
        </p:spPr>
        <p:txBody>
          <a:bodyPr/>
          <a:lstStyle/>
          <a:p>
            <a:fld id="{EC7C8683-AB0E-4FDF-85DF-071CAC337D03}" type="datetime1">
              <a:rPr lang="en-CA" smtClean="0"/>
              <a:t>2022-08-19</a:t>
            </a:fld>
            <a:endParaRPr lang="en-US" dirty="0"/>
          </a:p>
        </p:txBody>
      </p:sp>
      <p:sp>
        <p:nvSpPr>
          <p:cNvPr id="6" name="Footer Placeholder 5">
            <a:extLst>
              <a:ext uri="{FF2B5EF4-FFF2-40B4-BE49-F238E27FC236}">
                <a16:creationId xmlns:a16="http://schemas.microsoft.com/office/drawing/2014/main" id="{414C8B07-56E3-70F3-2568-FF92347FA568}"/>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002E6ADE-B0AB-46E5-B516-4BD1731C0A4D}"/>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37985697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35B318-3B49-52CF-046D-94CDE31A00D9}"/>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D45C83B-30BC-8818-20AA-1F4AC0D0A136}"/>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8742DD3-81E0-5105-1080-995874A3F4D8}"/>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390416D-3E2C-7E48-1E4C-462821DF48A9}"/>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6B05A1C-8BE9-3665-CE29-6F136BC217C4}"/>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74406A4-F663-D60D-AAD3-1756E59EF289}"/>
              </a:ext>
            </a:extLst>
          </p:cNvPr>
          <p:cNvSpPr>
            <a:spLocks noGrp="1"/>
          </p:cNvSpPr>
          <p:nvPr>
            <p:ph type="dt" sz="half" idx="10"/>
          </p:nvPr>
        </p:nvSpPr>
        <p:spPr>
          <a:xfrm>
            <a:off x="838200" y="6356350"/>
            <a:ext cx="2743200" cy="365125"/>
          </a:xfrm>
          <a:prstGeom prst="rect">
            <a:avLst/>
          </a:prstGeom>
        </p:spPr>
        <p:txBody>
          <a:bodyPr/>
          <a:lstStyle/>
          <a:p>
            <a:fld id="{9C15EF30-B619-4542-A819-C4D35C7675C0}" type="datetime1">
              <a:rPr lang="en-CA" smtClean="0"/>
              <a:t>2022-08-19</a:t>
            </a:fld>
            <a:endParaRPr lang="en-US" dirty="0"/>
          </a:p>
        </p:txBody>
      </p:sp>
      <p:sp>
        <p:nvSpPr>
          <p:cNvPr id="8" name="Footer Placeholder 7">
            <a:extLst>
              <a:ext uri="{FF2B5EF4-FFF2-40B4-BE49-F238E27FC236}">
                <a16:creationId xmlns:a16="http://schemas.microsoft.com/office/drawing/2014/main" id="{1D13AD27-5522-0F84-21DB-0808D789EED7}"/>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9" name="Slide Number Placeholder 8">
            <a:extLst>
              <a:ext uri="{FF2B5EF4-FFF2-40B4-BE49-F238E27FC236}">
                <a16:creationId xmlns:a16="http://schemas.microsoft.com/office/drawing/2014/main" id="{3F4A506D-54EF-752E-F52A-49F57B32BF37}"/>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32002961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FDD9B7-FB1A-895C-0C14-E1BAA5709477}"/>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2B678D13-722A-5047-16AA-1F16D88E0C5A}"/>
              </a:ext>
            </a:extLst>
          </p:cNvPr>
          <p:cNvSpPr>
            <a:spLocks noGrp="1"/>
          </p:cNvSpPr>
          <p:nvPr>
            <p:ph type="dt" sz="half" idx="10"/>
          </p:nvPr>
        </p:nvSpPr>
        <p:spPr>
          <a:xfrm>
            <a:off x="838200" y="6356350"/>
            <a:ext cx="2743200" cy="365125"/>
          </a:xfrm>
          <a:prstGeom prst="rect">
            <a:avLst/>
          </a:prstGeom>
        </p:spPr>
        <p:txBody>
          <a:bodyPr/>
          <a:lstStyle/>
          <a:p>
            <a:fld id="{314E6E94-B949-441D-BD50-1694961ED554}" type="datetime1">
              <a:rPr lang="en-CA" smtClean="0"/>
              <a:t>2022-08-19</a:t>
            </a:fld>
            <a:endParaRPr lang="en-US" dirty="0"/>
          </a:p>
        </p:txBody>
      </p:sp>
      <p:sp>
        <p:nvSpPr>
          <p:cNvPr id="4" name="Footer Placeholder 3">
            <a:extLst>
              <a:ext uri="{FF2B5EF4-FFF2-40B4-BE49-F238E27FC236}">
                <a16:creationId xmlns:a16="http://schemas.microsoft.com/office/drawing/2014/main" id="{224CE831-7168-17DA-A68A-04084C613F6E}"/>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5" name="Slide Number Placeholder 4">
            <a:extLst>
              <a:ext uri="{FF2B5EF4-FFF2-40B4-BE49-F238E27FC236}">
                <a16:creationId xmlns:a16="http://schemas.microsoft.com/office/drawing/2014/main" id="{D6776828-FE94-F459-59DF-C80F43B5DFA3}"/>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255980934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C23214-83C0-48C0-A1A6-2D711504490C}"/>
              </a:ext>
            </a:extLst>
          </p:cNvPr>
          <p:cNvSpPr>
            <a:spLocks noGrp="1"/>
          </p:cNvSpPr>
          <p:nvPr>
            <p:ph type="dt" sz="half" idx="10"/>
          </p:nvPr>
        </p:nvSpPr>
        <p:spPr>
          <a:xfrm>
            <a:off x="838200" y="6356350"/>
            <a:ext cx="2743200" cy="365125"/>
          </a:xfrm>
          <a:prstGeom prst="rect">
            <a:avLst/>
          </a:prstGeom>
        </p:spPr>
        <p:txBody>
          <a:bodyPr/>
          <a:lstStyle/>
          <a:p>
            <a:fld id="{649B7531-F43C-49B9-BC35-781F1CD9B6AE}" type="datetime1">
              <a:rPr lang="en-CA" smtClean="0"/>
              <a:t>2022-08-19</a:t>
            </a:fld>
            <a:endParaRPr lang="en-US" dirty="0"/>
          </a:p>
        </p:txBody>
      </p:sp>
      <p:sp>
        <p:nvSpPr>
          <p:cNvPr id="3" name="Footer Placeholder 2">
            <a:extLst>
              <a:ext uri="{FF2B5EF4-FFF2-40B4-BE49-F238E27FC236}">
                <a16:creationId xmlns:a16="http://schemas.microsoft.com/office/drawing/2014/main" id="{6A9A2F3A-10C7-E2C9-95B4-E7106E88CB53}"/>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4" name="Slide Number Placeholder 3">
            <a:extLst>
              <a:ext uri="{FF2B5EF4-FFF2-40B4-BE49-F238E27FC236}">
                <a16:creationId xmlns:a16="http://schemas.microsoft.com/office/drawing/2014/main" id="{03E05BEC-7515-B85E-7DB1-845A3A2062A1}"/>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172548665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7F2876-B45F-752F-D61D-77C72091425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26B233F-32F7-61FA-9D14-FC4B00AAFDE3}"/>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3EBD17B-A663-41FC-FE0B-B224ECB2DB56}"/>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C33FF8A-780C-13B9-225C-0A8EF19FB1C6}"/>
              </a:ext>
            </a:extLst>
          </p:cNvPr>
          <p:cNvSpPr>
            <a:spLocks noGrp="1"/>
          </p:cNvSpPr>
          <p:nvPr>
            <p:ph type="dt" sz="half" idx="10"/>
          </p:nvPr>
        </p:nvSpPr>
        <p:spPr>
          <a:xfrm>
            <a:off x="838200" y="6356350"/>
            <a:ext cx="2743200" cy="365125"/>
          </a:xfrm>
          <a:prstGeom prst="rect">
            <a:avLst/>
          </a:prstGeom>
        </p:spPr>
        <p:txBody>
          <a:bodyPr/>
          <a:lstStyle/>
          <a:p>
            <a:fld id="{59DAD4DE-8155-4753-B10D-76D0F360568E}" type="datetime1">
              <a:rPr lang="en-CA" smtClean="0"/>
              <a:t>2022-08-19</a:t>
            </a:fld>
            <a:endParaRPr lang="en-US" dirty="0"/>
          </a:p>
        </p:txBody>
      </p:sp>
      <p:sp>
        <p:nvSpPr>
          <p:cNvPr id="6" name="Footer Placeholder 5">
            <a:extLst>
              <a:ext uri="{FF2B5EF4-FFF2-40B4-BE49-F238E27FC236}">
                <a16:creationId xmlns:a16="http://schemas.microsoft.com/office/drawing/2014/main" id="{CEEBA189-6B51-F972-FCBA-0A6D30D3A8B2}"/>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15D7BB53-DF49-81E9-F4AE-D3A0430256AD}"/>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377994306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C293EE-AE06-9525-7260-67E88D2A9E41}"/>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77F9B91-55A3-949C-D249-75326CC2B3EB}"/>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2C3FC4A0-A9FC-0EE9-CB7C-8B3A258699BA}"/>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3F435D3-9E7B-8F11-AD66-78C554ABF40F}"/>
              </a:ext>
            </a:extLst>
          </p:cNvPr>
          <p:cNvSpPr>
            <a:spLocks noGrp="1"/>
          </p:cNvSpPr>
          <p:nvPr>
            <p:ph type="dt" sz="half" idx="10"/>
          </p:nvPr>
        </p:nvSpPr>
        <p:spPr>
          <a:xfrm>
            <a:off x="838200" y="6356350"/>
            <a:ext cx="2743200" cy="365125"/>
          </a:xfrm>
          <a:prstGeom prst="rect">
            <a:avLst/>
          </a:prstGeom>
        </p:spPr>
        <p:txBody>
          <a:bodyPr/>
          <a:lstStyle/>
          <a:p>
            <a:fld id="{2197BF17-994C-46F1-80CF-E74240F940E8}" type="datetime1">
              <a:rPr lang="en-CA" smtClean="0"/>
              <a:t>2022-08-19</a:t>
            </a:fld>
            <a:endParaRPr lang="en-US" dirty="0"/>
          </a:p>
        </p:txBody>
      </p:sp>
      <p:sp>
        <p:nvSpPr>
          <p:cNvPr id="6" name="Footer Placeholder 5">
            <a:extLst>
              <a:ext uri="{FF2B5EF4-FFF2-40B4-BE49-F238E27FC236}">
                <a16:creationId xmlns:a16="http://schemas.microsoft.com/office/drawing/2014/main" id="{FE8C1D4C-12F3-64C0-0BB3-8E1F5FD14471}"/>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7" name="Slide Number Placeholder 6">
            <a:extLst>
              <a:ext uri="{FF2B5EF4-FFF2-40B4-BE49-F238E27FC236}">
                <a16:creationId xmlns:a16="http://schemas.microsoft.com/office/drawing/2014/main" id="{97C6A5BC-A9F8-823A-0EBB-A85B3588C289}"/>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135169007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1C693-FD73-6349-6981-578F8D55182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12484C5-2B74-7068-044D-A04F9A1D298C}"/>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38A972-4C03-AA63-CF35-DA1E3F04AAF5}"/>
              </a:ext>
            </a:extLst>
          </p:cNvPr>
          <p:cNvSpPr>
            <a:spLocks noGrp="1"/>
          </p:cNvSpPr>
          <p:nvPr>
            <p:ph type="dt" sz="half" idx="10"/>
          </p:nvPr>
        </p:nvSpPr>
        <p:spPr>
          <a:xfrm>
            <a:off x="838200" y="6356350"/>
            <a:ext cx="2743200" cy="365125"/>
          </a:xfrm>
          <a:prstGeom prst="rect">
            <a:avLst/>
          </a:prstGeom>
        </p:spPr>
        <p:txBody>
          <a:bodyPr/>
          <a:lstStyle/>
          <a:p>
            <a:fld id="{33279958-A1DD-45EF-9919-C60785A171D5}" type="datetime1">
              <a:rPr lang="en-CA" smtClean="0"/>
              <a:t>2022-08-19</a:t>
            </a:fld>
            <a:endParaRPr lang="en-US" dirty="0"/>
          </a:p>
        </p:txBody>
      </p:sp>
      <p:sp>
        <p:nvSpPr>
          <p:cNvPr id="5" name="Footer Placeholder 4">
            <a:extLst>
              <a:ext uri="{FF2B5EF4-FFF2-40B4-BE49-F238E27FC236}">
                <a16:creationId xmlns:a16="http://schemas.microsoft.com/office/drawing/2014/main" id="{C27686C3-FADF-076D-6358-08E024381FD2}"/>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B1FDA462-FC0A-197F-8DD6-7902D867DF0C}"/>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354016518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A2816F-8496-C1CD-9D9A-A70B55CE4C39}"/>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D488BF-2529-D14F-0088-7067124ED844}"/>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C95F60-C9AC-0D8A-92C4-41580362A767}"/>
              </a:ext>
            </a:extLst>
          </p:cNvPr>
          <p:cNvSpPr>
            <a:spLocks noGrp="1"/>
          </p:cNvSpPr>
          <p:nvPr>
            <p:ph type="dt" sz="half" idx="10"/>
          </p:nvPr>
        </p:nvSpPr>
        <p:spPr>
          <a:xfrm>
            <a:off x="838200" y="6356350"/>
            <a:ext cx="2743200" cy="365125"/>
          </a:xfrm>
          <a:prstGeom prst="rect">
            <a:avLst/>
          </a:prstGeom>
        </p:spPr>
        <p:txBody>
          <a:bodyPr/>
          <a:lstStyle/>
          <a:p>
            <a:fld id="{64B56AA6-7199-4364-B4D8-43567CB597B3}" type="datetime1">
              <a:rPr lang="en-CA" smtClean="0"/>
              <a:t>2022-08-19</a:t>
            </a:fld>
            <a:endParaRPr lang="en-US" dirty="0"/>
          </a:p>
        </p:txBody>
      </p:sp>
      <p:sp>
        <p:nvSpPr>
          <p:cNvPr id="5" name="Footer Placeholder 4">
            <a:extLst>
              <a:ext uri="{FF2B5EF4-FFF2-40B4-BE49-F238E27FC236}">
                <a16:creationId xmlns:a16="http://schemas.microsoft.com/office/drawing/2014/main" id="{E29041F1-5E95-3687-BDC8-44CC6C3A8D2D}"/>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30D1AE60-D7DB-DBE0-F4FB-0B85746FA774}"/>
              </a:ext>
            </a:extLst>
          </p:cNvPr>
          <p:cNvSpPr>
            <a:spLocks noGrp="1"/>
          </p:cNvSpPr>
          <p:nvPr>
            <p:ph type="sldNum" sz="quarter" idx="12"/>
          </p:nvPr>
        </p:nvSpPr>
        <p:spPr>
          <a:xfrm>
            <a:off x="8610600" y="6356350"/>
            <a:ext cx="2743200" cy="365125"/>
          </a:xfrm>
          <a:prstGeom prst="rect">
            <a:avLst/>
          </a:prstGeom>
        </p:spPr>
        <p:txBody>
          <a:bodyPr/>
          <a:lstStyle/>
          <a:p>
            <a:fld id="{AE3C9CA0-59AB-4BFD-A7A9-7477073A442D}" type="slidenum">
              <a:rPr lang="en-US" smtClean="0"/>
              <a:t>‹#›</a:t>
            </a:fld>
            <a:endParaRPr lang="en-US" dirty="0"/>
          </a:p>
        </p:txBody>
      </p:sp>
    </p:spTree>
    <p:extLst>
      <p:ext uri="{BB962C8B-B14F-4D97-AF65-F5344CB8AC3E}">
        <p14:creationId xmlns:p14="http://schemas.microsoft.com/office/powerpoint/2010/main" val="631741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8128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1371459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9148404" y="0"/>
            <a:ext cx="3043596"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21281479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5080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1222862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4" name="Picture Placeholder 8"/>
          <p:cNvSpPr>
            <a:spLocks noGrp="1"/>
          </p:cNvSpPr>
          <p:nvPr>
            <p:ph type="pic" sz="quarter" idx="12"/>
          </p:nvPr>
        </p:nvSpPr>
        <p:spPr>
          <a:xfrm>
            <a:off x="1016000" y="0"/>
            <a:ext cx="4064000" cy="6858000"/>
          </a:xfrm>
          <a:prstGeom prst="rect">
            <a:avLst/>
          </a:prstGeom>
          <a:gradFill>
            <a:gsLst>
              <a:gs pos="0">
                <a:schemeClr val="tx1">
                  <a:alpha val="40000"/>
                </a:schemeClr>
              </a:gs>
              <a:gs pos="99000">
                <a:schemeClr val="tx1">
                  <a:alpha val="20000"/>
                </a:schemeClr>
              </a:gs>
            </a:gsLst>
            <a:lin ang="5400000" scaled="1"/>
          </a:gradFill>
          <a:ln>
            <a:noFill/>
          </a:ln>
        </p:spPr>
        <p:txBody>
          <a:bodyPr wrap="square" anchor="ctr">
            <a:noAutofit/>
          </a:bodyPr>
          <a:lstStyle>
            <a:lvl1pPr algn="ctr">
              <a:defRPr sz="1200">
                <a:solidFill>
                  <a:schemeClr val="tx1"/>
                </a:solidFill>
              </a:defRPr>
            </a:lvl1pPr>
          </a:lstStyle>
          <a:p>
            <a:endParaRPr lang="en-US" dirty="0"/>
          </a:p>
        </p:txBody>
      </p:sp>
    </p:spTree>
    <p:extLst>
      <p:ext uri="{BB962C8B-B14F-4D97-AF65-F5344CB8AC3E}">
        <p14:creationId xmlns:p14="http://schemas.microsoft.com/office/powerpoint/2010/main" val="18620073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theme" Target="../theme/theme2.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3.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a:off x="6625"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p:cNvSpPr txBox="1"/>
          <p:nvPr userDrawn="1"/>
        </p:nvSpPr>
        <p:spPr>
          <a:xfrm rot="16200000">
            <a:off x="-1114439" y="1389907"/>
            <a:ext cx="3229304" cy="230832"/>
          </a:xfrm>
          <a:prstGeom prst="rect">
            <a:avLst/>
          </a:prstGeom>
          <a:noFill/>
        </p:spPr>
        <p:txBody>
          <a:bodyPr wrap="square" rtlCol="0">
            <a:spAutoFit/>
          </a:bodyPr>
          <a:lstStyle/>
          <a:p>
            <a:pPr algn="l"/>
            <a:r>
              <a:rPr lang="en-US" sz="900" b="0" i="0" spc="150" baseline="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rPr>
              <a:t>BCSSA SUMMER LEADERSHIP ACADEMY</a:t>
            </a:r>
          </a:p>
        </p:txBody>
      </p:sp>
      <p:sp>
        <p:nvSpPr>
          <p:cNvPr id="26" name="Slide Number Placeholder 24"/>
          <p:cNvSpPr txBox="1">
            <a:spLocks/>
          </p:cNvSpPr>
          <p:nvPr userDrawn="1"/>
        </p:nvSpPr>
        <p:spPr>
          <a:xfrm>
            <a:off x="0"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accent6"/>
                </a:solidFill>
                <a:latin typeface="Open Sans Semibold" charset="0"/>
                <a:ea typeface="Open Sans Semibold" charset="0"/>
                <a:cs typeface="Open Sans Semibold" charset="0"/>
              </a:rPr>
              <a:pPr algn="ctr"/>
              <a:t>‹#›</a:t>
            </a:fld>
            <a:endParaRPr lang="en-US" sz="800" b="1" i="0" dirty="0">
              <a:solidFill>
                <a:schemeClr val="accent6"/>
              </a:solidFill>
              <a:latin typeface="Open Sans Semibold" charset="0"/>
              <a:ea typeface="Open Sans Semibold" charset="0"/>
              <a:cs typeface="Open Sans Semibold" charset="0"/>
            </a:endParaRPr>
          </a:p>
        </p:txBody>
      </p:sp>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32" r:id="rId1"/>
    <p:sldLayoutId id="2147484033" r:id="rId2"/>
    <p:sldLayoutId id="2147484034" r:id="rId3"/>
    <p:sldLayoutId id="2147484037" r:id="rId4"/>
    <p:sldLayoutId id="2147484038" r:id="rId5"/>
    <p:sldLayoutId id="2147484051" r:id="rId6"/>
    <p:sldLayoutId id="2147484039" r:id="rId7"/>
    <p:sldLayoutId id="2147484040" r:id="rId8"/>
    <p:sldLayoutId id="2147484042" r:id="rId9"/>
    <p:sldLayoutId id="2147484048" r:id="rId10"/>
    <p:sldLayoutId id="2147484049" r:id="rId11"/>
    <p:sldLayoutId id="2147484076" r:id="rId12"/>
    <p:sldLayoutId id="2147484052" r:id="rId13"/>
    <p:sldLayoutId id="2147484053" r:id="rId14"/>
    <p:sldLayoutId id="2147484054" r:id="rId15"/>
    <p:sldLayoutId id="2147484055" r:id="rId16"/>
    <p:sldLayoutId id="2147484061" r:id="rId17"/>
    <p:sldLayoutId id="2147484077" r:id="rId18"/>
    <p:sldLayoutId id="2147484089" r:id="rId19"/>
    <p:sldLayoutId id="2147484174" r:id="rId20"/>
    <p:sldLayoutId id="2147484205" r:id="rId21"/>
    <p:sldLayoutId id="2147484207" r:id="rId22"/>
    <p:sldLayoutId id="2147484208" r:id="rId23"/>
    <p:sldLayoutId id="2147484209" r:id="rId24"/>
  </p:sldLayoutIdLst>
  <p:hf hdr="0" ftr="0" dt="0"/>
  <p:txStyles>
    <p:title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346" userDrawn="1">
          <p15:clr>
            <a:srgbClr val="F26B43"/>
          </p15:clr>
        </p15:guide>
        <p15:guide id="27" orient="horz" pos="3952" userDrawn="1">
          <p15:clr>
            <a:srgbClr val="F26B43"/>
          </p15:clr>
        </p15:guide>
        <p15:guide id="28" pos="642" userDrawn="1">
          <p15:clr>
            <a:srgbClr val="F26B43"/>
          </p15:clr>
        </p15:guide>
        <p15:guide id="29" pos="7038" userDrawn="1">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1277" userDrawn="1">
          <p15:clr>
            <a:srgbClr val="F26B43"/>
          </p15:clr>
        </p15:guide>
        <p15:guide id="51" orient="horz" pos="709" userDrawn="1">
          <p15:clr>
            <a:srgbClr val="F26B43"/>
          </p15:clr>
        </p15:guide>
        <p15:guide id="52" pos="1912"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4" name="Rectangle 13"/>
          <p:cNvSpPr/>
          <p:nvPr userDrawn="1"/>
        </p:nvSpPr>
        <p:spPr>
          <a:xfrm>
            <a:off x="6625"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Slide Number Placeholder 24"/>
          <p:cNvSpPr txBox="1">
            <a:spLocks/>
          </p:cNvSpPr>
          <p:nvPr userDrawn="1"/>
        </p:nvSpPr>
        <p:spPr>
          <a:xfrm>
            <a:off x="0"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accent6"/>
                </a:solidFill>
                <a:latin typeface="Open Sans Semibold" charset="0"/>
                <a:ea typeface="Open Sans Semibold" charset="0"/>
                <a:cs typeface="Open Sans Semibold" charset="0"/>
              </a:rPr>
              <a:pPr algn="ctr"/>
              <a:t>‹#›</a:t>
            </a:fld>
            <a:endParaRPr lang="en-US" sz="800" b="1" i="0" dirty="0">
              <a:solidFill>
                <a:schemeClr val="accent6"/>
              </a:solidFill>
              <a:latin typeface="Open Sans Semibold" charset="0"/>
              <a:ea typeface="Open Sans Semibold" charset="0"/>
              <a:cs typeface="Open Sans Semibold" charset="0"/>
            </a:endParaRPr>
          </a:p>
        </p:txBody>
      </p:sp>
      <p:sp>
        <p:nvSpPr>
          <p:cNvPr id="2" name="TextBox 1">
            <a:extLst>
              <a:ext uri="{FF2B5EF4-FFF2-40B4-BE49-F238E27FC236}">
                <a16:creationId xmlns:a16="http://schemas.microsoft.com/office/drawing/2014/main" id="{7BA21C4E-F21D-D2E1-EF6D-FA07B44CEDCB}"/>
              </a:ext>
            </a:extLst>
          </p:cNvPr>
          <p:cNvSpPr txBox="1"/>
          <p:nvPr userDrawn="1"/>
        </p:nvSpPr>
        <p:spPr>
          <a:xfrm rot="16200000">
            <a:off x="-1114439" y="1389907"/>
            <a:ext cx="3229304" cy="230832"/>
          </a:xfrm>
          <a:prstGeom prst="rect">
            <a:avLst/>
          </a:prstGeom>
          <a:noFill/>
        </p:spPr>
        <p:txBody>
          <a:bodyPr wrap="square" rtlCol="0">
            <a:spAutoFit/>
          </a:bodyPr>
          <a:lstStyle/>
          <a:p>
            <a:pPr algn="l"/>
            <a:r>
              <a:rPr lang="en-US" sz="900" b="0" i="0" spc="150" baseline="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rPr>
              <a:t>BCSSA SUMMER LEADERSHIP ACADEMY</a:t>
            </a:r>
          </a:p>
        </p:txBody>
      </p:sp>
    </p:spTree>
    <p:extLst>
      <p:ext uri="{BB962C8B-B14F-4D97-AF65-F5344CB8AC3E}">
        <p14:creationId xmlns:p14="http://schemas.microsoft.com/office/powerpoint/2010/main" val="1132026722"/>
      </p:ext>
    </p:extLst>
  </p:cSld>
  <p:clrMap bg1="lt1" tx1="dk1" bg2="lt2" tx2="dk2" accent1="accent1" accent2="accent2" accent3="accent3" accent4="accent4" accent5="accent5" accent6="accent6" hlink="hlink" folHlink="folHlink"/>
  <p:sldLayoutIdLst>
    <p:sldLayoutId id="2147484212" r:id="rId1"/>
    <p:sldLayoutId id="2147484213" r:id="rId2"/>
    <p:sldLayoutId id="2147484214" r:id="rId3"/>
    <p:sldLayoutId id="2147484215" r:id="rId4"/>
    <p:sldLayoutId id="2147484216" r:id="rId5"/>
    <p:sldLayoutId id="2147484217" r:id="rId6"/>
    <p:sldLayoutId id="2147484218" r:id="rId7"/>
    <p:sldLayoutId id="2147484219" r:id="rId8"/>
    <p:sldLayoutId id="2147484220" r:id="rId9"/>
    <p:sldLayoutId id="2147484221" r:id="rId10"/>
    <p:sldLayoutId id="2147484222" r:id="rId11"/>
    <p:sldLayoutId id="2147484223" r:id="rId12"/>
    <p:sldLayoutId id="2147484224" r:id="rId13"/>
    <p:sldLayoutId id="2147484225" r:id="rId14"/>
    <p:sldLayoutId id="2147484226" r:id="rId15"/>
    <p:sldLayoutId id="2147484227" r:id="rId16"/>
    <p:sldLayoutId id="2147484228" r:id="rId17"/>
    <p:sldLayoutId id="2147484229" r:id="rId18"/>
    <p:sldLayoutId id="2147484230" r:id="rId19"/>
    <p:sldLayoutId id="2147484231" r:id="rId20"/>
    <p:sldLayoutId id="2147484232" r:id="rId21"/>
    <p:sldLayoutId id="2147484233" r:id="rId22"/>
    <p:sldLayoutId id="2147484234" r:id="rId23"/>
  </p:sldLayoutIdLst>
  <p:hf hdr="0" ftr="0" dt="0"/>
  <p:txStyles>
    <p:title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p:titleStyle>
    <p:body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2160">
          <p15:clr>
            <a:srgbClr val="F26B43"/>
          </p15:clr>
        </p15:guide>
        <p15:guide id="14" orient="horz" pos="346">
          <p15:clr>
            <a:srgbClr val="F26B43"/>
          </p15:clr>
        </p15:guide>
        <p15:guide id="27" orient="horz" pos="3952">
          <p15:clr>
            <a:srgbClr val="F26B43"/>
          </p15:clr>
        </p15:guide>
        <p15:guide id="28" pos="642">
          <p15:clr>
            <a:srgbClr val="F26B43"/>
          </p15:clr>
        </p15:guide>
        <p15:guide id="29" pos="7038">
          <p15:clr>
            <a:srgbClr val="F26B43"/>
          </p15:clr>
        </p15:guide>
        <p15:guide id="44">
          <p15:clr>
            <a:srgbClr val="F26B43"/>
          </p15:clr>
        </p15:guide>
        <p15:guide id="45" pos="7680">
          <p15:clr>
            <a:srgbClr val="F26B43"/>
          </p15:clr>
        </p15:guide>
        <p15:guide id="46" orient="horz">
          <p15:clr>
            <a:srgbClr val="F26B43"/>
          </p15:clr>
        </p15:guide>
        <p15:guide id="47" orient="horz" pos="4320">
          <p15:clr>
            <a:srgbClr val="F26B43"/>
          </p15:clr>
        </p15:guide>
        <p15:guide id="48" pos="1277">
          <p15:clr>
            <a:srgbClr val="F26B43"/>
          </p15:clr>
        </p15:guide>
        <p15:guide id="51" orient="horz" pos="709">
          <p15:clr>
            <a:srgbClr val="F26B43"/>
          </p15:clr>
        </p15:guide>
        <p15:guide id="52" pos="191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0D3E455-7926-320E-58CC-E254BE30A63C}"/>
              </a:ext>
            </a:extLst>
          </p:cNvPr>
          <p:cNvSpPr/>
          <p:nvPr userDrawn="1"/>
        </p:nvSpPr>
        <p:spPr>
          <a:xfrm>
            <a:off x="6625" y="6291470"/>
            <a:ext cx="1003853" cy="56652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75000"/>
                  <a:lumOff val="25000"/>
                </a:schemeClr>
              </a:solidFill>
            </a:endParaRPr>
          </a:p>
        </p:txBody>
      </p:sp>
      <p:sp>
        <p:nvSpPr>
          <p:cNvPr id="9" name="Slide Number Placeholder 24">
            <a:extLst>
              <a:ext uri="{FF2B5EF4-FFF2-40B4-BE49-F238E27FC236}">
                <a16:creationId xmlns:a16="http://schemas.microsoft.com/office/drawing/2014/main" id="{A67CF849-6705-E495-0C92-2AA766B2AD92}"/>
              </a:ext>
            </a:extLst>
          </p:cNvPr>
          <p:cNvSpPr txBox="1">
            <a:spLocks/>
          </p:cNvSpPr>
          <p:nvPr userDrawn="1"/>
        </p:nvSpPr>
        <p:spPr>
          <a:xfrm>
            <a:off x="0" y="6376228"/>
            <a:ext cx="1003852" cy="365125"/>
          </a:xfrm>
          <a:prstGeom prst="rect">
            <a:avLst/>
          </a:prstGeom>
        </p:spPr>
        <p:txBody>
          <a:bodyPr vert="horz" lIns="91440" tIns="45720" rIns="91440" bIns="45720" rtlCol="0" anchor="ctr"/>
          <a:lstStyle>
            <a:defPPr>
              <a:defRPr lang="en-US"/>
            </a:defPPr>
            <a:lvl1pPr marL="0" algn="r" defTabSz="914330" rtl="0" eaLnBrk="1" latinLnBrk="0" hangingPunct="1">
              <a:defRPr sz="1200" kern="1200">
                <a:solidFill>
                  <a:schemeClr val="tx1">
                    <a:tint val="75000"/>
                  </a:schemeClr>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a:lstStyle>
          <a:p>
            <a:pPr algn="ctr"/>
            <a:fld id="{36C48702-E445-134E-B960-6F692773524F}" type="slidenum">
              <a:rPr lang="en-US" sz="800" b="1" i="0" smtClean="0">
                <a:solidFill>
                  <a:schemeClr val="tx1">
                    <a:lumMod val="75000"/>
                    <a:lumOff val="25000"/>
                  </a:schemeClr>
                </a:solidFill>
                <a:latin typeface="Open Sans Semibold" charset="0"/>
                <a:ea typeface="Open Sans Semibold" charset="0"/>
                <a:cs typeface="Open Sans Semibold" charset="0"/>
              </a:rPr>
              <a:pPr algn="ctr"/>
              <a:t>‹#›</a:t>
            </a:fld>
            <a:endParaRPr lang="en-US" sz="800" b="1" i="0" dirty="0">
              <a:solidFill>
                <a:schemeClr val="tx1">
                  <a:lumMod val="75000"/>
                  <a:lumOff val="25000"/>
                </a:schemeClr>
              </a:solidFill>
              <a:latin typeface="Open Sans Semibold" charset="0"/>
              <a:ea typeface="Open Sans Semibold" charset="0"/>
              <a:cs typeface="Open Sans Semibold" charset="0"/>
            </a:endParaRPr>
          </a:p>
        </p:txBody>
      </p:sp>
    </p:spTree>
    <p:extLst>
      <p:ext uri="{BB962C8B-B14F-4D97-AF65-F5344CB8AC3E}">
        <p14:creationId xmlns:p14="http://schemas.microsoft.com/office/powerpoint/2010/main" val="2001021685"/>
      </p:ext>
    </p:extLst>
  </p:cSld>
  <p:clrMap bg1="lt1" tx1="dk1" bg2="lt2" tx2="dk2" accent1="accent1" accent2="accent2" accent3="accent3" accent4="accent4" accent5="accent5" accent6="accent6" hlink="hlink" folHlink="folHlink"/>
  <p:sldLayoutIdLst>
    <p:sldLayoutId id="2147484236" r:id="rId1"/>
    <p:sldLayoutId id="2147484237" r:id="rId2"/>
    <p:sldLayoutId id="2147484238" r:id="rId3"/>
    <p:sldLayoutId id="2147484239" r:id="rId4"/>
    <p:sldLayoutId id="2147484240" r:id="rId5"/>
    <p:sldLayoutId id="2147484241" r:id="rId6"/>
    <p:sldLayoutId id="2147484242" r:id="rId7"/>
    <p:sldLayoutId id="2147484243" r:id="rId8"/>
    <p:sldLayoutId id="2147484244" r:id="rId9"/>
    <p:sldLayoutId id="2147484245" r:id="rId10"/>
    <p:sldLayoutId id="2147484246"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0.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37.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hyperlink" Target="https://www2.gov.bc.ca/assets/gov/education/kindergarten-to-grade-12/support/graduation/indigenous_focused_grad_requirement_summary.pdf" TargetMode="External"/><Relationship Id="rId5" Type="http://schemas.openxmlformats.org/officeDocument/2006/relationships/image" Target="../media/image36.jpeg"/><Relationship Id="rId4" Type="http://schemas.microsoft.com/office/2007/relationships/hdphoto" Target="../media/hdphoto1.wdp"/></Relationships>
</file>

<file path=ppt/slides/_rels/slide11.xml.rels><?xml version="1.0" encoding="UTF-8" standalone="yes"?>
<Relationships xmlns="http://schemas.openxmlformats.org/package/2006/relationships"><Relationship Id="rId3" Type="http://schemas.openxmlformats.org/officeDocument/2006/relationships/hyperlink" Target="https://engage.gov.bc.ca/app/uploads/sites/121/2022/03/declaration_act_action_plan.pdf" TargetMode="External"/><Relationship Id="rId2" Type="http://schemas.openxmlformats.org/officeDocument/2006/relationships/notesSlide" Target="../notesSlides/notesSlide9.xml"/><Relationship Id="rId1" Type="http://schemas.openxmlformats.org/officeDocument/2006/relationships/slideLayout" Target="../slideLayouts/slideLayout24.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hyperlink" Target="https://www2.gov.bc.ca/gov/content/education-training/k-12/administration/legislation-policy/public-schools/student-reporting-framework#:~:text=The%20K%2D12%20Student%20Reporting%20Policy%20Framework%20(%E2%80%9Cthe%20framework,%2C%20students%2C%20and%20the%20public.)" TargetMode="External"/><Relationship Id="rId2" Type="http://schemas.openxmlformats.org/officeDocument/2006/relationships/notesSlide" Target="../notesSlides/notesSlide10.xml"/><Relationship Id="rId1" Type="http://schemas.openxmlformats.org/officeDocument/2006/relationships/slideLayout" Target="../slideLayouts/slideLayout24.xml"/><Relationship Id="rId5" Type="http://schemas.openxmlformats.org/officeDocument/2006/relationships/image" Target="../media/image42.png"/><Relationship Id="rId4" Type="http://schemas.openxmlformats.org/officeDocument/2006/relationships/image" Target="../media/image41.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4.xml"/><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8" Type="http://schemas.openxmlformats.org/officeDocument/2006/relationships/image" Target="../media/image46.png"/><Relationship Id="rId13" Type="http://schemas.openxmlformats.org/officeDocument/2006/relationships/image" Target="../media/image50.png"/><Relationship Id="rId3" Type="http://schemas.openxmlformats.org/officeDocument/2006/relationships/hyperlink" Target="https://www2.gov.bc.ca/gov/content/governments/indigenous-people/new-relationship/united-nations-declaration-on-the-rights-of-indigenous-peoples" TargetMode="External"/><Relationship Id="rId7" Type="http://schemas.openxmlformats.org/officeDocument/2006/relationships/image" Target="../media/image45.svg"/><Relationship Id="rId12"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4.xml"/><Relationship Id="rId6" Type="http://schemas.openxmlformats.org/officeDocument/2006/relationships/image" Target="../media/image44.png"/><Relationship Id="rId11" Type="http://schemas.openxmlformats.org/officeDocument/2006/relationships/image" Target="../media/image49.svg"/><Relationship Id="rId5" Type="http://schemas.openxmlformats.org/officeDocument/2006/relationships/hyperlink" Target="https://www2.gov.bc.ca/gov/content/erase/racism" TargetMode="External"/><Relationship Id="rId10" Type="http://schemas.openxmlformats.org/officeDocument/2006/relationships/image" Target="../media/image48.png"/><Relationship Id="rId4" Type="http://schemas.openxmlformats.org/officeDocument/2006/relationships/hyperlink" Target="https://www2.gov.bc.ca/gov/content/education-training/k-12/administration/program-management/climatechangeeducation" TargetMode="External"/><Relationship Id="rId9" Type="http://schemas.openxmlformats.org/officeDocument/2006/relationships/image" Target="../media/image47.svg"/><Relationship Id="rId14" Type="http://schemas.openxmlformats.org/officeDocument/2006/relationships/image" Target="../media/image51.svg"/></Relationships>
</file>

<file path=ppt/slides/_rels/slide15.xml.rels><?xml version="1.0" encoding="UTF-8" standalone="yes"?>
<Relationships xmlns="http://schemas.openxmlformats.org/package/2006/relationships"><Relationship Id="rId3" Type="http://schemas.openxmlformats.org/officeDocument/2006/relationships/hyperlink" Target="https://www2.gov.bc.ca/gov/content/education-training/k-12/administration/program-management/enhancing-student-learning"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54.svg"/><Relationship Id="rId5" Type="http://schemas.openxmlformats.org/officeDocument/2006/relationships/image" Target="../media/image53.png"/><Relationship Id="rId4" Type="http://schemas.openxmlformats.org/officeDocument/2006/relationships/image" Target="../media/image52.jpeg"/></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4.xml"/><Relationship Id="rId1" Type="http://schemas.openxmlformats.org/officeDocument/2006/relationships/slideLayout" Target="../slideLayouts/slideLayout48.xml"/></Relationships>
</file>

<file path=ppt/slides/_rels/slide17.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48.xml"/></Relationships>
</file>

<file path=ppt/slides/_rels/slide18.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tags" Target="../tags/tag7.xml"/><Relationship Id="rId7" Type="http://schemas.openxmlformats.org/officeDocument/2006/relationships/notesSlide" Target="../notesSlides/notesSlide15.xml"/><Relationship Id="rId12" Type="http://schemas.openxmlformats.org/officeDocument/2006/relationships/image" Target="../media/image61.sv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slideLayout" Target="../slideLayouts/slideLayout1.xml"/><Relationship Id="rId11" Type="http://schemas.openxmlformats.org/officeDocument/2006/relationships/image" Target="../media/image60.png"/><Relationship Id="rId5" Type="http://schemas.openxmlformats.org/officeDocument/2006/relationships/tags" Target="../tags/tag9.xml"/><Relationship Id="rId10" Type="http://schemas.openxmlformats.org/officeDocument/2006/relationships/image" Target="../media/image59.svg"/><Relationship Id="rId4" Type="http://schemas.openxmlformats.org/officeDocument/2006/relationships/tags" Target="../tags/tag8.xml"/><Relationship Id="rId9" Type="http://schemas.openxmlformats.org/officeDocument/2006/relationships/image" Target="../media/image58.png"/><Relationship Id="rId14" Type="http://schemas.openxmlformats.org/officeDocument/2006/relationships/image" Target="../media/image63.svg"/></Relationships>
</file>

<file path=ppt/slides/_rels/slide19.xml.rels><?xml version="1.0" encoding="UTF-8" standalone="yes"?>
<Relationships xmlns="http://schemas.openxmlformats.org/package/2006/relationships"><Relationship Id="rId8" Type="http://schemas.openxmlformats.org/officeDocument/2006/relationships/hyperlink" Target="https://www2.gov.bc.ca/gov/content/governments/indigenous-people/new-relationship/united-nations-declaration-on-the-rights-of-indigenous-peoples" TargetMode="External"/><Relationship Id="rId3" Type="http://schemas.openxmlformats.org/officeDocument/2006/relationships/image" Target="../media/image64.jpeg"/><Relationship Id="rId7" Type="http://schemas.openxmlformats.org/officeDocument/2006/relationships/hyperlink" Target="https://news.gov.bc.ca/stories/four-bc-first-nations-conclude-self-government-agreements-regarding-education" TargetMode="External"/><Relationship Id="rId2" Type="http://schemas.openxmlformats.org/officeDocument/2006/relationships/notesSlide" Target="../notesSlides/notesSlide16.xml"/><Relationship Id="rId1" Type="http://schemas.openxmlformats.org/officeDocument/2006/relationships/slideLayout" Target="../slideLayouts/slideLayout21.xml"/><Relationship Id="rId6" Type="http://schemas.openxmlformats.org/officeDocument/2006/relationships/image" Target="../media/image2.png"/><Relationship Id="rId5" Type="http://schemas.openxmlformats.org/officeDocument/2006/relationships/image" Target="../media/image66.svg"/><Relationship Id="rId10" Type="http://schemas.openxmlformats.org/officeDocument/2006/relationships/hyperlink" Target="https://www2.gov.bc.ca/assets/gov/education/kindergarten-to-grade-12/support/graduation/indigenous_focused_grad_requirement_summary.pdf" TargetMode="External"/><Relationship Id="rId4" Type="http://schemas.openxmlformats.org/officeDocument/2006/relationships/image" Target="../media/image65.png"/><Relationship Id="rId9" Type="http://schemas.openxmlformats.org/officeDocument/2006/relationships/hyperlink" Target="https://www2.gov.bc.ca/assets/gov/government/ministries-organizations/ministries/indigenous-relations-reconciliation/declaration_act_action_plan.pdf" TargetMode="Externa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tags" Target="../tags/tag3.xml"/><Relationship Id="rId6" Type="http://schemas.openxmlformats.org/officeDocument/2006/relationships/image" Target="../media/image5.png"/><Relationship Id="rId5" Type="http://schemas.openxmlformats.org/officeDocument/2006/relationships/image" Target="../media/image2.pn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67.png"/><Relationship Id="rId7" Type="http://schemas.openxmlformats.org/officeDocument/2006/relationships/hyperlink" Target="https://www2.gov.bc.ca/assets/gov/education/administration/kindergarten-to-grade-12/reports/ab-hawd/ab-hawd-school-district-public.pdf"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8" Type="http://schemas.openxmlformats.org/officeDocument/2006/relationships/image" Target="../media/image73.svg"/><Relationship Id="rId3" Type="http://schemas.openxmlformats.org/officeDocument/2006/relationships/image" Target="../media/image2.png"/><Relationship Id="rId7" Type="http://schemas.openxmlformats.org/officeDocument/2006/relationships/image" Target="../media/image72.png"/><Relationship Id="rId2" Type="http://schemas.openxmlformats.org/officeDocument/2006/relationships/notesSlide" Target="../notesSlides/notesSlide18.xml"/><Relationship Id="rId1" Type="http://schemas.openxmlformats.org/officeDocument/2006/relationships/slideLayout" Target="../slideLayouts/slideLayout23.xml"/><Relationship Id="rId6" Type="http://schemas.openxmlformats.org/officeDocument/2006/relationships/image" Target="../media/image71.svg"/><Relationship Id="rId5" Type="http://schemas.openxmlformats.org/officeDocument/2006/relationships/image" Target="../media/image70.png"/><Relationship Id="rId4" Type="http://schemas.openxmlformats.org/officeDocument/2006/relationships/hyperlink" Target="https://www2.gov.bc.ca/assets/gov/education/ways-to-learn/aboriginal-education/bc-tripartite-education-agreement.pdf"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9.xml"/><Relationship Id="rId1" Type="http://schemas.openxmlformats.org/officeDocument/2006/relationships/slideLayout" Target="../slideLayouts/slideLayout21.xml"/><Relationship Id="rId6" Type="http://schemas.openxmlformats.org/officeDocument/2006/relationships/image" Target="../media/image75.png"/><Relationship Id="rId5" Type="http://schemas.openxmlformats.org/officeDocument/2006/relationships/hyperlink" Target="https://www2.gov.bc.ca/gov/content/family-social-supports/caring-for-young-children/child-care-strategy" TargetMode="Externa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notesSlide" Target="../notesSlides/notesSlide20.xml"/><Relationship Id="rId3" Type="http://schemas.openxmlformats.org/officeDocument/2006/relationships/tags" Target="../tags/tag12.xml"/><Relationship Id="rId7" Type="http://schemas.openxmlformats.org/officeDocument/2006/relationships/slideLayout" Target="../slideLayouts/slideLayout1.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tags" Target="../tags/tag15.xml"/><Relationship Id="rId11" Type="http://schemas.openxmlformats.org/officeDocument/2006/relationships/hyperlink" Target="https://www2.gov.bc.ca/gov/content/family-social-supports/caring-for-young-children/space-creation-funding/childcare-new-spaces-fund" TargetMode="External"/><Relationship Id="rId5" Type="http://schemas.openxmlformats.org/officeDocument/2006/relationships/tags" Target="../tags/tag14.xml"/><Relationship Id="rId10" Type="http://schemas.openxmlformats.org/officeDocument/2006/relationships/image" Target="../media/image77.png"/><Relationship Id="rId4" Type="http://schemas.openxmlformats.org/officeDocument/2006/relationships/tags" Target="../tags/tag13.xml"/><Relationship Id="rId9" Type="http://schemas.openxmlformats.org/officeDocument/2006/relationships/image" Target="../media/image76.jpe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1.xml"/><Relationship Id="rId5" Type="http://schemas.openxmlformats.org/officeDocument/2006/relationships/image" Target="../media/image79.svg"/><Relationship Id="rId4" Type="http://schemas.openxmlformats.org/officeDocument/2006/relationships/image" Target="../media/image78.png"/></Relationships>
</file>

<file path=ppt/slides/_rels/slide25.xml.rels><?xml version="1.0" encoding="UTF-8" standalone="yes"?>
<Relationships xmlns="http://schemas.openxmlformats.org/package/2006/relationships"><Relationship Id="rId8" Type="http://schemas.openxmlformats.org/officeDocument/2006/relationships/image" Target="../media/image85.svg"/><Relationship Id="rId3" Type="http://schemas.openxmlformats.org/officeDocument/2006/relationships/image" Target="../media/image81.png"/><Relationship Id="rId7" Type="http://schemas.openxmlformats.org/officeDocument/2006/relationships/image" Target="../media/image84.png"/><Relationship Id="rId2" Type="http://schemas.openxmlformats.org/officeDocument/2006/relationships/image" Target="../media/image80.png"/><Relationship Id="rId1" Type="http://schemas.openxmlformats.org/officeDocument/2006/relationships/slideLayout" Target="../slideLayouts/slideLayout1.xml"/><Relationship Id="rId6" Type="http://schemas.openxmlformats.org/officeDocument/2006/relationships/image" Target="../media/image83.svg"/><Relationship Id="rId11" Type="http://schemas.openxmlformats.org/officeDocument/2006/relationships/hyperlink" Target="https://news.gov.bc.ca/releases/2021EDUC0049-001374" TargetMode="External"/><Relationship Id="rId5" Type="http://schemas.openxmlformats.org/officeDocument/2006/relationships/image" Target="../media/image82.png"/><Relationship Id="rId10" Type="http://schemas.openxmlformats.org/officeDocument/2006/relationships/hyperlink" Target="https://www2.gov.bc.ca/gov/content/erase/compassionate-systems-leadership?keyword=Compassionate&amp;keyword=Systems" TargetMode="External"/><Relationship Id="rId4" Type="http://schemas.microsoft.com/office/2007/relationships/hdphoto" Target="../media/hdphoto2.wdp"/><Relationship Id="rId9" Type="http://schemas.openxmlformats.org/officeDocument/2006/relationships/hyperlink" Target="https://www2.gov.bc.ca/gov/content/education-training/k-12/covid-19-safe-schools/good-news/meal-programs?keyword=school&amp;keyword=meal" TargetMode="External"/></Relationships>
</file>

<file path=ppt/slides/_rels/slide26.xml.rels><?xml version="1.0" encoding="UTF-8" standalone="yes"?>
<Relationships xmlns="http://schemas.openxmlformats.org/package/2006/relationships"><Relationship Id="rId8" Type="http://schemas.openxmlformats.org/officeDocument/2006/relationships/image" Target="../media/image90.png"/><Relationship Id="rId13" Type="http://schemas.openxmlformats.org/officeDocument/2006/relationships/image" Target="../media/image95.svg"/><Relationship Id="rId3" Type="http://schemas.openxmlformats.org/officeDocument/2006/relationships/image" Target="../media/image86.png"/><Relationship Id="rId7" Type="http://schemas.openxmlformats.org/officeDocument/2006/relationships/image" Target="../media/image89.svg"/><Relationship Id="rId12" Type="http://schemas.openxmlformats.org/officeDocument/2006/relationships/image" Target="../media/image94.png"/><Relationship Id="rId2" Type="http://schemas.openxmlformats.org/officeDocument/2006/relationships/notesSlide" Target="../notesSlides/notesSlide22.xml"/><Relationship Id="rId1" Type="http://schemas.openxmlformats.org/officeDocument/2006/relationships/slideLayout" Target="../slideLayouts/slideLayout21.xml"/><Relationship Id="rId6" Type="http://schemas.openxmlformats.org/officeDocument/2006/relationships/image" Target="../media/image88.png"/><Relationship Id="rId11" Type="http://schemas.openxmlformats.org/officeDocument/2006/relationships/image" Target="../media/image93.svg"/><Relationship Id="rId5" Type="http://schemas.openxmlformats.org/officeDocument/2006/relationships/hyperlink" Target="https://www2.gov.bc.ca/gov/content/governments/indigenous-people/national-day-for-truth-and-reconciliation" TargetMode="External"/><Relationship Id="rId15" Type="http://schemas.openxmlformats.org/officeDocument/2006/relationships/image" Target="../media/image97.svg"/><Relationship Id="rId10" Type="http://schemas.openxmlformats.org/officeDocument/2006/relationships/image" Target="../media/image92.png"/><Relationship Id="rId4" Type="http://schemas.openxmlformats.org/officeDocument/2006/relationships/image" Target="../media/image87.png"/><Relationship Id="rId9" Type="http://schemas.openxmlformats.org/officeDocument/2006/relationships/image" Target="../media/image91.svg"/><Relationship Id="rId14" Type="http://schemas.openxmlformats.org/officeDocument/2006/relationships/image" Target="../media/image96.png"/></Relationships>
</file>

<file path=ppt/slides/_rels/slide27.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102.png"/><Relationship Id="rId2" Type="http://schemas.openxmlformats.org/officeDocument/2006/relationships/slideLayout" Target="../slideLayouts/slideLayout1.xml"/><Relationship Id="rId1" Type="http://schemas.openxmlformats.org/officeDocument/2006/relationships/tags" Target="../tags/tag16.xml"/><Relationship Id="rId6" Type="http://schemas.openxmlformats.org/officeDocument/2006/relationships/image" Target="../media/image101.png"/><Relationship Id="rId5" Type="http://schemas.openxmlformats.org/officeDocument/2006/relationships/image" Target="../media/image100.png"/><Relationship Id="rId4" Type="http://schemas.openxmlformats.org/officeDocument/2006/relationships/image" Target="../media/image99.png"/></Relationships>
</file>

<file path=ppt/slides/_rels/slide29.xml.rels><?xml version="1.0" encoding="UTF-8" standalone="yes"?>
<Relationships xmlns="http://schemas.openxmlformats.org/package/2006/relationships"><Relationship Id="rId8" Type="http://schemas.openxmlformats.org/officeDocument/2006/relationships/hyperlink" Target="mailto:Lucas.Corwin@gov.bc.ca" TargetMode="External"/><Relationship Id="rId3" Type="http://schemas.openxmlformats.org/officeDocument/2006/relationships/hyperlink" Target="mailto:Melanie.J.Stewart@gov.bc.ca" TargetMode="External"/><Relationship Id="rId7" Type="http://schemas.openxmlformats.org/officeDocument/2006/relationships/hyperlink" Target="mailto:Cloe.Nicholls@gov.bc.ca" TargetMode="External"/><Relationship Id="rId2" Type="http://schemas.openxmlformats.org/officeDocument/2006/relationships/hyperlink" Target="mailto:Christina.Zacharuk@gov.bc.ca" TargetMode="External"/><Relationship Id="rId1" Type="http://schemas.openxmlformats.org/officeDocument/2006/relationships/slideLayout" Target="../slideLayouts/slideLayout53.xml"/><Relationship Id="rId6" Type="http://schemas.openxmlformats.org/officeDocument/2006/relationships/hyperlink" Target="mailto:Eleanor.Liddy@gov.bc.ca" TargetMode="External"/><Relationship Id="rId11" Type="http://schemas.openxmlformats.org/officeDocument/2006/relationships/image" Target="../media/image104.svg"/><Relationship Id="rId5" Type="http://schemas.openxmlformats.org/officeDocument/2006/relationships/hyperlink" Target="mailto:Jennifer.McCrea@gov.bc.ca" TargetMode="External"/><Relationship Id="rId10" Type="http://schemas.openxmlformats.org/officeDocument/2006/relationships/image" Target="../media/image103.png"/><Relationship Id="rId4" Type="http://schemas.openxmlformats.org/officeDocument/2006/relationships/hyperlink" Target="mailto:Chris.Brown@gov.bc.ca" TargetMode="External"/><Relationship Id="rId9" Type="http://schemas.openxmlformats.org/officeDocument/2006/relationships/hyperlink" Target="mailto:Patricia.Boyle@gov.bc.ca"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21.svg"/><Relationship Id="rId3" Type="http://schemas.openxmlformats.org/officeDocument/2006/relationships/notesSlide" Target="../notesSlides/notesSlide4.xml"/><Relationship Id="rId7" Type="http://schemas.openxmlformats.org/officeDocument/2006/relationships/image" Target="../media/image20.png"/><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19.svg"/><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2" Type="http://schemas.openxmlformats.org/officeDocument/2006/relationships/hyperlink" Target="https://www.ecebc.ca/application/files/6916/4437/0871/Letter_from_Minister_Jennifer_Whiteside_and_Minister_Katrina_Chen.pdf"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24.svg"/><Relationship Id="rId4" Type="http://schemas.openxmlformats.org/officeDocument/2006/relationships/image" Target="../media/image23.png"/></Relationships>
</file>

<file path=ppt/slides/_rels/slide8.xml.rels><?xml version="1.0" encoding="UTF-8" standalone="yes"?>
<Relationships xmlns="http://schemas.openxmlformats.org/package/2006/relationships"><Relationship Id="rId8" Type="http://schemas.openxmlformats.org/officeDocument/2006/relationships/image" Target="../media/image30.sv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sv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8.sv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svg"/><Relationship Id="rId9" Type="http://schemas.openxmlformats.org/officeDocument/2006/relationships/image" Target="../media/image31.sv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E5EE3194-7AAD-6A48-A6FD-A9CCCEF17717}"/>
              </a:ext>
            </a:extLst>
          </p:cNvPr>
          <p:cNvSpPr/>
          <p:nvPr/>
        </p:nvSpPr>
        <p:spPr>
          <a:xfrm>
            <a:off x="996397" y="-6250"/>
            <a:ext cx="7992620"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a:extLst>
              <a:ext uri="{FF2B5EF4-FFF2-40B4-BE49-F238E27FC236}">
                <a16:creationId xmlns:a16="http://schemas.microsoft.com/office/drawing/2014/main" id="{475AB3D2-4699-5544-933C-84FB20AC64A4}"/>
              </a:ext>
            </a:extLst>
          </p:cNvPr>
          <p:cNvSpPr/>
          <p:nvPr/>
        </p:nvSpPr>
        <p:spPr>
          <a:xfrm>
            <a:off x="1279376" y="2972"/>
            <a:ext cx="4048372"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cxnSp>
        <p:nvCxnSpPr>
          <p:cNvPr id="12" name="Straight Connector 11">
            <a:extLst>
              <a:ext uri="{FF2B5EF4-FFF2-40B4-BE49-F238E27FC236}">
                <a16:creationId xmlns:a16="http://schemas.microsoft.com/office/drawing/2014/main" id="{003A086A-CAAF-7542-923B-2FD66DD56F2E}"/>
              </a:ext>
            </a:extLst>
          </p:cNvPr>
          <p:cNvCxnSpPr>
            <a:cxnSpLocks/>
          </p:cNvCxnSpPr>
          <p:nvPr/>
        </p:nvCxnSpPr>
        <p:spPr>
          <a:xfrm>
            <a:off x="188520" y="3316922"/>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8A53757C-8C3C-4B6E-AD32-6B4B47C2664B}"/>
              </a:ext>
            </a:extLst>
          </p:cNvPr>
          <p:cNvSpPr txBox="1"/>
          <p:nvPr/>
        </p:nvSpPr>
        <p:spPr>
          <a:xfrm>
            <a:off x="2942492" y="4384183"/>
            <a:ext cx="914400" cy="914400"/>
          </a:xfrm>
          <a:prstGeom prst="rect">
            <a:avLst/>
          </a:prstGeom>
        </p:spPr>
        <p:txBody>
          <a:bodyPr wrap="none" rtlCol="0">
            <a:normAutofit/>
          </a:bodyPr>
          <a:lstStyle/>
          <a:p>
            <a:pPr algn="l"/>
            <a:endParaRPr lang="en-US" sz="2900" b="1" dirty="0">
              <a:solidFill>
                <a:srgbClr val="00A3E1"/>
              </a:solidFill>
            </a:endParaRPr>
          </a:p>
        </p:txBody>
      </p:sp>
      <p:sp>
        <p:nvSpPr>
          <p:cNvPr id="4" name="TextBox 3">
            <a:extLst>
              <a:ext uri="{FF2B5EF4-FFF2-40B4-BE49-F238E27FC236}">
                <a16:creationId xmlns:a16="http://schemas.microsoft.com/office/drawing/2014/main" id="{A03032B4-2B06-4C70-912C-A0A095A059E3}"/>
              </a:ext>
            </a:extLst>
          </p:cNvPr>
          <p:cNvSpPr txBox="1"/>
          <p:nvPr/>
        </p:nvSpPr>
        <p:spPr>
          <a:xfrm>
            <a:off x="5668107" y="2960077"/>
            <a:ext cx="914400" cy="914400"/>
          </a:xfrm>
          <a:prstGeom prst="rect">
            <a:avLst/>
          </a:prstGeom>
        </p:spPr>
        <p:txBody>
          <a:bodyPr wrap="square" rtlCol="0">
            <a:normAutofit/>
          </a:bodyPr>
          <a:lstStyle/>
          <a:p>
            <a:pPr algn="l"/>
            <a:endParaRPr lang="en-US" sz="2900" b="1" dirty="0">
              <a:solidFill>
                <a:srgbClr val="00A3E1"/>
              </a:solidFill>
            </a:endParaRPr>
          </a:p>
        </p:txBody>
      </p:sp>
      <p:sp>
        <p:nvSpPr>
          <p:cNvPr id="6" name="TextBox 5">
            <a:extLst>
              <a:ext uri="{FF2B5EF4-FFF2-40B4-BE49-F238E27FC236}">
                <a16:creationId xmlns:a16="http://schemas.microsoft.com/office/drawing/2014/main" id="{D2E28F83-DD91-4C60-9BC8-B97C6DB288BC}"/>
              </a:ext>
            </a:extLst>
          </p:cNvPr>
          <p:cNvSpPr txBox="1"/>
          <p:nvPr/>
        </p:nvSpPr>
        <p:spPr>
          <a:xfrm flipV="1">
            <a:off x="4970585" y="5298582"/>
            <a:ext cx="1746738" cy="990383"/>
          </a:xfrm>
          <a:prstGeom prst="rect">
            <a:avLst/>
          </a:prstGeom>
        </p:spPr>
        <p:txBody>
          <a:bodyPr wrap="square" rtlCol="0">
            <a:normAutofit/>
          </a:bodyPr>
          <a:lstStyle/>
          <a:p>
            <a:pPr algn="l"/>
            <a:endParaRPr lang="en-US" sz="2900" b="1" dirty="0">
              <a:solidFill>
                <a:srgbClr val="00A3E1"/>
              </a:solidFill>
            </a:endParaRPr>
          </a:p>
        </p:txBody>
      </p:sp>
      <p:sp>
        <p:nvSpPr>
          <p:cNvPr id="17" name="TextBox 16">
            <a:extLst>
              <a:ext uri="{FF2B5EF4-FFF2-40B4-BE49-F238E27FC236}">
                <a16:creationId xmlns:a16="http://schemas.microsoft.com/office/drawing/2014/main" id="{4A46A0FB-965D-3B0C-F922-762AED421922}"/>
              </a:ext>
            </a:extLst>
          </p:cNvPr>
          <p:cNvSpPr txBox="1"/>
          <p:nvPr>
            <p:custDataLst>
              <p:tags r:id="rId1"/>
            </p:custDataLst>
          </p:nvPr>
        </p:nvSpPr>
        <p:spPr>
          <a:xfrm>
            <a:off x="1529391" y="4170631"/>
            <a:ext cx="3664401" cy="402345"/>
          </a:xfrm>
          <a:prstGeom prst="rect">
            <a:avLst/>
          </a:prstGeom>
          <a:noFill/>
        </p:spPr>
        <p:txBody>
          <a:bodyPr wrap="square" lIns="0" tIns="36000" rIns="216000" bIns="36000" rtlCol="0">
            <a:spAutoFit/>
          </a:bodyPr>
          <a:lstStyle/>
          <a:p>
            <a:pPr>
              <a:lnSpc>
                <a:spcPct val="130000"/>
              </a:lnSpc>
              <a:spcBef>
                <a:spcPts val="1000"/>
              </a:spcBef>
            </a:pPr>
            <a:r>
              <a:rPr lang="en-US" spc="200" dirty="0">
                <a:solidFill>
                  <a:srgbClr val="00A3E1"/>
                </a:solidFill>
                <a:latin typeface="Open Sans" panose="020B0606030504020204" pitchFamily="34" charset="0"/>
                <a:ea typeface="Open Sans" panose="020B0606030504020204" pitchFamily="34" charset="0"/>
                <a:cs typeface="Open Sans" panose="020B0606030504020204" pitchFamily="34" charset="0"/>
              </a:rPr>
              <a:t>AUGUST 19, 2022</a:t>
            </a:r>
          </a:p>
        </p:txBody>
      </p:sp>
      <p:pic>
        <p:nvPicPr>
          <p:cNvPr id="18" name="Picture 17" descr="Logo&#10;&#10;Description automatically generated">
            <a:extLst>
              <a:ext uri="{FF2B5EF4-FFF2-40B4-BE49-F238E27FC236}">
                <a16:creationId xmlns:a16="http://schemas.microsoft.com/office/drawing/2014/main" id="{5FDFE4C4-63DF-A2D0-B334-FD8A8A26F66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57182" y="866869"/>
            <a:ext cx="3103810" cy="1435005"/>
          </a:xfrm>
          <a:prstGeom prst="rect">
            <a:avLst/>
          </a:prstGeom>
        </p:spPr>
      </p:pic>
      <p:pic>
        <p:nvPicPr>
          <p:cNvPr id="19" name="Picture 18">
            <a:extLst>
              <a:ext uri="{FF2B5EF4-FFF2-40B4-BE49-F238E27FC236}">
                <a16:creationId xmlns:a16="http://schemas.microsoft.com/office/drawing/2014/main" id="{AA1D716F-A76C-9759-676C-6ED1770111E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996397" y="4860133"/>
            <a:ext cx="3752248" cy="2013218"/>
          </a:xfrm>
          <a:prstGeom prst="rect">
            <a:avLst/>
          </a:prstGeom>
        </p:spPr>
      </p:pic>
      <p:sp>
        <p:nvSpPr>
          <p:cNvPr id="3" name="Title 29">
            <a:extLst>
              <a:ext uri="{FF2B5EF4-FFF2-40B4-BE49-F238E27FC236}">
                <a16:creationId xmlns:a16="http://schemas.microsoft.com/office/drawing/2014/main" id="{3A8F4B23-D782-8A4A-9996-8B043D441C11}"/>
              </a:ext>
            </a:extLst>
          </p:cNvPr>
          <p:cNvSpPr txBox="1">
            <a:spLocks/>
          </p:cNvSpPr>
          <p:nvPr>
            <p:custDataLst>
              <p:tags r:id="rId2"/>
            </p:custDataLst>
          </p:nvPr>
        </p:nvSpPr>
        <p:spPr>
          <a:xfrm>
            <a:off x="1408994" y="2472732"/>
            <a:ext cx="10146612" cy="16474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001336"/>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sz="48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BCSSA Summer </a:t>
            </a:r>
            <a:br>
              <a:rPr lang="en-US" sz="48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Leadership Academy</a:t>
            </a:r>
            <a:endParaRPr lang="en-US" sz="48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CE12609F-C9A6-4245-E5A1-318F87BD62C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077226" y="4129088"/>
            <a:ext cx="5114773" cy="2744263"/>
          </a:xfrm>
          <a:prstGeom prst="rect">
            <a:avLst/>
          </a:prstGeom>
        </p:spPr>
      </p:pic>
      <p:pic>
        <p:nvPicPr>
          <p:cNvPr id="9" name="Picture 8">
            <a:extLst>
              <a:ext uri="{FF2B5EF4-FFF2-40B4-BE49-F238E27FC236}">
                <a16:creationId xmlns:a16="http://schemas.microsoft.com/office/drawing/2014/main" id="{406EE270-932C-BC3E-54D3-03562C2A0F42}"/>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6007546" y="-6250"/>
            <a:ext cx="6184454" cy="6962295"/>
          </a:xfrm>
          <a:prstGeom prst="rect">
            <a:avLst/>
          </a:prstGeom>
        </p:spPr>
      </p:pic>
    </p:spTree>
    <p:extLst>
      <p:ext uri="{BB962C8B-B14F-4D97-AF65-F5344CB8AC3E}">
        <p14:creationId xmlns:p14="http://schemas.microsoft.com/office/powerpoint/2010/main" val="30678105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243F865-5CBF-E72F-9929-C493F41F1192}"/>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6272210" y="9485"/>
            <a:ext cx="5919790" cy="4396256"/>
          </a:xfrm>
          <a:prstGeom prst="rect">
            <a:avLst/>
          </a:prstGeom>
        </p:spPr>
      </p:pic>
      <p:sp>
        <p:nvSpPr>
          <p:cNvPr id="18" name="Rectangle 17">
            <a:extLst>
              <a:ext uri="{FF2B5EF4-FFF2-40B4-BE49-F238E27FC236}">
                <a16:creationId xmlns:a16="http://schemas.microsoft.com/office/drawing/2014/main" id="{96588CCB-0757-FB88-5DC7-A77068F211BE}"/>
              </a:ext>
            </a:extLst>
          </p:cNvPr>
          <p:cNvSpPr/>
          <p:nvPr/>
        </p:nvSpPr>
        <p:spPr>
          <a:xfrm>
            <a:off x="6272204" y="-24714"/>
            <a:ext cx="5959568" cy="454185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5" name="Picture 14" descr="A picture containing person&#10;&#10;Description automatically generated">
            <a:extLst>
              <a:ext uri="{FF2B5EF4-FFF2-40B4-BE49-F238E27FC236}">
                <a16:creationId xmlns:a16="http://schemas.microsoft.com/office/drawing/2014/main" id="{8B6265BB-0920-EA24-16E0-BF53CD0C121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974215" y="4387454"/>
            <a:ext cx="5297989" cy="2494116"/>
          </a:xfrm>
          <a:prstGeom prst="rect">
            <a:avLst/>
          </a:prstGeom>
        </p:spPr>
      </p:pic>
      <p:sp>
        <p:nvSpPr>
          <p:cNvPr id="2" name="Title 1">
            <a:extLst>
              <a:ext uri="{FF2B5EF4-FFF2-40B4-BE49-F238E27FC236}">
                <a16:creationId xmlns:a16="http://schemas.microsoft.com/office/drawing/2014/main" id="{E3F4877D-9854-C900-568D-97FDBF46DFCF}"/>
              </a:ext>
            </a:extLst>
          </p:cNvPr>
          <p:cNvSpPr txBox="1">
            <a:spLocks/>
          </p:cNvSpPr>
          <p:nvPr/>
        </p:nvSpPr>
        <p:spPr>
          <a:xfrm>
            <a:off x="1264796" y="655200"/>
            <a:ext cx="6642100" cy="1249845"/>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Focus on Teaching</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and Learning</a:t>
            </a:r>
          </a:p>
        </p:txBody>
      </p:sp>
      <p:sp>
        <p:nvSpPr>
          <p:cNvPr id="3" name="TextBox 2">
            <a:extLst>
              <a:ext uri="{FF2B5EF4-FFF2-40B4-BE49-F238E27FC236}">
                <a16:creationId xmlns:a16="http://schemas.microsoft.com/office/drawing/2014/main" id="{ED29B1DE-C866-F76F-DBA0-4CD29126003B}"/>
              </a:ext>
            </a:extLst>
          </p:cNvPr>
          <p:cNvSpPr txBox="1"/>
          <p:nvPr/>
        </p:nvSpPr>
        <p:spPr>
          <a:xfrm>
            <a:off x="1365667" y="2234080"/>
            <a:ext cx="4730333" cy="1642364"/>
          </a:xfrm>
          <a:prstGeom prst="rect">
            <a:avLst/>
          </a:prstGeom>
          <a:noFill/>
        </p:spPr>
        <p:txBody>
          <a:bodyPr wrap="square" lIns="0" tIns="36000" rIns="216000" bIns="36000" rtlCol="0">
            <a:spAutoFit/>
          </a:bodyPr>
          <a:lstStyle/>
          <a:p>
            <a:pPr marL="285750" indent="-285750">
              <a:spcBef>
                <a:spcPts val="1800"/>
              </a:spcBef>
              <a:buClr>
                <a:srgbClr val="00A3E2"/>
              </a:buClr>
              <a:buFont typeface="System Font Regular"/>
              <a:buChar char="→"/>
            </a:pPr>
            <a:r>
              <a:rPr lang="en-CA"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6">
                  <a:extLst>
                    <a:ext uri="{A12FA001-AC4F-418D-AE19-62706E023703}">
                      <ahyp:hlinkClr xmlns:ahyp="http://schemas.microsoft.com/office/drawing/2018/hyperlinkcolor" val="tx"/>
                    </a:ext>
                  </a:extLst>
                </a:hlinkClick>
              </a:rPr>
              <a:t>Indigenous-focused Graduation Requirement</a:t>
            </a:r>
            <a:endParaRPr lang="en-CA"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a:p>
            <a:pPr marL="285750" indent="-285750">
              <a:spcBef>
                <a:spcPts val="1800"/>
              </a:spcBef>
              <a:buClr>
                <a:srgbClr val="00A3E2"/>
              </a:buClr>
              <a:buFont typeface="Courier New" panose="02070309020205020404" pitchFamily="49" charset="0"/>
              <a:buChar char="o"/>
            </a:pPr>
            <a:r>
              <a:rPr lang="en-CA" b="1"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Classroom Assessment and Reporting </a:t>
            </a:r>
          </a:p>
          <a:p>
            <a:pPr>
              <a:spcBef>
                <a:spcPts val="1800"/>
              </a:spcBef>
            </a:pPr>
            <a:endParaRPr lang="en-CA" dirty="0"/>
          </a:p>
        </p:txBody>
      </p:sp>
      <p:sp>
        <p:nvSpPr>
          <p:cNvPr id="6" name="Rectangle 5">
            <a:extLst>
              <a:ext uri="{FF2B5EF4-FFF2-40B4-BE49-F238E27FC236}">
                <a16:creationId xmlns:a16="http://schemas.microsoft.com/office/drawing/2014/main" id="{0292C0AD-B5AC-C1AA-9DB0-EB9762D16773}"/>
              </a:ext>
            </a:extLst>
          </p:cNvPr>
          <p:cNvSpPr/>
          <p:nvPr/>
        </p:nvSpPr>
        <p:spPr>
          <a:xfrm rot="5400000">
            <a:off x="5253847" y="3039721"/>
            <a:ext cx="2384377" cy="347662"/>
          </a:xfrm>
          <a:prstGeom prst="rect">
            <a:avLst/>
          </a:prstGeom>
          <a:solidFill>
            <a:srgbClr val="00A3E2"/>
          </a:solidFill>
          <a:ln w="12700" cap="flat" cmpd="sng" algn="ctr">
            <a:noFill/>
            <a:prstDash val="solid"/>
            <a:miter lim="800000"/>
          </a:ln>
          <a:effectLst/>
        </p:spPr>
        <p:txBody>
          <a:bodyPr rIns="360000" rtlCol="0" anchor="ctr"/>
          <a:lstStyle/>
          <a:p>
            <a:pPr marL="0" marR="0" lvl="0" indent="0" algn="r" defTabSz="91433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F7F7F7"/>
              </a:solidFill>
              <a:effectLst/>
              <a:uLnTx/>
              <a:uFillTx/>
              <a:latin typeface="Open Sans" charset="0"/>
              <a:ea typeface="Open Sans" charset="0"/>
              <a:cs typeface="Open Sans" charset="0"/>
            </a:endParaRPr>
          </a:p>
        </p:txBody>
      </p:sp>
      <p:sp>
        <p:nvSpPr>
          <p:cNvPr id="8" name="TextBox 7">
            <a:extLst>
              <a:ext uri="{FF2B5EF4-FFF2-40B4-BE49-F238E27FC236}">
                <a16:creationId xmlns:a16="http://schemas.microsoft.com/office/drawing/2014/main" id="{08E3D9B4-28A3-24A7-E6F0-FCCD6E57E2F9}"/>
              </a:ext>
            </a:extLst>
          </p:cNvPr>
          <p:cNvSpPr txBox="1"/>
          <p:nvPr/>
        </p:nvSpPr>
        <p:spPr>
          <a:xfrm>
            <a:off x="6717155" y="5162851"/>
            <a:ext cx="5243510" cy="1365365"/>
          </a:xfrm>
          <a:prstGeom prst="rect">
            <a:avLst/>
          </a:prstGeom>
          <a:noFill/>
        </p:spPr>
        <p:txBody>
          <a:bodyPr wrap="square" lIns="0" tIns="36000" rIns="216000" bIns="36000" rtlCol="0">
            <a:spAutoFit/>
          </a:bodyPr>
          <a:lstStyle/>
          <a:p>
            <a:pPr marL="285750" indent="-285750">
              <a:spcBef>
                <a:spcPts val="1800"/>
              </a:spcBef>
              <a:buClr>
                <a:srgbClr val="00A3E2"/>
              </a:buClr>
              <a:buFont typeface="Courier New" panose="02070309020205020404" pitchFamily="49" charset="0"/>
              <a:buChar char="o"/>
            </a:pPr>
            <a:r>
              <a:rPr lang="en-CA" b="1"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Provincial Assessments</a:t>
            </a:r>
          </a:p>
          <a:p>
            <a:pPr marL="285750" indent="-285750">
              <a:spcBef>
                <a:spcPts val="1800"/>
              </a:spcBef>
              <a:buClr>
                <a:srgbClr val="00A3E2"/>
              </a:buClr>
              <a:buFont typeface="Courier New" panose="02070309020205020404" pitchFamily="49" charset="0"/>
              <a:buChar char="o"/>
            </a:pPr>
            <a:r>
              <a:rPr lang="en-CA" b="1"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K-12 Learning Renewal: Curriculum Update</a:t>
            </a:r>
          </a:p>
          <a:p>
            <a:pPr>
              <a:spcBef>
                <a:spcPts val="1800"/>
              </a:spcBef>
            </a:pPr>
            <a:endParaRPr lang="en-CA" dirty="0"/>
          </a:p>
        </p:txBody>
      </p:sp>
      <p:pic>
        <p:nvPicPr>
          <p:cNvPr id="9" name="Picture 8">
            <a:extLst>
              <a:ext uri="{FF2B5EF4-FFF2-40B4-BE49-F238E27FC236}">
                <a16:creationId xmlns:a16="http://schemas.microsoft.com/office/drawing/2014/main" id="{89BC724D-DC60-7CB5-4990-31A0E625A5E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920716" y="3810615"/>
            <a:ext cx="3190979" cy="3047385"/>
          </a:xfrm>
          <a:prstGeom prst="rect">
            <a:avLst/>
          </a:prstGeom>
        </p:spPr>
      </p:pic>
      <p:cxnSp>
        <p:nvCxnSpPr>
          <p:cNvPr id="16" name="Straight Connector 15">
            <a:extLst>
              <a:ext uri="{FF2B5EF4-FFF2-40B4-BE49-F238E27FC236}">
                <a16:creationId xmlns:a16="http://schemas.microsoft.com/office/drawing/2014/main" id="{1FA3D914-B3F2-C353-B7C8-3C727DA0EC2F}"/>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87536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A6613C2-E2F4-6E15-9DFD-6DE7FE594D31}"/>
              </a:ext>
            </a:extLst>
          </p:cNvPr>
          <p:cNvSpPr>
            <a:spLocks noGrp="1"/>
          </p:cNvSpPr>
          <p:nvPr>
            <p:ph type="title"/>
          </p:nvPr>
        </p:nvSpPr>
        <p:spPr>
          <a:xfrm>
            <a:off x="4945105" y="1525925"/>
            <a:ext cx="10515600" cy="1325563"/>
          </a:xfrm>
        </p:spPr>
        <p:txBody>
          <a:bodyPr>
            <a:normAutofit fontScale="90000"/>
          </a:bodyPr>
          <a:lstStyle/>
          <a:p>
            <a:pPr>
              <a:lnSpc>
                <a:spcPct val="100000"/>
              </a:lnSpc>
            </a:pP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Indigenous-Focused </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Graduation Requirement</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4">
            <a:extLst>
              <a:ext uri="{FF2B5EF4-FFF2-40B4-BE49-F238E27FC236}">
                <a16:creationId xmlns:a16="http://schemas.microsoft.com/office/drawing/2014/main" id="{8C98F386-40E3-D465-E76A-47423A12AEAB}"/>
              </a:ext>
            </a:extLst>
          </p:cNvPr>
          <p:cNvSpPr>
            <a:spLocks noGrp="1"/>
          </p:cNvSpPr>
          <p:nvPr>
            <p:ph idx="1"/>
          </p:nvPr>
        </p:nvSpPr>
        <p:spPr>
          <a:xfrm>
            <a:off x="4988647" y="2851488"/>
            <a:ext cx="10515600" cy="3843338"/>
          </a:xfrm>
        </p:spPr>
        <p:txBody>
          <a:bodyPr>
            <a:normAutofit/>
          </a:bodyPr>
          <a:lstStyle/>
          <a:p>
            <a:pPr marL="285750" indent="-285750">
              <a:buClr>
                <a:srgbClr val="00A3E2"/>
              </a:buClr>
              <a:buFont typeface="Courier New" panose="02070309020205020404" pitchFamily="49" charset="0"/>
              <a:buChar char="o"/>
            </a:pPr>
            <a:r>
              <a:rPr lang="en-US" sz="1800" i="1" dirty="0">
                <a:solidFill>
                  <a:srgbClr val="00A3E2"/>
                </a:solidFill>
                <a:hlinkClick r:id="rId3">
                  <a:extLst>
                    <a:ext uri="{A12FA001-AC4F-418D-AE19-62706E023703}">
                      <ahyp:hlinkClr xmlns:ahyp="http://schemas.microsoft.com/office/drawing/2018/hyperlinkcolor" val="tx"/>
                    </a:ext>
                  </a:extLst>
                </a:hlinkClick>
              </a:rPr>
              <a:t>Declaration Act Action Plan </a:t>
            </a:r>
            <a:r>
              <a:rPr lang="en-US" sz="1800" dirty="0"/>
              <a:t>commitment</a:t>
            </a:r>
          </a:p>
          <a:p>
            <a:pPr marL="285750" indent="-285750">
              <a:buClr>
                <a:srgbClr val="00A3E2"/>
              </a:buClr>
              <a:buFont typeface="Courier New" panose="02070309020205020404" pitchFamily="49" charset="0"/>
              <a:buChar char="o"/>
            </a:pPr>
            <a:r>
              <a:rPr lang="en-US" sz="1800" dirty="0"/>
              <a:t>Part of broader K-12 Anti-Racism Strategy</a:t>
            </a:r>
          </a:p>
          <a:p>
            <a:pPr marL="285750" indent="-285750">
              <a:buClr>
                <a:srgbClr val="00A3E2"/>
              </a:buClr>
              <a:buFont typeface="Courier New" panose="02070309020205020404" pitchFamily="49" charset="0"/>
              <a:buChar char="o"/>
            </a:pPr>
            <a:r>
              <a:rPr lang="en-US" sz="1800" dirty="0"/>
              <a:t>Beginning 2023/24 school year</a:t>
            </a:r>
          </a:p>
          <a:p>
            <a:pPr marL="285750" indent="-285750">
              <a:buClr>
                <a:srgbClr val="00A3E2"/>
              </a:buClr>
              <a:buFont typeface="Courier New" panose="02070309020205020404" pitchFamily="49" charset="0"/>
              <a:buChar char="o"/>
            </a:pPr>
            <a:r>
              <a:rPr lang="en-US" sz="1800" dirty="0"/>
              <a:t>Pro-D workshops for teachers</a:t>
            </a:r>
          </a:p>
          <a:p>
            <a:pPr marL="285750" indent="-285750">
              <a:buClr>
                <a:srgbClr val="00A3E2"/>
              </a:buClr>
              <a:buFont typeface="Courier New" panose="02070309020205020404" pitchFamily="49" charset="0"/>
              <a:buChar char="o"/>
            </a:pPr>
            <a:r>
              <a:rPr lang="en-US" sz="1800" dirty="0"/>
              <a:t>Additional implementation resources to follow </a:t>
            </a:r>
          </a:p>
        </p:txBody>
      </p:sp>
      <p:sp>
        <p:nvSpPr>
          <p:cNvPr id="3" name="Slide Number Placeholder 2">
            <a:extLst>
              <a:ext uri="{FF2B5EF4-FFF2-40B4-BE49-F238E27FC236}">
                <a16:creationId xmlns:a16="http://schemas.microsoft.com/office/drawing/2014/main" id="{069C3A27-743A-D600-36C6-7DE0B70ECF9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3C9CA0-59AB-4BFD-A7A9-7477073A442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2" name="Picture Placeholder 6">
            <a:extLst>
              <a:ext uri="{FF2B5EF4-FFF2-40B4-BE49-F238E27FC236}">
                <a16:creationId xmlns:a16="http://schemas.microsoft.com/office/drawing/2014/main" id="{2F42A018-76B1-ADFD-914C-890AB72850D6}"/>
              </a:ext>
            </a:extLst>
          </p:cNvPr>
          <p:cNvPicPr>
            <a:picLocks noChangeAspect="1"/>
          </p:cNvPicPr>
          <p:nvPr/>
        </p:nvPicPr>
        <p:blipFill>
          <a:blip r:embed="rId4" cstate="screen">
            <a:alphaModFix amt="29000"/>
            <a:extLst>
              <a:ext uri="{28A0092B-C50C-407E-A947-70E740481C1C}">
                <a14:useLocalDpi xmlns:a14="http://schemas.microsoft.com/office/drawing/2010/main"/>
              </a:ext>
            </a:extLst>
          </a:blip>
          <a:srcRect/>
          <a:stretch>
            <a:fillRect/>
          </a:stretch>
        </p:blipFill>
        <p:spPr>
          <a:xfrm rot="7543033" flipH="1">
            <a:off x="9572430" y="-542363"/>
            <a:ext cx="2673301" cy="3040119"/>
          </a:xfrm>
          <a:custGeom>
            <a:avLst/>
            <a:gdLst>
              <a:gd name="connsiteX0" fmla="*/ 0 w 1707912"/>
              <a:gd name="connsiteY0" fmla="*/ 0 h 1941766"/>
              <a:gd name="connsiteX1" fmla="*/ 1707912 w 1707912"/>
              <a:gd name="connsiteY1" fmla="*/ 0 h 1941766"/>
              <a:gd name="connsiteX2" fmla="*/ 1707912 w 1707912"/>
              <a:gd name="connsiteY2" fmla="*/ 1941766 h 1941766"/>
              <a:gd name="connsiteX3" fmla="*/ 0 w 1707912"/>
              <a:gd name="connsiteY3" fmla="*/ 1941766 h 1941766"/>
            </a:gdLst>
            <a:ahLst/>
            <a:cxnLst>
              <a:cxn ang="0">
                <a:pos x="connsiteX0" y="connsiteY0"/>
              </a:cxn>
              <a:cxn ang="0">
                <a:pos x="connsiteX1" y="connsiteY1"/>
              </a:cxn>
              <a:cxn ang="0">
                <a:pos x="connsiteX2" y="connsiteY2"/>
              </a:cxn>
              <a:cxn ang="0">
                <a:pos x="connsiteX3" y="connsiteY3"/>
              </a:cxn>
            </a:cxnLst>
            <a:rect l="l" t="t" r="r" b="b"/>
            <a:pathLst>
              <a:path w="1707912" h="1941766">
                <a:moveTo>
                  <a:pt x="0" y="0"/>
                </a:moveTo>
                <a:lnTo>
                  <a:pt x="1707912" y="0"/>
                </a:lnTo>
                <a:lnTo>
                  <a:pt x="1707912" y="1941766"/>
                </a:lnTo>
                <a:lnTo>
                  <a:pt x="0" y="1941766"/>
                </a:lnTo>
                <a:close/>
              </a:path>
            </a:pathLst>
          </a:custGeom>
        </p:spPr>
      </p:pic>
      <p:cxnSp>
        <p:nvCxnSpPr>
          <p:cNvPr id="7" name="Straight Connector 6">
            <a:extLst>
              <a:ext uri="{FF2B5EF4-FFF2-40B4-BE49-F238E27FC236}">
                <a16:creationId xmlns:a16="http://schemas.microsoft.com/office/drawing/2014/main" id="{970151A2-33BF-FE3C-3617-C6A11B032012}"/>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8C6D93AF-77D9-A703-F85E-F4AFB4D583AE}"/>
              </a:ext>
            </a:extLst>
          </p:cNvPr>
          <p:cNvSpPr/>
          <p:nvPr/>
        </p:nvSpPr>
        <p:spPr>
          <a:xfrm>
            <a:off x="989237" y="1"/>
            <a:ext cx="3221472" cy="6858000"/>
          </a:xfrm>
          <a:prstGeom prst="rect">
            <a:avLst/>
          </a:prstGeom>
          <a:solidFill>
            <a:srgbClr val="00A3E2"/>
          </a:solidFill>
          <a:ln>
            <a:noFill/>
          </a:ln>
          <a:effectLst>
            <a:outerShdw blurRad="63500" dist="38100" dir="5400000" algn="t" rotWithShape="0">
              <a:srgbClr val="072A49">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43BC8E2C-626B-746E-43BA-8CF49549039A}"/>
              </a:ext>
            </a:extLst>
          </p:cNvPr>
          <p:cNvPicPr>
            <a:picLocks noChangeAspect="1"/>
          </p:cNvPicPr>
          <p:nvPr/>
        </p:nvPicPr>
        <p:blipFill rotWithShape="1">
          <a:blip r:embed="rId5" cstate="screen">
            <a:duotone>
              <a:schemeClr val="accent4">
                <a:shade val="45000"/>
                <a:satMod val="135000"/>
              </a:schemeClr>
              <a:prstClr val="white"/>
            </a:duotone>
            <a:alphaModFix amt="56000"/>
            <a:extLst>
              <a:ext uri="{28A0092B-C50C-407E-A947-70E740481C1C}">
                <a14:useLocalDpi xmlns:a14="http://schemas.microsoft.com/office/drawing/2010/main"/>
              </a:ext>
            </a:extLst>
          </a:blip>
          <a:srcRect/>
          <a:stretch/>
        </p:blipFill>
        <p:spPr bwMode="auto">
          <a:xfrm>
            <a:off x="989237" y="168824"/>
            <a:ext cx="2639683" cy="4207458"/>
          </a:xfrm>
          <a:prstGeom prst="rect">
            <a:avLst/>
          </a:prstGeom>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E73F6C53-36CA-968C-6C27-617A47FD0CB8}"/>
              </a:ext>
            </a:extLst>
          </p:cNvPr>
          <p:cNvPicPr>
            <a:picLocks noChangeAspect="1"/>
          </p:cNvPicPr>
          <p:nvPr/>
        </p:nvPicPr>
        <p:blipFill>
          <a:blip r:embed="rId6" cstate="screen">
            <a:alphaModFix amt="45000"/>
            <a:extLst>
              <a:ext uri="{28A0092B-C50C-407E-A947-70E740481C1C}">
                <a14:useLocalDpi xmlns:a14="http://schemas.microsoft.com/office/drawing/2010/main"/>
              </a:ext>
            </a:extLst>
          </a:blip>
          <a:stretch>
            <a:fillRect/>
          </a:stretch>
        </p:blipFill>
        <p:spPr>
          <a:xfrm>
            <a:off x="989237" y="1024976"/>
            <a:ext cx="3221472" cy="4808048"/>
          </a:xfrm>
          <a:prstGeom prst="rect">
            <a:avLst/>
          </a:prstGeom>
          <a:effectLst>
            <a:outerShdw blurRad="50800" dist="50800" dir="5400000" algn="ctr" rotWithShape="0">
              <a:srgbClr val="000000"/>
            </a:outerShdw>
          </a:effectLst>
        </p:spPr>
      </p:pic>
      <p:sp>
        <p:nvSpPr>
          <p:cNvPr id="11" name="Freeform 35">
            <a:extLst>
              <a:ext uri="{FF2B5EF4-FFF2-40B4-BE49-F238E27FC236}">
                <a16:creationId xmlns:a16="http://schemas.microsoft.com/office/drawing/2014/main" id="{8C6FB484-5D41-F594-BDD6-69CA0E372A69}"/>
              </a:ext>
            </a:extLst>
          </p:cNvPr>
          <p:cNvSpPr>
            <a:spLocks/>
          </p:cNvSpPr>
          <p:nvPr/>
        </p:nvSpPr>
        <p:spPr bwMode="auto">
          <a:xfrm rot="10800000" flipH="1">
            <a:off x="1420572" y="6170956"/>
            <a:ext cx="488179" cy="394244"/>
          </a:xfrm>
          <a:custGeom>
            <a:avLst/>
            <a:gdLst>
              <a:gd name="T0" fmla="*/ 159 w 160"/>
              <a:gd name="T1" fmla="*/ 66 h 128"/>
              <a:gd name="T2" fmla="*/ 98 w 160"/>
              <a:gd name="T3" fmla="*/ 127 h 128"/>
              <a:gd name="T4" fmla="*/ 96 w 160"/>
              <a:gd name="T5" fmla="*/ 128 h 128"/>
              <a:gd name="T6" fmla="*/ 94 w 160"/>
              <a:gd name="T7" fmla="*/ 127 h 128"/>
              <a:gd name="T8" fmla="*/ 94 w 160"/>
              <a:gd name="T9" fmla="*/ 124 h 128"/>
              <a:gd name="T10" fmla="*/ 152 w 160"/>
              <a:gd name="T11" fmla="*/ 66 h 128"/>
              <a:gd name="T12" fmla="*/ 2 w 160"/>
              <a:gd name="T13" fmla="*/ 66 h 128"/>
              <a:gd name="T14" fmla="*/ 0 w 160"/>
              <a:gd name="T15" fmla="*/ 64 h 128"/>
              <a:gd name="T16" fmla="*/ 2 w 160"/>
              <a:gd name="T17" fmla="*/ 61 h 128"/>
              <a:gd name="T18" fmla="*/ 152 w 160"/>
              <a:gd name="T19" fmla="*/ 61 h 128"/>
              <a:gd name="T20" fmla="*/ 94 w 160"/>
              <a:gd name="T21" fmla="*/ 4 h 128"/>
              <a:gd name="T22" fmla="*/ 94 w 160"/>
              <a:gd name="T23" fmla="*/ 1 h 128"/>
              <a:gd name="T24" fmla="*/ 98 w 160"/>
              <a:gd name="T25" fmla="*/ 1 h 128"/>
              <a:gd name="T26" fmla="*/ 159 w 160"/>
              <a:gd name="T27" fmla="*/ 62 h 128"/>
              <a:gd name="T28" fmla="*/ 160 w 160"/>
              <a:gd name="T29" fmla="*/ 63 h 128"/>
              <a:gd name="T30" fmla="*/ 160 w 160"/>
              <a:gd name="T31" fmla="*/ 63 h 128"/>
              <a:gd name="T32" fmla="*/ 160 w 160"/>
              <a:gd name="T33" fmla="*/ 63 h 128"/>
              <a:gd name="T34" fmla="*/ 160 w 160"/>
              <a:gd name="T35" fmla="*/ 64 h 128"/>
              <a:gd name="T36" fmla="*/ 159 w 160"/>
              <a:gd name="T37" fmla="*/ 6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128">
                <a:moveTo>
                  <a:pt x="159" y="66"/>
                </a:moveTo>
                <a:cubicBezTo>
                  <a:pt x="98" y="127"/>
                  <a:pt x="98" y="127"/>
                  <a:pt x="98" y="127"/>
                </a:cubicBezTo>
                <a:cubicBezTo>
                  <a:pt x="97" y="128"/>
                  <a:pt x="97" y="128"/>
                  <a:pt x="96" y="128"/>
                </a:cubicBezTo>
                <a:cubicBezTo>
                  <a:pt x="95" y="128"/>
                  <a:pt x="95" y="128"/>
                  <a:pt x="94" y="127"/>
                </a:cubicBezTo>
                <a:cubicBezTo>
                  <a:pt x="93" y="126"/>
                  <a:pt x="93" y="125"/>
                  <a:pt x="94" y="124"/>
                </a:cubicBezTo>
                <a:cubicBezTo>
                  <a:pt x="152" y="66"/>
                  <a:pt x="152" y="66"/>
                  <a:pt x="152" y="66"/>
                </a:cubicBezTo>
                <a:cubicBezTo>
                  <a:pt x="2" y="66"/>
                  <a:pt x="2" y="66"/>
                  <a:pt x="2" y="66"/>
                </a:cubicBezTo>
                <a:cubicBezTo>
                  <a:pt x="1" y="66"/>
                  <a:pt x="0" y="65"/>
                  <a:pt x="0" y="64"/>
                </a:cubicBezTo>
                <a:cubicBezTo>
                  <a:pt x="0" y="63"/>
                  <a:pt x="1" y="61"/>
                  <a:pt x="2" y="61"/>
                </a:cubicBezTo>
                <a:cubicBezTo>
                  <a:pt x="152" y="61"/>
                  <a:pt x="152" y="61"/>
                  <a:pt x="152" y="61"/>
                </a:cubicBezTo>
                <a:cubicBezTo>
                  <a:pt x="94" y="4"/>
                  <a:pt x="94" y="4"/>
                  <a:pt x="94" y="4"/>
                </a:cubicBezTo>
                <a:cubicBezTo>
                  <a:pt x="93" y="3"/>
                  <a:pt x="93" y="2"/>
                  <a:pt x="94" y="1"/>
                </a:cubicBezTo>
                <a:cubicBezTo>
                  <a:pt x="95" y="0"/>
                  <a:pt x="97" y="0"/>
                  <a:pt x="98" y="1"/>
                </a:cubicBezTo>
                <a:cubicBezTo>
                  <a:pt x="159" y="62"/>
                  <a:pt x="159" y="62"/>
                  <a:pt x="159" y="62"/>
                </a:cubicBezTo>
                <a:cubicBezTo>
                  <a:pt x="159" y="62"/>
                  <a:pt x="160" y="62"/>
                  <a:pt x="160" y="63"/>
                </a:cubicBezTo>
                <a:cubicBezTo>
                  <a:pt x="160" y="63"/>
                  <a:pt x="160" y="63"/>
                  <a:pt x="160" y="63"/>
                </a:cubicBezTo>
                <a:cubicBezTo>
                  <a:pt x="160" y="63"/>
                  <a:pt x="160" y="63"/>
                  <a:pt x="160" y="63"/>
                </a:cubicBezTo>
                <a:cubicBezTo>
                  <a:pt x="160" y="64"/>
                  <a:pt x="160" y="64"/>
                  <a:pt x="160" y="64"/>
                </a:cubicBezTo>
                <a:cubicBezTo>
                  <a:pt x="160" y="65"/>
                  <a:pt x="160" y="65"/>
                  <a:pt x="159" y="6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3741890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DDC74A9-D5D9-6EDF-9D82-2849248C598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3C9CA0-59AB-4BFD-A7A9-7477073A442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25658C71-4DBD-9B14-A2E6-5DFAFD74B581}"/>
              </a:ext>
            </a:extLst>
          </p:cNvPr>
          <p:cNvSpPr/>
          <p:nvPr/>
        </p:nvSpPr>
        <p:spPr>
          <a:xfrm>
            <a:off x="9004807" y="21409"/>
            <a:ext cx="3204102"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7" name="Rectangle 6">
            <a:extLst>
              <a:ext uri="{FF2B5EF4-FFF2-40B4-BE49-F238E27FC236}">
                <a16:creationId xmlns:a16="http://schemas.microsoft.com/office/drawing/2014/main" id="{E27C48FC-61A5-A47B-8C06-A07D0F13EC05}"/>
              </a:ext>
            </a:extLst>
          </p:cNvPr>
          <p:cNvSpPr/>
          <p:nvPr/>
        </p:nvSpPr>
        <p:spPr>
          <a:xfrm flipH="1">
            <a:off x="7590991" y="-1"/>
            <a:ext cx="4609137"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8" name="Group 7">
            <a:extLst>
              <a:ext uri="{FF2B5EF4-FFF2-40B4-BE49-F238E27FC236}">
                <a16:creationId xmlns:a16="http://schemas.microsoft.com/office/drawing/2014/main" id="{5512604E-F334-15B3-39D3-25A7112F255D}"/>
              </a:ext>
            </a:extLst>
          </p:cNvPr>
          <p:cNvGrpSpPr/>
          <p:nvPr/>
        </p:nvGrpSpPr>
        <p:grpSpPr>
          <a:xfrm rot="19341847">
            <a:off x="10297119" y="470636"/>
            <a:ext cx="1240158" cy="1737819"/>
            <a:chOff x="125509" y="1146875"/>
            <a:chExt cx="313501" cy="439305"/>
          </a:xfrm>
          <a:solidFill>
            <a:schemeClr val="bg1">
              <a:alpha val="25183"/>
            </a:schemeClr>
          </a:solidFill>
        </p:grpSpPr>
        <p:sp>
          <p:nvSpPr>
            <p:cNvPr id="9" name="object 19">
              <a:extLst>
                <a:ext uri="{FF2B5EF4-FFF2-40B4-BE49-F238E27FC236}">
                  <a16:creationId xmlns:a16="http://schemas.microsoft.com/office/drawing/2014/main" id="{D8C8280F-3901-0D7E-5702-9A842D3A9993}"/>
                </a:ext>
              </a:extLst>
            </p:cNvPr>
            <p:cNvSpPr/>
            <p:nvPr/>
          </p:nvSpPr>
          <p:spPr>
            <a:xfrm>
              <a:off x="125509" y="1146875"/>
              <a:ext cx="254871" cy="258393"/>
            </a:xfrm>
            <a:custGeom>
              <a:avLst/>
              <a:gdLst/>
              <a:ahLst/>
              <a:cxnLst/>
              <a:rect l="l" t="t" r="r" b="b"/>
              <a:pathLst>
                <a:path w="410845" h="410844">
                  <a:moveTo>
                    <a:pt x="165252" y="359435"/>
                  </a:moveTo>
                  <a:lnTo>
                    <a:pt x="116522" y="359435"/>
                  </a:lnTo>
                  <a:lnTo>
                    <a:pt x="126676" y="364879"/>
                  </a:lnTo>
                  <a:lnTo>
                    <a:pt x="137213" y="369668"/>
                  </a:lnTo>
                  <a:lnTo>
                    <a:pt x="148108" y="373776"/>
                  </a:lnTo>
                  <a:lnTo>
                    <a:pt x="159334" y="377177"/>
                  </a:lnTo>
                  <a:lnTo>
                    <a:pt x="164312" y="397103"/>
                  </a:lnTo>
                  <a:lnTo>
                    <a:pt x="166027" y="403821"/>
                  </a:lnTo>
                  <a:lnTo>
                    <a:pt x="170446" y="410794"/>
                  </a:lnTo>
                  <a:lnTo>
                    <a:pt x="240347" y="410794"/>
                  </a:lnTo>
                  <a:lnTo>
                    <a:pt x="244348" y="403821"/>
                  </a:lnTo>
                  <a:lnTo>
                    <a:pt x="246481" y="397103"/>
                  </a:lnTo>
                  <a:lnTo>
                    <a:pt x="247722" y="392137"/>
                  </a:lnTo>
                  <a:lnTo>
                    <a:pt x="182333" y="392137"/>
                  </a:lnTo>
                  <a:lnTo>
                    <a:pt x="175806" y="366064"/>
                  </a:lnTo>
                  <a:lnTo>
                    <a:pt x="170713" y="360895"/>
                  </a:lnTo>
                  <a:lnTo>
                    <a:pt x="165252" y="359435"/>
                  </a:lnTo>
                  <a:close/>
                </a:path>
                <a:path w="410845" h="410844">
                  <a:moveTo>
                    <a:pt x="297599" y="340753"/>
                  </a:moveTo>
                  <a:lnTo>
                    <a:pt x="291058" y="340753"/>
                  </a:lnTo>
                  <a:lnTo>
                    <a:pt x="287820" y="341591"/>
                  </a:lnTo>
                  <a:lnTo>
                    <a:pt x="284937" y="343268"/>
                  </a:lnTo>
                  <a:lnTo>
                    <a:pt x="275741" y="348183"/>
                  </a:lnTo>
                  <a:lnTo>
                    <a:pt x="266271" y="352477"/>
                  </a:lnTo>
                  <a:lnTo>
                    <a:pt x="256558" y="356135"/>
                  </a:lnTo>
                  <a:lnTo>
                    <a:pt x="246634" y="359143"/>
                  </a:lnTo>
                  <a:lnTo>
                    <a:pt x="240093" y="360895"/>
                  </a:lnTo>
                  <a:lnTo>
                    <a:pt x="234988" y="366064"/>
                  </a:lnTo>
                  <a:lnTo>
                    <a:pt x="228485" y="392048"/>
                  </a:lnTo>
                  <a:lnTo>
                    <a:pt x="247722" y="392137"/>
                  </a:lnTo>
                  <a:lnTo>
                    <a:pt x="251460" y="377177"/>
                  </a:lnTo>
                  <a:lnTo>
                    <a:pt x="262685" y="373776"/>
                  </a:lnTo>
                  <a:lnTo>
                    <a:pt x="273580" y="369668"/>
                  </a:lnTo>
                  <a:lnTo>
                    <a:pt x="284117" y="364879"/>
                  </a:lnTo>
                  <a:lnTo>
                    <a:pt x="294271" y="359435"/>
                  </a:lnTo>
                  <a:lnTo>
                    <a:pt x="341840" y="359435"/>
                  </a:lnTo>
                  <a:lnTo>
                    <a:pt x="347532" y="353745"/>
                  </a:lnTo>
                  <a:lnTo>
                    <a:pt x="321144" y="353745"/>
                  </a:lnTo>
                  <a:lnTo>
                    <a:pt x="320929" y="353644"/>
                  </a:lnTo>
                  <a:lnTo>
                    <a:pt x="300913" y="341642"/>
                  </a:lnTo>
                  <a:lnTo>
                    <a:pt x="297599" y="340753"/>
                  </a:lnTo>
                  <a:close/>
                </a:path>
                <a:path w="410845" h="410844">
                  <a:moveTo>
                    <a:pt x="91706" y="37426"/>
                  </a:moveTo>
                  <a:lnTo>
                    <a:pt x="84899" y="37426"/>
                  </a:lnTo>
                  <a:lnTo>
                    <a:pt x="81927" y="38379"/>
                  </a:lnTo>
                  <a:lnTo>
                    <a:pt x="79514" y="40817"/>
                  </a:lnTo>
                  <a:lnTo>
                    <a:pt x="35445" y="84874"/>
                  </a:lnTo>
                  <a:lnTo>
                    <a:pt x="37553" y="92633"/>
                  </a:lnTo>
                  <a:lnTo>
                    <a:pt x="40792" y="98920"/>
                  </a:lnTo>
                  <a:lnTo>
                    <a:pt x="51308" y="116433"/>
                  </a:lnTo>
                  <a:lnTo>
                    <a:pt x="45831" y="126618"/>
                  </a:lnTo>
                  <a:lnTo>
                    <a:pt x="41008" y="137188"/>
                  </a:lnTo>
                  <a:lnTo>
                    <a:pt x="36870" y="148116"/>
                  </a:lnTo>
                  <a:lnTo>
                    <a:pt x="33451" y="159372"/>
                  </a:lnTo>
                  <a:lnTo>
                    <a:pt x="6985" y="166027"/>
                  </a:lnTo>
                  <a:lnTo>
                    <a:pt x="0" y="170459"/>
                  </a:lnTo>
                  <a:lnTo>
                    <a:pt x="0" y="240360"/>
                  </a:lnTo>
                  <a:lnTo>
                    <a:pt x="6985" y="244347"/>
                  </a:lnTo>
                  <a:lnTo>
                    <a:pt x="13690" y="246481"/>
                  </a:lnTo>
                  <a:lnTo>
                    <a:pt x="33451" y="251421"/>
                  </a:lnTo>
                  <a:lnTo>
                    <a:pt x="36870" y="262689"/>
                  </a:lnTo>
                  <a:lnTo>
                    <a:pt x="41008" y="273618"/>
                  </a:lnTo>
                  <a:lnTo>
                    <a:pt x="45831" y="284190"/>
                  </a:lnTo>
                  <a:lnTo>
                    <a:pt x="51308" y="294385"/>
                  </a:lnTo>
                  <a:lnTo>
                    <a:pt x="40792" y="311899"/>
                  </a:lnTo>
                  <a:lnTo>
                    <a:pt x="37249" y="317868"/>
                  </a:lnTo>
                  <a:lnTo>
                    <a:pt x="35445" y="325945"/>
                  </a:lnTo>
                  <a:lnTo>
                    <a:pt x="81876" y="372363"/>
                  </a:lnTo>
                  <a:lnTo>
                    <a:pt x="84709" y="373278"/>
                  </a:lnTo>
                  <a:lnTo>
                    <a:pt x="91414" y="373278"/>
                  </a:lnTo>
                  <a:lnTo>
                    <a:pt x="95389" y="371817"/>
                  </a:lnTo>
                  <a:lnTo>
                    <a:pt x="98894" y="370001"/>
                  </a:lnTo>
                  <a:lnTo>
                    <a:pt x="116522" y="359435"/>
                  </a:lnTo>
                  <a:lnTo>
                    <a:pt x="165252" y="359435"/>
                  </a:lnTo>
                  <a:lnTo>
                    <a:pt x="164160" y="359143"/>
                  </a:lnTo>
                  <a:lnTo>
                    <a:pt x="154231" y="356135"/>
                  </a:lnTo>
                  <a:lnTo>
                    <a:pt x="147881" y="353745"/>
                  </a:lnTo>
                  <a:lnTo>
                    <a:pt x="89649" y="353745"/>
                  </a:lnTo>
                  <a:lnTo>
                    <a:pt x="57048" y="321132"/>
                  </a:lnTo>
                  <a:lnTo>
                    <a:pt x="67322" y="303974"/>
                  </a:lnTo>
                  <a:lnTo>
                    <a:pt x="70827" y="298157"/>
                  </a:lnTo>
                  <a:lnTo>
                    <a:pt x="70878" y="290893"/>
                  </a:lnTo>
                  <a:lnTo>
                    <a:pt x="51467" y="246481"/>
                  </a:lnTo>
                  <a:lnTo>
                    <a:pt x="49745" y="240055"/>
                  </a:lnTo>
                  <a:lnTo>
                    <a:pt x="44564" y="234949"/>
                  </a:lnTo>
                  <a:lnTo>
                    <a:pt x="18808" y="228523"/>
                  </a:lnTo>
                  <a:lnTo>
                    <a:pt x="18669" y="182333"/>
                  </a:lnTo>
                  <a:lnTo>
                    <a:pt x="44564" y="175869"/>
                  </a:lnTo>
                  <a:lnTo>
                    <a:pt x="49745" y="170764"/>
                  </a:lnTo>
                  <a:lnTo>
                    <a:pt x="67475" y="125806"/>
                  </a:lnTo>
                  <a:lnTo>
                    <a:pt x="70878" y="119913"/>
                  </a:lnTo>
                  <a:lnTo>
                    <a:pt x="70827" y="112661"/>
                  </a:lnTo>
                  <a:lnTo>
                    <a:pt x="57048" y="89649"/>
                  </a:lnTo>
                  <a:lnTo>
                    <a:pt x="89674" y="57061"/>
                  </a:lnTo>
                  <a:lnTo>
                    <a:pt x="147890" y="57061"/>
                  </a:lnTo>
                  <a:lnTo>
                    <a:pt x="154231" y="54676"/>
                  </a:lnTo>
                  <a:lnTo>
                    <a:pt x="164160" y="51676"/>
                  </a:lnTo>
                  <a:lnTo>
                    <a:pt x="165244" y="51384"/>
                  </a:lnTo>
                  <a:lnTo>
                    <a:pt x="116522" y="51384"/>
                  </a:lnTo>
                  <a:lnTo>
                    <a:pt x="95618" y="38861"/>
                  </a:lnTo>
                  <a:lnTo>
                    <a:pt x="91706" y="37426"/>
                  </a:lnTo>
                  <a:close/>
                </a:path>
                <a:path w="410845" h="410844">
                  <a:moveTo>
                    <a:pt x="341840" y="359435"/>
                  </a:moveTo>
                  <a:lnTo>
                    <a:pt x="294271" y="359435"/>
                  </a:lnTo>
                  <a:lnTo>
                    <a:pt x="311899" y="370001"/>
                  </a:lnTo>
                  <a:lnTo>
                    <a:pt x="315404" y="371817"/>
                  </a:lnTo>
                  <a:lnTo>
                    <a:pt x="319379" y="373278"/>
                  </a:lnTo>
                  <a:lnTo>
                    <a:pt x="326085" y="373278"/>
                  </a:lnTo>
                  <a:lnTo>
                    <a:pt x="328904" y="372363"/>
                  </a:lnTo>
                  <a:lnTo>
                    <a:pt x="341840" y="359435"/>
                  </a:lnTo>
                  <a:close/>
                </a:path>
                <a:path w="410845" h="410844">
                  <a:moveTo>
                    <a:pt x="119735" y="340753"/>
                  </a:moveTo>
                  <a:lnTo>
                    <a:pt x="113182" y="340753"/>
                  </a:lnTo>
                  <a:lnTo>
                    <a:pt x="109867" y="341642"/>
                  </a:lnTo>
                  <a:lnTo>
                    <a:pt x="89725" y="353720"/>
                  </a:lnTo>
                  <a:lnTo>
                    <a:pt x="147881" y="353745"/>
                  </a:lnTo>
                  <a:lnTo>
                    <a:pt x="144511" y="352477"/>
                  </a:lnTo>
                  <a:lnTo>
                    <a:pt x="135036" y="348183"/>
                  </a:lnTo>
                  <a:lnTo>
                    <a:pt x="125844" y="343268"/>
                  </a:lnTo>
                  <a:lnTo>
                    <a:pt x="122948" y="341591"/>
                  </a:lnTo>
                  <a:lnTo>
                    <a:pt x="119735" y="340753"/>
                  </a:lnTo>
                  <a:close/>
                </a:path>
                <a:path w="410845" h="410844">
                  <a:moveTo>
                    <a:pt x="347527" y="57061"/>
                  </a:moveTo>
                  <a:lnTo>
                    <a:pt x="321106" y="57061"/>
                  </a:lnTo>
                  <a:lnTo>
                    <a:pt x="353745" y="89649"/>
                  </a:lnTo>
                  <a:lnTo>
                    <a:pt x="353644" y="89877"/>
                  </a:lnTo>
                  <a:lnTo>
                    <a:pt x="339966" y="112661"/>
                  </a:lnTo>
                  <a:lnTo>
                    <a:pt x="339915" y="119913"/>
                  </a:lnTo>
                  <a:lnTo>
                    <a:pt x="343344" y="125806"/>
                  </a:lnTo>
                  <a:lnTo>
                    <a:pt x="348280" y="135012"/>
                  </a:lnTo>
                  <a:lnTo>
                    <a:pt x="352593" y="144499"/>
                  </a:lnTo>
                  <a:lnTo>
                    <a:pt x="356269" y="154240"/>
                  </a:lnTo>
                  <a:lnTo>
                    <a:pt x="359329" y="164337"/>
                  </a:lnTo>
                  <a:lnTo>
                    <a:pt x="361048" y="170764"/>
                  </a:lnTo>
                  <a:lnTo>
                    <a:pt x="366217" y="175869"/>
                  </a:lnTo>
                  <a:lnTo>
                    <a:pt x="392125" y="182333"/>
                  </a:lnTo>
                  <a:lnTo>
                    <a:pt x="392049" y="228485"/>
                  </a:lnTo>
                  <a:lnTo>
                    <a:pt x="391909" y="228549"/>
                  </a:lnTo>
                  <a:lnTo>
                    <a:pt x="366217" y="234949"/>
                  </a:lnTo>
                  <a:lnTo>
                    <a:pt x="361048" y="240055"/>
                  </a:lnTo>
                  <a:lnTo>
                    <a:pt x="343344" y="285013"/>
                  </a:lnTo>
                  <a:lnTo>
                    <a:pt x="339915" y="290893"/>
                  </a:lnTo>
                  <a:lnTo>
                    <a:pt x="339966" y="298157"/>
                  </a:lnTo>
                  <a:lnTo>
                    <a:pt x="353758" y="321132"/>
                  </a:lnTo>
                  <a:lnTo>
                    <a:pt x="321144" y="353745"/>
                  </a:lnTo>
                  <a:lnTo>
                    <a:pt x="347532" y="353745"/>
                  </a:lnTo>
                  <a:lnTo>
                    <a:pt x="375348" y="325945"/>
                  </a:lnTo>
                  <a:lnTo>
                    <a:pt x="373545" y="317868"/>
                  </a:lnTo>
                  <a:lnTo>
                    <a:pt x="370001" y="311899"/>
                  </a:lnTo>
                  <a:lnTo>
                    <a:pt x="359486" y="294385"/>
                  </a:lnTo>
                  <a:lnTo>
                    <a:pt x="364958" y="284190"/>
                  </a:lnTo>
                  <a:lnTo>
                    <a:pt x="369776" y="273618"/>
                  </a:lnTo>
                  <a:lnTo>
                    <a:pt x="373913" y="262689"/>
                  </a:lnTo>
                  <a:lnTo>
                    <a:pt x="377342" y="251421"/>
                  </a:lnTo>
                  <a:lnTo>
                    <a:pt x="397103" y="246481"/>
                  </a:lnTo>
                  <a:lnTo>
                    <a:pt x="403809" y="244347"/>
                  </a:lnTo>
                  <a:lnTo>
                    <a:pt x="410794" y="240360"/>
                  </a:lnTo>
                  <a:lnTo>
                    <a:pt x="410794" y="170459"/>
                  </a:lnTo>
                  <a:lnTo>
                    <a:pt x="403809" y="166027"/>
                  </a:lnTo>
                  <a:lnTo>
                    <a:pt x="377342" y="159372"/>
                  </a:lnTo>
                  <a:lnTo>
                    <a:pt x="373913" y="148116"/>
                  </a:lnTo>
                  <a:lnTo>
                    <a:pt x="369776" y="137188"/>
                  </a:lnTo>
                  <a:lnTo>
                    <a:pt x="364958" y="126618"/>
                  </a:lnTo>
                  <a:lnTo>
                    <a:pt x="359486" y="116433"/>
                  </a:lnTo>
                  <a:lnTo>
                    <a:pt x="370001" y="98920"/>
                  </a:lnTo>
                  <a:lnTo>
                    <a:pt x="373240" y="92633"/>
                  </a:lnTo>
                  <a:lnTo>
                    <a:pt x="375348" y="84874"/>
                  </a:lnTo>
                  <a:lnTo>
                    <a:pt x="347527" y="57061"/>
                  </a:lnTo>
                  <a:close/>
                </a:path>
                <a:path w="410845" h="410844">
                  <a:moveTo>
                    <a:pt x="205397" y="112039"/>
                  </a:moveTo>
                  <a:lnTo>
                    <a:pt x="169051" y="119375"/>
                  </a:lnTo>
                  <a:lnTo>
                    <a:pt x="139377" y="139382"/>
                  </a:lnTo>
                  <a:lnTo>
                    <a:pt x="119373" y="169057"/>
                  </a:lnTo>
                  <a:lnTo>
                    <a:pt x="112039" y="205397"/>
                  </a:lnTo>
                  <a:lnTo>
                    <a:pt x="119373" y="241742"/>
                  </a:lnTo>
                  <a:lnTo>
                    <a:pt x="139377" y="271416"/>
                  </a:lnTo>
                  <a:lnTo>
                    <a:pt x="169051" y="291420"/>
                  </a:lnTo>
                  <a:lnTo>
                    <a:pt x="205397" y="298754"/>
                  </a:lnTo>
                  <a:lnTo>
                    <a:pt x="241742" y="291420"/>
                  </a:lnTo>
                  <a:lnTo>
                    <a:pt x="258556" y="280085"/>
                  </a:lnTo>
                  <a:lnTo>
                    <a:pt x="205397" y="280085"/>
                  </a:lnTo>
                  <a:lnTo>
                    <a:pt x="176324" y="274216"/>
                  </a:lnTo>
                  <a:lnTo>
                    <a:pt x="152584" y="258210"/>
                  </a:lnTo>
                  <a:lnTo>
                    <a:pt x="136577" y="234469"/>
                  </a:lnTo>
                  <a:lnTo>
                    <a:pt x="130708" y="205397"/>
                  </a:lnTo>
                  <a:lnTo>
                    <a:pt x="136577" y="176324"/>
                  </a:lnTo>
                  <a:lnTo>
                    <a:pt x="152584" y="152584"/>
                  </a:lnTo>
                  <a:lnTo>
                    <a:pt x="176324" y="136577"/>
                  </a:lnTo>
                  <a:lnTo>
                    <a:pt x="205397" y="130708"/>
                  </a:lnTo>
                  <a:lnTo>
                    <a:pt x="258551" y="130708"/>
                  </a:lnTo>
                  <a:lnTo>
                    <a:pt x="241742" y="119375"/>
                  </a:lnTo>
                  <a:lnTo>
                    <a:pt x="205397" y="112039"/>
                  </a:lnTo>
                  <a:close/>
                </a:path>
                <a:path w="410845" h="410844">
                  <a:moveTo>
                    <a:pt x="258551" y="130708"/>
                  </a:moveTo>
                  <a:lnTo>
                    <a:pt x="205397" y="130708"/>
                  </a:lnTo>
                  <a:lnTo>
                    <a:pt x="234469" y="136577"/>
                  </a:lnTo>
                  <a:lnTo>
                    <a:pt x="258210" y="152584"/>
                  </a:lnTo>
                  <a:lnTo>
                    <a:pt x="274216" y="176324"/>
                  </a:lnTo>
                  <a:lnTo>
                    <a:pt x="280085" y="205397"/>
                  </a:lnTo>
                  <a:lnTo>
                    <a:pt x="274216" y="234469"/>
                  </a:lnTo>
                  <a:lnTo>
                    <a:pt x="258210" y="258210"/>
                  </a:lnTo>
                  <a:lnTo>
                    <a:pt x="234469" y="274216"/>
                  </a:lnTo>
                  <a:lnTo>
                    <a:pt x="205397" y="280085"/>
                  </a:lnTo>
                  <a:lnTo>
                    <a:pt x="258556" y="280085"/>
                  </a:lnTo>
                  <a:lnTo>
                    <a:pt x="271416" y="271416"/>
                  </a:lnTo>
                  <a:lnTo>
                    <a:pt x="291420" y="241742"/>
                  </a:lnTo>
                  <a:lnTo>
                    <a:pt x="298754" y="205397"/>
                  </a:lnTo>
                  <a:lnTo>
                    <a:pt x="291420" y="169057"/>
                  </a:lnTo>
                  <a:lnTo>
                    <a:pt x="271416" y="139382"/>
                  </a:lnTo>
                  <a:lnTo>
                    <a:pt x="258551" y="130708"/>
                  </a:lnTo>
                  <a:close/>
                </a:path>
                <a:path w="410845" h="410844">
                  <a:moveTo>
                    <a:pt x="147890" y="57061"/>
                  </a:moveTo>
                  <a:lnTo>
                    <a:pt x="89674" y="57061"/>
                  </a:lnTo>
                  <a:lnTo>
                    <a:pt x="109867" y="69176"/>
                  </a:lnTo>
                  <a:lnTo>
                    <a:pt x="113182" y="70040"/>
                  </a:lnTo>
                  <a:lnTo>
                    <a:pt x="119735" y="70040"/>
                  </a:lnTo>
                  <a:lnTo>
                    <a:pt x="122948" y="69227"/>
                  </a:lnTo>
                  <a:lnTo>
                    <a:pt x="125857" y="67538"/>
                  </a:lnTo>
                  <a:lnTo>
                    <a:pt x="135042" y="62624"/>
                  </a:lnTo>
                  <a:lnTo>
                    <a:pt x="144513" y="58331"/>
                  </a:lnTo>
                  <a:lnTo>
                    <a:pt x="147890" y="57061"/>
                  </a:lnTo>
                  <a:close/>
                </a:path>
                <a:path w="410845" h="410844">
                  <a:moveTo>
                    <a:pt x="247727" y="18681"/>
                  </a:moveTo>
                  <a:lnTo>
                    <a:pt x="228447" y="18681"/>
                  </a:lnTo>
                  <a:lnTo>
                    <a:pt x="234988" y="44754"/>
                  </a:lnTo>
                  <a:lnTo>
                    <a:pt x="240093" y="49910"/>
                  </a:lnTo>
                  <a:lnTo>
                    <a:pt x="246634" y="51676"/>
                  </a:lnTo>
                  <a:lnTo>
                    <a:pt x="256558" y="54676"/>
                  </a:lnTo>
                  <a:lnTo>
                    <a:pt x="266271" y="58331"/>
                  </a:lnTo>
                  <a:lnTo>
                    <a:pt x="275741" y="62624"/>
                  </a:lnTo>
                  <a:lnTo>
                    <a:pt x="284937" y="67538"/>
                  </a:lnTo>
                  <a:lnTo>
                    <a:pt x="287820" y="69227"/>
                  </a:lnTo>
                  <a:lnTo>
                    <a:pt x="291058" y="70040"/>
                  </a:lnTo>
                  <a:lnTo>
                    <a:pt x="297599" y="70040"/>
                  </a:lnTo>
                  <a:lnTo>
                    <a:pt x="300913" y="69176"/>
                  </a:lnTo>
                  <a:lnTo>
                    <a:pt x="321106" y="57061"/>
                  </a:lnTo>
                  <a:lnTo>
                    <a:pt x="347527" y="57061"/>
                  </a:lnTo>
                  <a:lnTo>
                    <a:pt x="341848" y="51384"/>
                  </a:lnTo>
                  <a:lnTo>
                    <a:pt x="294271" y="51384"/>
                  </a:lnTo>
                  <a:lnTo>
                    <a:pt x="284117" y="45940"/>
                  </a:lnTo>
                  <a:lnTo>
                    <a:pt x="273580" y="41149"/>
                  </a:lnTo>
                  <a:lnTo>
                    <a:pt x="262685" y="37037"/>
                  </a:lnTo>
                  <a:lnTo>
                    <a:pt x="251460" y="33629"/>
                  </a:lnTo>
                  <a:lnTo>
                    <a:pt x="247727" y="18681"/>
                  </a:lnTo>
                  <a:close/>
                </a:path>
                <a:path w="410845" h="410844">
                  <a:moveTo>
                    <a:pt x="240347" y="0"/>
                  </a:moveTo>
                  <a:lnTo>
                    <a:pt x="170446" y="0"/>
                  </a:lnTo>
                  <a:lnTo>
                    <a:pt x="166027" y="6984"/>
                  </a:lnTo>
                  <a:lnTo>
                    <a:pt x="164312" y="13690"/>
                  </a:lnTo>
                  <a:lnTo>
                    <a:pt x="159334" y="33629"/>
                  </a:lnTo>
                  <a:lnTo>
                    <a:pt x="148108" y="37037"/>
                  </a:lnTo>
                  <a:lnTo>
                    <a:pt x="137213" y="41149"/>
                  </a:lnTo>
                  <a:lnTo>
                    <a:pt x="126676" y="45940"/>
                  </a:lnTo>
                  <a:lnTo>
                    <a:pt x="116522" y="51384"/>
                  </a:lnTo>
                  <a:lnTo>
                    <a:pt x="165244" y="51384"/>
                  </a:lnTo>
                  <a:lnTo>
                    <a:pt x="170713" y="49910"/>
                  </a:lnTo>
                  <a:lnTo>
                    <a:pt x="175806" y="44754"/>
                  </a:lnTo>
                  <a:lnTo>
                    <a:pt x="182333" y="18681"/>
                  </a:lnTo>
                  <a:lnTo>
                    <a:pt x="247727" y="18681"/>
                  </a:lnTo>
                  <a:lnTo>
                    <a:pt x="246481" y="13690"/>
                  </a:lnTo>
                  <a:lnTo>
                    <a:pt x="244348" y="6984"/>
                  </a:lnTo>
                  <a:lnTo>
                    <a:pt x="240347" y="0"/>
                  </a:lnTo>
                  <a:close/>
                </a:path>
                <a:path w="410845" h="410844">
                  <a:moveTo>
                    <a:pt x="325894" y="37426"/>
                  </a:moveTo>
                  <a:lnTo>
                    <a:pt x="319087" y="37426"/>
                  </a:lnTo>
                  <a:lnTo>
                    <a:pt x="315175" y="38861"/>
                  </a:lnTo>
                  <a:lnTo>
                    <a:pt x="294271" y="51384"/>
                  </a:lnTo>
                  <a:lnTo>
                    <a:pt x="341848" y="51384"/>
                  </a:lnTo>
                  <a:lnTo>
                    <a:pt x="331279" y="40817"/>
                  </a:lnTo>
                  <a:lnTo>
                    <a:pt x="328866" y="38379"/>
                  </a:lnTo>
                  <a:lnTo>
                    <a:pt x="325894" y="37426"/>
                  </a:lnTo>
                  <a:close/>
                </a:path>
              </a:pathLst>
            </a:custGeom>
            <a:grpFill/>
          </p:spPr>
          <p:txBody>
            <a:bodyPr wrap="square" lIns="0" tIns="0" rIns="0" bIns="0" rtlCol="0"/>
            <a:lstStyle/>
            <a:p>
              <a:endParaRPr sz="472" dirty="0"/>
            </a:p>
          </p:txBody>
        </p:sp>
        <p:sp>
          <p:nvSpPr>
            <p:cNvPr id="10" name="object 19">
              <a:extLst>
                <a:ext uri="{FF2B5EF4-FFF2-40B4-BE49-F238E27FC236}">
                  <a16:creationId xmlns:a16="http://schemas.microsoft.com/office/drawing/2014/main" id="{1B12D517-6345-40B6-8645-C7DC7B191BF6}"/>
                </a:ext>
              </a:extLst>
            </p:cNvPr>
            <p:cNvSpPr/>
            <p:nvPr/>
          </p:nvSpPr>
          <p:spPr>
            <a:xfrm rot="870417">
              <a:off x="254277" y="1396353"/>
              <a:ext cx="184733" cy="189827"/>
            </a:xfrm>
            <a:custGeom>
              <a:avLst/>
              <a:gdLst/>
              <a:ahLst/>
              <a:cxnLst/>
              <a:rect l="l" t="t" r="r" b="b"/>
              <a:pathLst>
                <a:path w="410845" h="410844">
                  <a:moveTo>
                    <a:pt x="165252" y="359435"/>
                  </a:moveTo>
                  <a:lnTo>
                    <a:pt x="116522" y="359435"/>
                  </a:lnTo>
                  <a:lnTo>
                    <a:pt x="126676" y="364879"/>
                  </a:lnTo>
                  <a:lnTo>
                    <a:pt x="137213" y="369668"/>
                  </a:lnTo>
                  <a:lnTo>
                    <a:pt x="148108" y="373776"/>
                  </a:lnTo>
                  <a:lnTo>
                    <a:pt x="159334" y="377177"/>
                  </a:lnTo>
                  <a:lnTo>
                    <a:pt x="164312" y="397103"/>
                  </a:lnTo>
                  <a:lnTo>
                    <a:pt x="166027" y="403821"/>
                  </a:lnTo>
                  <a:lnTo>
                    <a:pt x="170446" y="410794"/>
                  </a:lnTo>
                  <a:lnTo>
                    <a:pt x="240347" y="410794"/>
                  </a:lnTo>
                  <a:lnTo>
                    <a:pt x="244348" y="403821"/>
                  </a:lnTo>
                  <a:lnTo>
                    <a:pt x="246481" y="397103"/>
                  </a:lnTo>
                  <a:lnTo>
                    <a:pt x="247722" y="392137"/>
                  </a:lnTo>
                  <a:lnTo>
                    <a:pt x="182333" y="392137"/>
                  </a:lnTo>
                  <a:lnTo>
                    <a:pt x="175806" y="366064"/>
                  </a:lnTo>
                  <a:lnTo>
                    <a:pt x="170713" y="360895"/>
                  </a:lnTo>
                  <a:lnTo>
                    <a:pt x="165252" y="359435"/>
                  </a:lnTo>
                  <a:close/>
                </a:path>
                <a:path w="410845" h="410844">
                  <a:moveTo>
                    <a:pt x="297599" y="340753"/>
                  </a:moveTo>
                  <a:lnTo>
                    <a:pt x="291058" y="340753"/>
                  </a:lnTo>
                  <a:lnTo>
                    <a:pt x="287820" y="341591"/>
                  </a:lnTo>
                  <a:lnTo>
                    <a:pt x="284937" y="343268"/>
                  </a:lnTo>
                  <a:lnTo>
                    <a:pt x="275741" y="348183"/>
                  </a:lnTo>
                  <a:lnTo>
                    <a:pt x="266271" y="352477"/>
                  </a:lnTo>
                  <a:lnTo>
                    <a:pt x="256558" y="356135"/>
                  </a:lnTo>
                  <a:lnTo>
                    <a:pt x="246634" y="359143"/>
                  </a:lnTo>
                  <a:lnTo>
                    <a:pt x="240093" y="360895"/>
                  </a:lnTo>
                  <a:lnTo>
                    <a:pt x="234988" y="366064"/>
                  </a:lnTo>
                  <a:lnTo>
                    <a:pt x="228485" y="392048"/>
                  </a:lnTo>
                  <a:lnTo>
                    <a:pt x="247722" y="392137"/>
                  </a:lnTo>
                  <a:lnTo>
                    <a:pt x="251460" y="377177"/>
                  </a:lnTo>
                  <a:lnTo>
                    <a:pt x="262685" y="373776"/>
                  </a:lnTo>
                  <a:lnTo>
                    <a:pt x="273580" y="369668"/>
                  </a:lnTo>
                  <a:lnTo>
                    <a:pt x="284117" y="364879"/>
                  </a:lnTo>
                  <a:lnTo>
                    <a:pt x="294271" y="359435"/>
                  </a:lnTo>
                  <a:lnTo>
                    <a:pt x="341840" y="359435"/>
                  </a:lnTo>
                  <a:lnTo>
                    <a:pt x="347532" y="353745"/>
                  </a:lnTo>
                  <a:lnTo>
                    <a:pt x="321144" y="353745"/>
                  </a:lnTo>
                  <a:lnTo>
                    <a:pt x="320929" y="353644"/>
                  </a:lnTo>
                  <a:lnTo>
                    <a:pt x="300913" y="341642"/>
                  </a:lnTo>
                  <a:lnTo>
                    <a:pt x="297599" y="340753"/>
                  </a:lnTo>
                  <a:close/>
                </a:path>
                <a:path w="410845" h="410844">
                  <a:moveTo>
                    <a:pt x="91706" y="37426"/>
                  </a:moveTo>
                  <a:lnTo>
                    <a:pt x="84899" y="37426"/>
                  </a:lnTo>
                  <a:lnTo>
                    <a:pt x="81927" y="38379"/>
                  </a:lnTo>
                  <a:lnTo>
                    <a:pt x="79514" y="40817"/>
                  </a:lnTo>
                  <a:lnTo>
                    <a:pt x="35445" y="84874"/>
                  </a:lnTo>
                  <a:lnTo>
                    <a:pt x="37553" y="92633"/>
                  </a:lnTo>
                  <a:lnTo>
                    <a:pt x="40792" y="98920"/>
                  </a:lnTo>
                  <a:lnTo>
                    <a:pt x="51308" y="116433"/>
                  </a:lnTo>
                  <a:lnTo>
                    <a:pt x="45831" y="126618"/>
                  </a:lnTo>
                  <a:lnTo>
                    <a:pt x="41008" y="137188"/>
                  </a:lnTo>
                  <a:lnTo>
                    <a:pt x="36870" y="148116"/>
                  </a:lnTo>
                  <a:lnTo>
                    <a:pt x="33451" y="159372"/>
                  </a:lnTo>
                  <a:lnTo>
                    <a:pt x="6985" y="166027"/>
                  </a:lnTo>
                  <a:lnTo>
                    <a:pt x="0" y="170459"/>
                  </a:lnTo>
                  <a:lnTo>
                    <a:pt x="0" y="240360"/>
                  </a:lnTo>
                  <a:lnTo>
                    <a:pt x="6985" y="244347"/>
                  </a:lnTo>
                  <a:lnTo>
                    <a:pt x="13690" y="246481"/>
                  </a:lnTo>
                  <a:lnTo>
                    <a:pt x="33451" y="251421"/>
                  </a:lnTo>
                  <a:lnTo>
                    <a:pt x="36870" y="262689"/>
                  </a:lnTo>
                  <a:lnTo>
                    <a:pt x="41008" y="273618"/>
                  </a:lnTo>
                  <a:lnTo>
                    <a:pt x="45831" y="284190"/>
                  </a:lnTo>
                  <a:lnTo>
                    <a:pt x="51308" y="294385"/>
                  </a:lnTo>
                  <a:lnTo>
                    <a:pt x="40792" y="311899"/>
                  </a:lnTo>
                  <a:lnTo>
                    <a:pt x="37249" y="317868"/>
                  </a:lnTo>
                  <a:lnTo>
                    <a:pt x="35445" y="325945"/>
                  </a:lnTo>
                  <a:lnTo>
                    <a:pt x="81876" y="372363"/>
                  </a:lnTo>
                  <a:lnTo>
                    <a:pt x="84709" y="373278"/>
                  </a:lnTo>
                  <a:lnTo>
                    <a:pt x="91414" y="373278"/>
                  </a:lnTo>
                  <a:lnTo>
                    <a:pt x="95389" y="371817"/>
                  </a:lnTo>
                  <a:lnTo>
                    <a:pt x="98894" y="370001"/>
                  </a:lnTo>
                  <a:lnTo>
                    <a:pt x="116522" y="359435"/>
                  </a:lnTo>
                  <a:lnTo>
                    <a:pt x="165252" y="359435"/>
                  </a:lnTo>
                  <a:lnTo>
                    <a:pt x="164160" y="359143"/>
                  </a:lnTo>
                  <a:lnTo>
                    <a:pt x="154231" y="356135"/>
                  </a:lnTo>
                  <a:lnTo>
                    <a:pt x="147881" y="353745"/>
                  </a:lnTo>
                  <a:lnTo>
                    <a:pt x="89649" y="353745"/>
                  </a:lnTo>
                  <a:lnTo>
                    <a:pt x="57048" y="321132"/>
                  </a:lnTo>
                  <a:lnTo>
                    <a:pt x="67322" y="303974"/>
                  </a:lnTo>
                  <a:lnTo>
                    <a:pt x="70827" y="298157"/>
                  </a:lnTo>
                  <a:lnTo>
                    <a:pt x="70878" y="290893"/>
                  </a:lnTo>
                  <a:lnTo>
                    <a:pt x="51467" y="246481"/>
                  </a:lnTo>
                  <a:lnTo>
                    <a:pt x="49745" y="240055"/>
                  </a:lnTo>
                  <a:lnTo>
                    <a:pt x="44564" y="234949"/>
                  </a:lnTo>
                  <a:lnTo>
                    <a:pt x="18808" y="228523"/>
                  </a:lnTo>
                  <a:lnTo>
                    <a:pt x="18669" y="182333"/>
                  </a:lnTo>
                  <a:lnTo>
                    <a:pt x="44564" y="175869"/>
                  </a:lnTo>
                  <a:lnTo>
                    <a:pt x="49745" y="170764"/>
                  </a:lnTo>
                  <a:lnTo>
                    <a:pt x="67475" y="125806"/>
                  </a:lnTo>
                  <a:lnTo>
                    <a:pt x="70878" y="119913"/>
                  </a:lnTo>
                  <a:lnTo>
                    <a:pt x="70827" y="112661"/>
                  </a:lnTo>
                  <a:lnTo>
                    <a:pt x="57048" y="89649"/>
                  </a:lnTo>
                  <a:lnTo>
                    <a:pt x="89674" y="57061"/>
                  </a:lnTo>
                  <a:lnTo>
                    <a:pt x="147890" y="57061"/>
                  </a:lnTo>
                  <a:lnTo>
                    <a:pt x="154231" y="54676"/>
                  </a:lnTo>
                  <a:lnTo>
                    <a:pt x="164160" y="51676"/>
                  </a:lnTo>
                  <a:lnTo>
                    <a:pt x="165244" y="51384"/>
                  </a:lnTo>
                  <a:lnTo>
                    <a:pt x="116522" y="51384"/>
                  </a:lnTo>
                  <a:lnTo>
                    <a:pt x="95618" y="38861"/>
                  </a:lnTo>
                  <a:lnTo>
                    <a:pt x="91706" y="37426"/>
                  </a:lnTo>
                  <a:close/>
                </a:path>
                <a:path w="410845" h="410844">
                  <a:moveTo>
                    <a:pt x="341840" y="359435"/>
                  </a:moveTo>
                  <a:lnTo>
                    <a:pt x="294271" y="359435"/>
                  </a:lnTo>
                  <a:lnTo>
                    <a:pt x="311899" y="370001"/>
                  </a:lnTo>
                  <a:lnTo>
                    <a:pt x="315404" y="371817"/>
                  </a:lnTo>
                  <a:lnTo>
                    <a:pt x="319379" y="373278"/>
                  </a:lnTo>
                  <a:lnTo>
                    <a:pt x="326085" y="373278"/>
                  </a:lnTo>
                  <a:lnTo>
                    <a:pt x="328904" y="372363"/>
                  </a:lnTo>
                  <a:lnTo>
                    <a:pt x="341840" y="359435"/>
                  </a:lnTo>
                  <a:close/>
                </a:path>
                <a:path w="410845" h="410844">
                  <a:moveTo>
                    <a:pt x="119735" y="340753"/>
                  </a:moveTo>
                  <a:lnTo>
                    <a:pt x="113182" y="340753"/>
                  </a:lnTo>
                  <a:lnTo>
                    <a:pt x="109867" y="341642"/>
                  </a:lnTo>
                  <a:lnTo>
                    <a:pt x="89725" y="353720"/>
                  </a:lnTo>
                  <a:lnTo>
                    <a:pt x="147881" y="353745"/>
                  </a:lnTo>
                  <a:lnTo>
                    <a:pt x="144511" y="352477"/>
                  </a:lnTo>
                  <a:lnTo>
                    <a:pt x="135036" y="348183"/>
                  </a:lnTo>
                  <a:lnTo>
                    <a:pt x="125844" y="343268"/>
                  </a:lnTo>
                  <a:lnTo>
                    <a:pt x="122948" y="341591"/>
                  </a:lnTo>
                  <a:lnTo>
                    <a:pt x="119735" y="340753"/>
                  </a:lnTo>
                  <a:close/>
                </a:path>
                <a:path w="410845" h="410844">
                  <a:moveTo>
                    <a:pt x="347527" y="57061"/>
                  </a:moveTo>
                  <a:lnTo>
                    <a:pt x="321106" y="57061"/>
                  </a:lnTo>
                  <a:lnTo>
                    <a:pt x="353745" y="89649"/>
                  </a:lnTo>
                  <a:lnTo>
                    <a:pt x="353644" y="89877"/>
                  </a:lnTo>
                  <a:lnTo>
                    <a:pt x="339966" y="112661"/>
                  </a:lnTo>
                  <a:lnTo>
                    <a:pt x="339915" y="119913"/>
                  </a:lnTo>
                  <a:lnTo>
                    <a:pt x="343344" y="125806"/>
                  </a:lnTo>
                  <a:lnTo>
                    <a:pt x="348280" y="135012"/>
                  </a:lnTo>
                  <a:lnTo>
                    <a:pt x="352593" y="144499"/>
                  </a:lnTo>
                  <a:lnTo>
                    <a:pt x="356269" y="154240"/>
                  </a:lnTo>
                  <a:lnTo>
                    <a:pt x="359329" y="164337"/>
                  </a:lnTo>
                  <a:lnTo>
                    <a:pt x="361048" y="170764"/>
                  </a:lnTo>
                  <a:lnTo>
                    <a:pt x="366217" y="175869"/>
                  </a:lnTo>
                  <a:lnTo>
                    <a:pt x="392125" y="182333"/>
                  </a:lnTo>
                  <a:lnTo>
                    <a:pt x="392049" y="228485"/>
                  </a:lnTo>
                  <a:lnTo>
                    <a:pt x="391909" y="228549"/>
                  </a:lnTo>
                  <a:lnTo>
                    <a:pt x="366217" y="234949"/>
                  </a:lnTo>
                  <a:lnTo>
                    <a:pt x="361048" y="240055"/>
                  </a:lnTo>
                  <a:lnTo>
                    <a:pt x="343344" y="285013"/>
                  </a:lnTo>
                  <a:lnTo>
                    <a:pt x="339915" y="290893"/>
                  </a:lnTo>
                  <a:lnTo>
                    <a:pt x="339966" y="298157"/>
                  </a:lnTo>
                  <a:lnTo>
                    <a:pt x="353758" y="321132"/>
                  </a:lnTo>
                  <a:lnTo>
                    <a:pt x="321144" y="353745"/>
                  </a:lnTo>
                  <a:lnTo>
                    <a:pt x="347532" y="353745"/>
                  </a:lnTo>
                  <a:lnTo>
                    <a:pt x="375348" y="325945"/>
                  </a:lnTo>
                  <a:lnTo>
                    <a:pt x="373545" y="317868"/>
                  </a:lnTo>
                  <a:lnTo>
                    <a:pt x="370001" y="311899"/>
                  </a:lnTo>
                  <a:lnTo>
                    <a:pt x="359486" y="294385"/>
                  </a:lnTo>
                  <a:lnTo>
                    <a:pt x="364958" y="284190"/>
                  </a:lnTo>
                  <a:lnTo>
                    <a:pt x="369776" y="273618"/>
                  </a:lnTo>
                  <a:lnTo>
                    <a:pt x="373913" y="262689"/>
                  </a:lnTo>
                  <a:lnTo>
                    <a:pt x="377342" y="251421"/>
                  </a:lnTo>
                  <a:lnTo>
                    <a:pt x="397103" y="246481"/>
                  </a:lnTo>
                  <a:lnTo>
                    <a:pt x="403809" y="244347"/>
                  </a:lnTo>
                  <a:lnTo>
                    <a:pt x="410794" y="240360"/>
                  </a:lnTo>
                  <a:lnTo>
                    <a:pt x="410794" y="170459"/>
                  </a:lnTo>
                  <a:lnTo>
                    <a:pt x="403809" y="166027"/>
                  </a:lnTo>
                  <a:lnTo>
                    <a:pt x="377342" y="159372"/>
                  </a:lnTo>
                  <a:lnTo>
                    <a:pt x="373913" y="148116"/>
                  </a:lnTo>
                  <a:lnTo>
                    <a:pt x="369776" y="137188"/>
                  </a:lnTo>
                  <a:lnTo>
                    <a:pt x="364958" y="126618"/>
                  </a:lnTo>
                  <a:lnTo>
                    <a:pt x="359486" y="116433"/>
                  </a:lnTo>
                  <a:lnTo>
                    <a:pt x="370001" y="98920"/>
                  </a:lnTo>
                  <a:lnTo>
                    <a:pt x="373240" y="92633"/>
                  </a:lnTo>
                  <a:lnTo>
                    <a:pt x="375348" y="84874"/>
                  </a:lnTo>
                  <a:lnTo>
                    <a:pt x="347527" y="57061"/>
                  </a:lnTo>
                  <a:close/>
                </a:path>
                <a:path w="410845" h="410844">
                  <a:moveTo>
                    <a:pt x="205397" y="112039"/>
                  </a:moveTo>
                  <a:lnTo>
                    <a:pt x="169051" y="119375"/>
                  </a:lnTo>
                  <a:lnTo>
                    <a:pt x="139377" y="139382"/>
                  </a:lnTo>
                  <a:lnTo>
                    <a:pt x="119373" y="169057"/>
                  </a:lnTo>
                  <a:lnTo>
                    <a:pt x="112039" y="205397"/>
                  </a:lnTo>
                  <a:lnTo>
                    <a:pt x="119373" y="241742"/>
                  </a:lnTo>
                  <a:lnTo>
                    <a:pt x="139377" y="271416"/>
                  </a:lnTo>
                  <a:lnTo>
                    <a:pt x="169051" y="291420"/>
                  </a:lnTo>
                  <a:lnTo>
                    <a:pt x="205397" y="298754"/>
                  </a:lnTo>
                  <a:lnTo>
                    <a:pt x="241742" y="291420"/>
                  </a:lnTo>
                  <a:lnTo>
                    <a:pt x="258556" y="280085"/>
                  </a:lnTo>
                  <a:lnTo>
                    <a:pt x="205397" y="280085"/>
                  </a:lnTo>
                  <a:lnTo>
                    <a:pt x="176324" y="274216"/>
                  </a:lnTo>
                  <a:lnTo>
                    <a:pt x="152584" y="258210"/>
                  </a:lnTo>
                  <a:lnTo>
                    <a:pt x="136577" y="234469"/>
                  </a:lnTo>
                  <a:lnTo>
                    <a:pt x="130708" y="205397"/>
                  </a:lnTo>
                  <a:lnTo>
                    <a:pt x="136577" y="176324"/>
                  </a:lnTo>
                  <a:lnTo>
                    <a:pt x="152584" y="152584"/>
                  </a:lnTo>
                  <a:lnTo>
                    <a:pt x="176324" y="136577"/>
                  </a:lnTo>
                  <a:lnTo>
                    <a:pt x="205397" y="130708"/>
                  </a:lnTo>
                  <a:lnTo>
                    <a:pt x="258551" y="130708"/>
                  </a:lnTo>
                  <a:lnTo>
                    <a:pt x="241742" y="119375"/>
                  </a:lnTo>
                  <a:lnTo>
                    <a:pt x="205397" y="112039"/>
                  </a:lnTo>
                  <a:close/>
                </a:path>
                <a:path w="410845" h="410844">
                  <a:moveTo>
                    <a:pt x="258551" y="130708"/>
                  </a:moveTo>
                  <a:lnTo>
                    <a:pt x="205397" y="130708"/>
                  </a:lnTo>
                  <a:lnTo>
                    <a:pt x="234469" y="136577"/>
                  </a:lnTo>
                  <a:lnTo>
                    <a:pt x="258210" y="152584"/>
                  </a:lnTo>
                  <a:lnTo>
                    <a:pt x="274216" y="176324"/>
                  </a:lnTo>
                  <a:lnTo>
                    <a:pt x="280085" y="205397"/>
                  </a:lnTo>
                  <a:lnTo>
                    <a:pt x="274216" y="234469"/>
                  </a:lnTo>
                  <a:lnTo>
                    <a:pt x="258210" y="258210"/>
                  </a:lnTo>
                  <a:lnTo>
                    <a:pt x="234469" y="274216"/>
                  </a:lnTo>
                  <a:lnTo>
                    <a:pt x="205397" y="280085"/>
                  </a:lnTo>
                  <a:lnTo>
                    <a:pt x="258556" y="280085"/>
                  </a:lnTo>
                  <a:lnTo>
                    <a:pt x="271416" y="271416"/>
                  </a:lnTo>
                  <a:lnTo>
                    <a:pt x="291420" y="241742"/>
                  </a:lnTo>
                  <a:lnTo>
                    <a:pt x="298754" y="205397"/>
                  </a:lnTo>
                  <a:lnTo>
                    <a:pt x="291420" y="169057"/>
                  </a:lnTo>
                  <a:lnTo>
                    <a:pt x="271416" y="139382"/>
                  </a:lnTo>
                  <a:lnTo>
                    <a:pt x="258551" y="130708"/>
                  </a:lnTo>
                  <a:close/>
                </a:path>
                <a:path w="410845" h="410844">
                  <a:moveTo>
                    <a:pt x="147890" y="57061"/>
                  </a:moveTo>
                  <a:lnTo>
                    <a:pt x="89674" y="57061"/>
                  </a:lnTo>
                  <a:lnTo>
                    <a:pt x="109867" y="69176"/>
                  </a:lnTo>
                  <a:lnTo>
                    <a:pt x="113182" y="70040"/>
                  </a:lnTo>
                  <a:lnTo>
                    <a:pt x="119735" y="70040"/>
                  </a:lnTo>
                  <a:lnTo>
                    <a:pt x="122948" y="69227"/>
                  </a:lnTo>
                  <a:lnTo>
                    <a:pt x="125857" y="67538"/>
                  </a:lnTo>
                  <a:lnTo>
                    <a:pt x="135042" y="62624"/>
                  </a:lnTo>
                  <a:lnTo>
                    <a:pt x="144513" y="58331"/>
                  </a:lnTo>
                  <a:lnTo>
                    <a:pt x="147890" y="57061"/>
                  </a:lnTo>
                  <a:close/>
                </a:path>
                <a:path w="410845" h="410844">
                  <a:moveTo>
                    <a:pt x="247727" y="18681"/>
                  </a:moveTo>
                  <a:lnTo>
                    <a:pt x="228447" y="18681"/>
                  </a:lnTo>
                  <a:lnTo>
                    <a:pt x="234988" y="44754"/>
                  </a:lnTo>
                  <a:lnTo>
                    <a:pt x="240093" y="49910"/>
                  </a:lnTo>
                  <a:lnTo>
                    <a:pt x="246634" y="51676"/>
                  </a:lnTo>
                  <a:lnTo>
                    <a:pt x="256558" y="54676"/>
                  </a:lnTo>
                  <a:lnTo>
                    <a:pt x="266271" y="58331"/>
                  </a:lnTo>
                  <a:lnTo>
                    <a:pt x="275741" y="62624"/>
                  </a:lnTo>
                  <a:lnTo>
                    <a:pt x="284937" y="67538"/>
                  </a:lnTo>
                  <a:lnTo>
                    <a:pt x="287820" y="69227"/>
                  </a:lnTo>
                  <a:lnTo>
                    <a:pt x="291058" y="70040"/>
                  </a:lnTo>
                  <a:lnTo>
                    <a:pt x="297599" y="70040"/>
                  </a:lnTo>
                  <a:lnTo>
                    <a:pt x="300913" y="69176"/>
                  </a:lnTo>
                  <a:lnTo>
                    <a:pt x="321106" y="57061"/>
                  </a:lnTo>
                  <a:lnTo>
                    <a:pt x="347527" y="57061"/>
                  </a:lnTo>
                  <a:lnTo>
                    <a:pt x="341848" y="51384"/>
                  </a:lnTo>
                  <a:lnTo>
                    <a:pt x="294271" y="51384"/>
                  </a:lnTo>
                  <a:lnTo>
                    <a:pt x="284117" y="45940"/>
                  </a:lnTo>
                  <a:lnTo>
                    <a:pt x="273580" y="41149"/>
                  </a:lnTo>
                  <a:lnTo>
                    <a:pt x="262685" y="37037"/>
                  </a:lnTo>
                  <a:lnTo>
                    <a:pt x="251460" y="33629"/>
                  </a:lnTo>
                  <a:lnTo>
                    <a:pt x="247727" y="18681"/>
                  </a:lnTo>
                  <a:close/>
                </a:path>
                <a:path w="410845" h="410844">
                  <a:moveTo>
                    <a:pt x="240347" y="0"/>
                  </a:moveTo>
                  <a:lnTo>
                    <a:pt x="170446" y="0"/>
                  </a:lnTo>
                  <a:lnTo>
                    <a:pt x="166027" y="6984"/>
                  </a:lnTo>
                  <a:lnTo>
                    <a:pt x="164312" y="13690"/>
                  </a:lnTo>
                  <a:lnTo>
                    <a:pt x="159334" y="33629"/>
                  </a:lnTo>
                  <a:lnTo>
                    <a:pt x="148108" y="37037"/>
                  </a:lnTo>
                  <a:lnTo>
                    <a:pt x="137213" y="41149"/>
                  </a:lnTo>
                  <a:lnTo>
                    <a:pt x="126676" y="45940"/>
                  </a:lnTo>
                  <a:lnTo>
                    <a:pt x="116522" y="51384"/>
                  </a:lnTo>
                  <a:lnTo>
                    <a:pt x="165244" y="51384"/>
                  </a:lnTo>
                  <a:lnTo>
                    <a:pt x="170713" y="49910"/>
                  </a:lnTo>
                  <a:lnTo>
                    <a:pt x="175806" y="44754"/>
                  </a:lnTo>
                  <a:lnTo>
                    <a:pt x="182333" y="18681"/>
                  </a:lnTo>
                  <a:lnTo>
                    <a:pt x="247727" y="18681"/>
                  </a:lnTo>
                  <a:lnTo>
                    <a:pt x="246481" y="13690"/>
                  </a:lnTo>
                  <a:lnTo>
                    <a:pt x="244348" y="6984"/>
                  </a:lnTo>
                  <a:lnTo>
                    <a:pt x="240347" y="0"/>
                  </a:lnTo>
                  <a:close/>
                </a:path>
                <a:path w="410845" h="410844">
                  <a:moveTo>
                    <a:pt x="325894" y="37426"/>
                  </a:moveTo>
                  <a:lnTo>
                    <a:pt x="319087" y="37426"/>
                  </a:lnTo>
                  <a:lnTo>
                    <a:pt x="315175" y="38861"/>
                  </a:lnTo>
                  <a:lnTo>
                    <a:pt x="294271" y="51384"/>
                  </a:lnTo>
                  <a:lnTo>
                    <a:pt x="341848" y="51384"/>
                  </a:lnTo>
                  <a:lnTo>
                    <a:pt x="331279" y="40817"/>
                  </a:lnTo>
                  <a:lnTo>
                    <a:pt x="328866" y="38379"/>
                  </a:lnTo>
                  <a:lnTo>
                    <a:pt x="325894" y="37426"/>
                  </a:lnTo>
                  <a:close/>
                </a:path>
              </a:pathLst>
            </a:custGeom>
            <a:grpFill/>
          </p:spPr>
          <p:txBody>
            <a:bodyPr wrap="square" lIns="0" tIns="0" rIns="0" bIns="0" rtlCol="0"/>
            <a:lstStyle/>
            <a:p>
              <a:endParaRPr sz="472" dirty="0"/>
            </a:p>
          </p:txBody>
        </p:sp>
      </p:grpSp>
      <p:sp>
        <p:nvSpPr>
          <p:cNvPr id="4" name="Title 3">
            <a:extLst>
              <a:ext uri="{FF2B5EF4-FFF2-40B4-BE49-F238E27FC236}">
                <a16:creationId xmlns:a16="http://schemas.microsoft.com/office/drawing/2014/main" id="{7A6613C2-E2F4-6E15-9DFD-6DE7FE594D31}"/>
              </a:ext>
            </a:extLst>
          </p:cNvPr>
          <p:cNvSpPr>
            <a:spLocks noGrp="1"/>
          </p:cNvSpPr>
          <p:nvPr>
            <p:ph type="title"/>
          </p:nvPr>
        </p:nvSpPr>
        <p:spPr>
          <a:xfrm>
            <a:off x="1211585" y="1257300"/>
            <a:ext cx="6370625" cy="1325563"/>
          </a:xfrm>
        </p:spPr>
        <p:txBody>
          <a:bodyPr>
            <a:noAutofit/>
          </a:bodyPr>
          <a:lstStyle/>
          <a:p>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Classroom</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Assessment and </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Reporting</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4">
            <a:extLst>
              <a:ext uri="{FF2B5EF4-FFF2-40B4-BE49-F238E27FC236}">
                <a16:creationId xmlns:a16="http://schemas.microsoft.com/office/drawing/2014/main" id="{8C98F386-40E3-D465-E76A-47423A12AEAB}"/>
              </a:ext>
            </a:extLst>
          </p:cNvPr>
          <p:cNvSpPr>
            <a:spLocks noGrp="1"/>
          </p:cNvSpPr>
          <p:nvPr>
            <p:ph idx="1"/>
          </p:nvPr>
        </p:nvSpPr>
        <p:spPr>
          <a:xfrm>
            <a:off x="1139432" y="2968587"/>
            <a:ext cx="5966684" cy="4653642"/>
          </a:xfrm>
        </p:spPr>
        <p:txBody>
          <a:bodyPr>
            <a:normAutofit/>
          </a:bodyPr>
          <a:lstStyle/>
          <a:p>
            <a:pPr marL="285750" indent="-285750" algn="l">
              <a:lnSpc>
                <a:spcPct val="100000"/>
              </a:lnSpc>
              <a:spcBef>
                <a:spcPts val="1200"/>
              </a:spcBef>
              <a:buClr>
                <a:srgbClr val="00A3E2"/>
              </a:buClr>
              <a:buFont typeface="Courier New" panose="02070309020205020404" pitchFamily="49" charset="0"/>
              <a:buChar char="o"/>
            </a:pPr>
            <a:r>
              <a:rPr lang="en-US" sz="1800" i="1" dirty="0">
                <a:solidFill>
                  <a:srgbClr val="00A3E2"/>
                </a:solidFill>
                <a:hlinkClick r:id="rId3">
                  <a:extLst>
                    <a:ext uri="{A12FA001-AC4F-418D-AE19-62706E023703}">
                      <ahyp:hlinkClr xmlns:ahyp="http://schemas.microsoft.com/office/drawing/2018/hyperlinkcolor" val="tx"/>
                    </a:ext>
                  </a:extLst>
                </a:hlinkClick>
              </a:rPr>
              <a:t>K-12 Student Reporting Policy Framework</a:t>
            </a:r>
            <a:r>
              <a:rPr lang="en-US" sz="1800" i="1" dirty="0">
                <a:solidFill>
                  <a:srgbClr val="00A3E2"/>
                </a:solidFill>
              </a:rPr>
              <a:t> </a:t>
            </a:r>
            <a:br>
              <a:rPr lang="en-US" sz="1800" i="1" dirty="0"/>
            </a:br>
            <a:r>
              <a:rPr lang="en-US" sz="1800" dirty="0"/>
              <a:t>released in May 2022</a:t>
            </a:r>
          </a:p>
          <a:p>
            <a:pPr marL="285750" indent="-285750" algn="l">
              <a:lnSpc>
                <a:spcPct val="100000"/>
              </a:lnSpc>
              <a:spcBef>
                <a:spcPts val="1200"/>
              </a:spcBef>
              <a:buClr>
                <a:srgbClr val="00A3E2"/>
              </a:buClr>
              <a:buFont typeface="Courier New" panose="02070309020205020404" pitchFamily="49" charset="0"/>
              <a:buChar char="o"/>
            </a:pPr>
            <a:r>
              <a:rPr lang="en-US" sz="1800" dirty="0"/>
              <a:t>Interim policy support document for </a:t>
            </a:r>
            <a:br>
              <a:rPr lang="en-US" sz="1800" dirty="0"/>
            </a:br>
            <a:r>
              <a:rPr lang="en-US" sz="1800" dirty="0"/>
              <a:t>school districts is available</a:t>
            </a:r>
          </a:p>
          <a:p>
            <a:pPr marL="285750" indent="-285750" algn="l">
              <a:lnSpc>
                <a:spcPct val="100000"/>
              </a:lnSpc>
              <a:spcBef>
                <a:spcPts val="1200"/>
              </a:spcBef>
              <a:buClr>
                <a:srgbClr val="00A3E2"/>
              </a:buClr>
              <a:buFont typeface="Courier New" panose="02070309020205020404" pitchFamily="49" charset="0"/>
              <a:buChar char="o"/>
            </a:pPr>
            <a:r>
              <a:rPr lang="en-US" sz="1800" dirty="0"/>
              <a:t>Policy implementation support materials </a:t>
            </a:r>
            <a:br>
              <a:rPr lang="en-US" sz="1800" dirty="0"/>
            </a:br>
            <a:r>
              <a:rPr lang="en-US" sz="1800" dirty="0"/>
              <a:t>being developed 2022/23</a:t>
            </a:r>
          </a:p>
          <a:p>
            <a:pPr marL="285750" indent="-285750" algn="l">
              <a:lnSpc>
                <a:spcPct val="100000"/>
              </a:lnSpc>
              <a:spcBef>
                <a:spcPts val="1200"/>
              </a:spcBef>
              <a:buClr>
                <a:srgbClr val="00A3E2"/>
              </a:buClr>
              <a:buFont typeface="Courier New" panose="02070309020205020404" pitchFamily="49" charset="0"/>
              <a:buChar char="o"/>
            </a:pPr>
            <a:r>
              <a:rPr lang="en-US" sz="1800" dirty="0"/>
              <a:t>New Performance Standards </a:t>
            </a:r>
            <a:br>
              <a:rPr lang="en-US" sz="1800" dirty="0"/>
            </a:br>
            <a:r>
              <a:rPr lang="en-US" sz="1800" i="1" dirty="0">
                <a:solidFill>
                  <a:schemeClr val="bg1">
                    <a:lumMod val="25000"/>
                  </a:schemeClr>
                </a:solidFill>
              </a:rPr>
              <a:t>( available - fall 2022 )</a:t>
            </a:r>
          </a:p>
        </p:txBody>
      </p:sp>
      <p:cxnSp>
        <p:nvCxnSpPr>
          <p:cNvPr id="11" name="Straight Connector 10">
            <a:extLst>
              <a:ext uri="{FF2B5EF4-FFF2-40B4-BE49-F238E27FC236}">
                <a16:creationId xmlns:a16="http://schemas.microsoft.com/office/drawing/2014/main" id="{517E4768-A4CA-9491-F8D7-7505D24D3565}"/>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FE2D1FBA-D1B9-D3D5-D767-1186FE8B365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286"/>
          <a:stretch/>
        </p:blipFill>
        <p:spPr>
          <a:xfrm>
            <a:off x="6045392" y="654139"/>
            <a:ext cx="6154736" cy="5718978"/>
          </a:xfrm>
          <a:prstGeom prst="rect">
            <a:avLst/>
          </a:prstGeom>
          <a:effectLst/>
        </p:spPr>
      </p:pic>
      <p:pic>
        <p:nvPicPr>
          <p:cNvPr id="22" name="Picture 21" descr="Graphical user interface, text, application, email&#10;&#10;Description automatically generated">
            <a:extLst>
              <a:ext uri="{FF2B5EF4-FFF2-40B4-BE49-F238E27FC236}">
                <a16:creationId xmlns:a16="http://schemas.microsoft.com/office/drawing/2014/main" id="{3E29F2C1-3245-32F1-E771-ED88B22A7C9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1"/>
          <a:stretch/>
        </p:blipFill>
        <p:spPr>
          <a:xfrm>
            <a:off x="7070377" y="1257300"/>
            <a:ext cx="5129751" cy="4485039"/>
          </a:xfrm>
          <a:prstGeom prst="rect">
            <a:avLst/>
          </a:prstGeom>
        </p:spPr>
      </p:pic>
    </p:spTree>
    <p:extLst>
      <p:ext uri="{BB962C8B-B14F-4D97-AF65-F5344CB8AC3E}">
        <p14:creationId xmlns:p14="http://schemas.microsoft.com/office/powerpoint/2010/main" val="3713904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14E12755-D3B4-644E-C0B7-60E338CA7DC0}"/>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82000" y="4829147"/>
            <a:ext cx="3809999" cy="2044204"/>
          </a:xfrm>
          <a:prstGeom prst="rect">
            <a:avLst/>
          </a:prstGeom>
        </p:spPr>
      </p:pic>
      <p:pic>
        <p:nvPicPr>
          <p:cNvPr id="9" name="Picture 8">
            <a:extLst>
              <a:ext uri="{FF2B5EF4-FFF2-40B4-BE49-F238E27FC236}">
                <a16:creationId xmlns:a16="http://schemas.microsoft.com/office/drawing/2014/main" id="{8A61D5AC-0FF1-A33C-86F1-0D587C5585B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44129" y="1"/>
            <a:ext cx="3123049" cy="4840921"/>
          </a:xfrm>
          <a:prstGeom prst="rect">
            <a:avLst/>
          </a:prstGeom>
        </p:spPr>
      </p:pic>
      <p:sp>
        <p:nvSpPr>
          <p:cNvPr id="8" name="Rectangle 7">
            <a:extLst>
              <a:ext uri="{FF2B5EF4-FFF2-40B4-BE49-F238E27FC236}">
                <a16:creationId xmlns:a16="http://schemas.microsoft.com/office/drawing/2014/main" id="{37BE0779-793A-EA51-99F4-ECDCB278A353}"/>
              </a:ext>
            </a:extLst>
          </p:cNvPr>
          <p:cNvSpPr/>
          <p:nvPr/>
        </p:nvSpPr>
        <p:spPr>
          <a:xfrm>
            <a:off x="3554588" y="1031345"/>
            <a:ext cx="6400800" cy="1497357"/>
          </a:xfrm>
          <a:prstGeom prst="rect">
            <a:avLst/>
          </a:prstGeom>
          <a:solidFill>
            <a:srgbClr val="00A3E2"/>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4" name="Title 3">
            <a:extLst>
              <a:ext uri="{FF2B5EF4-FFF2-40B4-BE49-F238E27FC236}">
                <a16:creationId xmlns:a16="http://schemas.microsoft.com/office/drawing/2014/main" id="{7A6613C2-E2F4-6E15-9DFD-6DE7FE594D31}"/>
              </a:ext>
            </a:extLst>
          </p:cNvPr>
          <p:cNvSpPr>
            <a:spLocks noGrp="1"/>
          </p:cNvSpPr>
          <p:nvPr>
            <p:ph type="title"/>
          </p:nvPr>
        </p:nvSpPr>
        <p:spPr>
          <a:xfrm>
            <a:off x="4161012" y="1430860"/>
            <a:ext cx="6537326" cy="1325563"/>
          </a:xfrm>
        </p:spPr>
        <p:txBody>
          <a:bodyPr>
            <a:normAutofit/>
          </a:bodyPr>
          <a:lstStyle/>
          <a:p>
            <a:pPr>
              <a:lnSpc>
                <a:spcPct val="100000"/>
              </a:lnSpc>
            </a:pPr>
            <a:r>
              <a:rPr lang="en-CA" dirty="0">
                <a:solidFill>
                  <a:schemeClr val="bg2"/>
                </a:solidFill>
                <a:latin typeface="Open Sans" panose="020B0606030504020204" pitchFamily="34" charset="0"/>
                <a:ea typeface="Open Sans" panose="020B0606030504020204" pitchFamily="34" charset="0"/>
                <a:cs typeface="Open Sans" panose="020B0606030504020204" pitchFamily="34" charset="0"/>
              </a:rPr>
              <a:t>Provincial Assessments </a:t>
            </a:r>
            <a:br>
              <a:rPr lang="en-CA" dirty="0">
                <a:solidFill>
                  <a:schemeClr val="bg2"/>
                </a:solidFill>
                <a:latin typeface="Open Sans" panose="020B0606030504020204" pitchFamily="34" charset="0"/>
                <a:ea typeface="Open Sans" panose="020B0606030504020204" pitchFamily="34" charset="0"/>
                <a:cs typeface="Open Sans" panose="020B0606030504020204" pitchFamily="34" charset="0"/>
              </a:rPr>
            </a:br>
            <a:endParaRPr lang="en-US"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Content Placeholder 4">
            <a:extLst>
              <a:ext uri="{FF2B5EF4-FFF2-40B4-BE49-F238E27FC236}">
                <a16:creationId xmlns:a16="http://schemas.microsoft.com/office/drawing/2014/main" id="{8C98F386-40E3-D465-E76A-47423A12AEAB}"/>
              </a:ext>
            </a:extLst>
          </p:cNvPr>
          <p:cNvSpPr>
            <a:spLocks noGrp="1"/>
          </p:cNvSpPr>
          <p:nvPr>
            <p:ph idx="1"/>
          </p:nvPr>
        </p:nvSpPr>
        <p:spPr>
          <a:xfrm>
            <a:off x="4564238" y="2960458"/>
            <a:ext cx="5391150" cy="4195763"/>
          </a:xfrm>
        </p:spPr>
        <p:txBody>
          <a:bodyPr>
            <a:normAutofit/>
          </a:bodyPr>
          <a:lstStyle/>
          <a:p>
            <a:pPr marL="285750" indent="-285750">
              <a:buClr>
                <a:srgbClr val="00A3E2"/>
              </a:buClr>
              <a:buFont typeface="System Font Regular"/>
              <a:buChar char="→"/>
            </a:pPr>
            <a:r>
              <a:rPr lang="en-CA" sz="1800" dirty="0"/>
              <a:t>Grade 12 Literacy Assessments</a:t>
            </a:r>
          </a:p>
          <a:p>
            <a:pPr marL="285750" indent="-285750">
              <a:buClr>
                <a:srgbClr val="00A3E2"/>
              </a:buClr>
              <a:buFont typeface="System Font Regular"/>
              <a:buChar char="→"/>
            </a:pPr>
            <a:r>
              <a:rPr lang="en-CA" sz="1800" dirty="0"/>
              <a:t>New e-assessment service</a:t>
            </a:r>
          </a:p>
          <a:p>
            <a:pPr marL="285750" indent="-285750">
              <a:buClr>
                <a:srgbClr val="00A3E2"/>
              </a:buClr>
              <a:buFont typeface="System Font Regular"/>
              <a:buChar char="→"/>
            </a:pPr>
            <a:r>
              <a:rPr lang="en-CA" sz="1800" dirty="0"/>
              <a:t>Provincial Assessments administration</a:t>
            </a:r>
          </a:p>
          <a:p>
            <a:pPr marL="285750" indent="-285750">
              <a:buClr>
                <a:srgbClr val="00A3E2"/>
              </a:buClr>
              <a:buFont typeface="System Font Regular"/>
              <a:buChar char="→"/>
            </a:pPr>
            <a:r>
              <a:rPr lang="en-CA" sz="1800" dirty="0"/>
              <a:t>Advisory Group on Provincial Assessments </a:t>
            </a:r>
            <a:br>
              <a:rPr lang="en-CA" sz="1800" dirty="0"/>
            </a:br>
            <a:r>
              <a:rPr lang="en-CA" sz="1800" dirty="0"/>
              <a:t>( AGPA ) III reconvened in May 2022</a:t>
            </a:r>
          </a:p>
          <a:p>
            <a:pPr marL="285750" indent="-285750">
              <a:buClr>
                <a:srgbClr val="00A3E2"/>
              </a:buClr>
              <a:buFont typeface="System Font Regular"/>
              <a:buChar char="→"/>
            </a:pPr>
            <a:endParaRPr lang="en-US" sz="1800" dirty="0"/>
          </a:p>
        </p:txBody>
      </p:sp>
      <p:sp>
        <p:nvSpPr>
          <p:cNvPr id="3" name="Slide Number Placeholder 2">
            <a:extLst>
              <a:ext uri="{FF2B5EF4-FFF2-40B4-BE49-F238E27FC236}">
                <a16:creationId xmlns:a16="http://schemas.microsoft.com/office/drawing/2014/main" id="{237742B2-ACFF-1333-8FBC-D1D8AEE3210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3C9CA0-59AB-4BFD-A7A9-7477073A442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B01B2D7C-54C6-C3D3-4D73-4CB046758D54}"/>
              </a:ext>
            </a:extLst>
          </p:cNvPr>
          <p:cNvSpPr/>
          <p:nvPr/>
        </p:nvSpPr>
        <p:spPr>
          <a:xfrm>
            <a:off x="3041998" y="4076699"/>
            <a:ext cx="1025180" cy="2038901"/>
          </a:xfrm>
          <a:prstGeom prst="rect">
            <a:avLst/>
          </a:prstGeom>
          <a:solidFill>
            <a:srgbClr val="00A3E2"/>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6" name="Freeform 35">
            <a:extLst>
              <a:ext uri="{FF2B5EF4-FFF2-40B4-BE49-F238E27FC236}">
                <a16:creationId xmlns:a16="http://schemas.microsoft.com/office/drawing/2014/main" id="{18EEB958-2BDB-B9D7-2C16-3B74B9A84F0B}"/>
              </a:ext>
            </a:extLst>
          </p:cNvPr>
          <p:cNvSpPr>
            <a:spLocks/>
          </p:cNvSpPr>
          <p:nvPr/>
        </p:nvSpPr>
        <p:spPr bwMode="auto">
          <a:xfrm>
            <a:off x="3363294" y="5450520"/>
            <a:ext cx="465756" cy="376135"/>
          </a:xfrm>
          <a:custGeom>
            <a:avLst/>
            <a:gdLst>
              <a:gd name="T0" fmla="*/ 159 w 160"/>
              <a:gd name="T1" fmla="*/ 66 h 128"/>
              <a:gd name="T2" fmla="*/ 98 w 160"/>
              <a:gd name="T3" fmla="*/ 127 h 128"/>
              <a:gd name="T4" fmla="*/ 96 w 160"/>
              <a:gd name="T5" fmla="*/ 128 h 128"/>
              <a:gd name="T6" fmla="*/ 94 w 160"/>
              <a:gd name="T7" fmla="*/ 127 h 128"/>
              <a:gd name="T8" fmla="*/ 94 w 160"/>
              <a:gd name="T9" fmla="*/ 124 h 128"/>
              <a:gd name="T10" fmla="*/ 152 w 160"/>
              <a:gd name="T11" fmla="*/ 66 h 128"/>
              <a:gd name="T12" fmla="*/ 2 w 160"/>
              <a:gd name="T13" fmla="*/ 66 h 128"/>
              <a:gd name="T14" fmla="*/ 0 w 160"/>
              <a:gd name="T15" fmla="*/ 64 h 128"/>
              <a:gd name="T16" fmla="*/ 2 w 160"/>
              <a:gd name="T17" fmla="*/ 61 h 128"/>
              <a:gd name="T18" fmla="*/ 152 w 160"/>
              <a:gd name="T19" fmla="*/ 61 h 128"/>
              <a:gd name="T20" fmla="*/ 94 w 160"/>
              <a:gd name="T21" fmla="*/ 4 h 128"/>
              <a:gd name="T22" fmla="*/ 94 w 160"/>
              <a:gd name="T23" fmla="*/ 1 h 128"/>
              <a:gd name="T24" fmla="*/ 98 w 160"/>
              <a:gd name="T25" fmla="*/ 1 h 128"/>
              <a:gd name="T26" fmla="*/ 159 w 160"/>
              <a:gd name="T27" fmla="*/ 62 h 128"/>
              <a:gd name="T28" fmla="*/ 160 w 160"/>
              <a:gd name="T29" fmla="*/ 63 h 128"/>
              <a:gd name="T30" fmla="*/ 160 w 160"/>
              <a:gd name="T31" fmla="*/ 63 h 128"/>
              <a:gd name="T32" fmla="*/ 160 w 160"/>
              <a:gd name="T33" fmla="*/ 63 h 128"/>
              <a:gd name="T34" fmla="*/ 160 w 160"/>
              <a:gd name="T35" fmla="*/ 64 h 128"/>
              <a:gd name="T36" fmla="*/ 159 w 160"/>
              <a:gd name="T37" fmla="*/ 6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128">
                <a:moveTo>
                  <a:pt x="159" y="66"/>
                </a:moveTo>
                <a:cubicBezTo>
                  <a:pt x="98" y="127"/>
                  <a:pt x="98" y="127"/>
                  <a:pt x="98" y="127"/>
                </a:cubicBezTo>
                <a:cubicBezTo>
                  <a:pt x="97" y="128"/>
                  <a:pt x="97" y="128"/>
                  <a:pt x="96" y="128"/>
                </a:cubicBezTo>
                <a:cubicBezTo>
                  <a:pt x="95" y="128"/>
                  <a:pt x="95" y="128"/>
                  <a:pt x="94" y="127"/>
                </a:cubicBezTo>
                <a:cubicBezTo>
                  <a:pt x="93" y="126"/>
                  <a:pt x="93" y="125"/>
                  <a:pt x="94" y="124"/>
                </a:cubicBezTo>
                <a:cubicBezTo>
                  <a:pt x="152" y="66"/>
                  <a:pt x="152" y="66"/>
                  <a:pt x="152" y="66"/>
                </a:cubicBezTo>
                <a:cubicBezTo>
                  <a:pt x="2" y="66"/>
                  <a:pt x="2" y="66"/>
                  <a:pt x="2" y="66"/>
                </a:cubicBezTo>
                <a:cubicBezTo>
                  <a:pt x="1" y="66"/>
                  <a:pt x="0" y="65"/>
                  <a:pt x="0" y="64"/>
                </a:cubicBezTo>
                <a:cubicBezTo>
                  <a:pt x="0" y="63"/>
                  <a:pt x="1" y="61"/>
                  <a:pt x="2" y="61"/>
                </a:cubicBezTo>
                <a:cubicBezTo>
                  <a:pt x="152" y="61"/>
                  <a:pt x="152" y="61"/>
                  <a:pt x="152" y="61"/>
                </a:cubicBezTo>
                <a:cubicBezTo>
                  <a:pt x="94" y="4"/>
                  <a:pt x="94" y="4"/>
                  <a:pt x="94" y="4"/>
                </a:cubicBezTo>
                <a:cubicBezTo>
                  <a:pt x="93" y="3"/>
                  <a:pt x="93" y="2"/>
                  <a:pt x="94" y="1"/>
                </a:cubicBezTo>
                <a:cubicBezTo>
                  <a:pt x="95" y="0"/>
                  <a:pt x="97" y="0"/>
                  <a:pt x="98" y="1"/>
                </a:cubicBezTo>
                <a:cubicBezTo>
                  <a:pt x="159" y="62"/>
                  <a:pt x="159" y="62"/>
                  <a:pt x="159" y="62"/>
                </a:cubicBezTo>
                <a:cubicBezTo>
                  <a:pt x="159" y="62"/>
                  <a:pt x="160" y="62"/>
                  <a:pt x="160" y="63"/>
                </a:cubicBezTo>
                <a:cubicBezTo>
                  <a:pt x="160" y="63"/>
                  <a:pt x="160" y="63"/>
                  <a:pt x="160" y="63"/>
                </a:cubicBezTo>
                <a:cubicBezTo>
                  <a:pt x="160" y="63"/>
                  <a:pt x="160" y="63"/>
                  <a:pt x="160" y="63"/>
                </a:cubicBezTo>
                <a:cubicBezTo>
                  <a:pt x="160" y="64"/>
                  <a:pt x="160" y="64"/>
                  <a:pt x="160" y="64"/>
                </a:cubicBezTo>
                <a:cubicBezTo>
                  <a:pt x="160" y="65"/>
                  <a:pt x="160" y="65"/>
                  <a:pt x="159" y="6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spTree>
    <p:extLst>
      <p:ext uri="{BB962C8B-B14F-4D97-AF65-F5344CB8AC3E}">
        <p14:creationId xmlns:p14="http://schemas.microsoft.com/office/powerpoint/2010/main" val="23765516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4D2E12C6-6C0D-642C-D32C-4E982FD291B1}"/>
              </a:ext>
            </a:extLst>
          </p:cNvPr>
          <p:cNvSpPr/>
          <p:nvPr/>
        </p:nvSpPr>
        <p:spPr>
          <a:xfrm flipH="1">
            <a:off x="1047750" y="-9120"/>
            <a:ext cx="11152378"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Title 3">
            <a:extLst>
              <a:ext uri="{FF2B5EF4-FFF2-40B4-BE49-F238E27FC236}">
                <a16:creationId xmlns:a16="http://schemas.microsoft.com/office/drawing/2014/main" id="{7A6613C2-E2F4-6E15-9DFD-6DE7FE594D31}"/>
              </a:ext>
            </a:extLst>
          </p:cNvPr>
          <p:cNvSpPr>
            <a:spLocks noGrp="1"/>
          </p:cNvSpPr>
          <p:nvPr>
            <p:ph type="title"/>
          </p:nvPr>
        </p:nvSpPr>
        <p:spPr>
          <a:xfrm>
            <a:off x="1377835" y="892192"/>
            <a:ext cx="6502831" cy="1325563"/>
          </a:xfrm>
        </p:spPr>
        <p:txBody>
          <a:bodyPr>
            <a:normAutofit/>
          </a:bodyPr>
          <a:lstStyle/>
          <a:p>
            <a:pPr>
              <a:lnSpc>
                <a:spcPct val="100000"/>
              </a:lnSpc>
            </a:pP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K-12 Learning Renewal: </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Curriculum Update</a:t>
            </a: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Slide Number Placeholder 2">
            <a:extLst>
              <a:ext uri="{FF2B5EF4-FFF2-40B4-BE49-F238E27FC236}">
                <a16:creationId xmlns:a16="http://schemas.microsoft.com/office/drawing/2014/main" id="{1A5E2C2C-5BF0-6789-B379-A06EB58ABC88}"/>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3C9CA0-59AB-4BFD-A7A9-7477073A442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sp>
        <p:nvSpPr>
          <p:cNvPr id="2" name="Rectangle 1">
            <a:extLst>
              <a:ext uri="{FF2B5EF4-FFF2-40B4-BE49-F238E27FC236}">
                <a16:creationId xmlns:a16="http://schemas.microsoft.com/office/drawing/2014/main" id="{BB0EEA9B-6D9B-2F8C-75AF-19A54D21915D}"/>
              </a:ext>
            </a:extLst>
          </p:cNvPr>
          <p:cNvSpPr/>
          <p:nvPr/>
        </p:nvSpPr>
        <p:spPr>
          <a:xfrm>
            <a:off x="8389075" y="2459154"/>
            <a:ext cx="3664003" cy="3407380"/>
          </a:xfrm>
          <a:prstGeom prst="rect">
            <a:avLst/>
          </a:prstGeom>
          <a:solidFill>
            <a:schemeClr val="bg1"/>
          </a:solidFill>
          <a:ln>
            <a:noFill/>
          </a:ln>
          <a:effectLst>
            <a:outerShdw blurRad="63500" dist="38100" dir="5400000" algn="t" rotWithShape="0">
              <a:srgbClr val="072A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F0A07F0B-A48A-DBEA-3706-299A76BB514A}"/>
              </a:ext>
            </a:extLst>
          </p:cNvPr>
          <p:cNvSpPr/>
          <p:nvPr/>
        </p:nvSpPr>
        <p:spPr>
          <a:xfrm>
            <a:off x="4718413" y="2459154"/>
            <a:ext cx="3664003" cy="3407380"/>
          </a:xfrm>
          <a:prstGeom prst="rect">
            <a:avLst/>
          </a:prstGeom>
          <a:solidFill>
            <a:schemeClr val="bg1"/>
          </a:solidFill>
          <a:ln>
            <a:noFill/>
          </a:ln>
          <a:effectLst>
            <a:outerShdw blurRad="63500" dist="38100" dir="5400000" algn="t" rotWithShape="0">
              <a:srgbClr val="072A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Rectangle 6">
            <a:extLst>
              <a:ext uri="{FF2B5EF4-FFF2-40B4-BE49-F238E27FC236}">
                <a16:creationId xmlns:a16="http://schemas.microsoft.com/office/drawing/2014/main" id="{924B5655-E253-AACD-EE5F-E1A61414C564}"/>
              </a:ext>
            </a:extLst>
          </p:cNvPr>
          <p:cNvSpPr/>
          <p:nvPr/>
        </p:nvSpPr>
        <p:spPr>
          <a:xfrm>
            <a:off x="1047750" y="2459154"/>
            <a:ext cx="3664003" cy="3407380"/>
          </a:xfrm>
          <a:prstGeom prst="rect">
            <a:avLst/>
          </a:prstGeom>
          <a:solidFill>
            <a:schemeClr val="bg1"/>
          </a:solidFill>
          <a:ln>
            <a:noFill/>
          </a:ln>
          <a:effectLst>
            <a:outerShdw blurRad="63500" dist="38100" dir="5400000" algn="t" rotWithShape="0">
              <a:srgbClr val="072A49">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1" name="Oval 10">
            <a:extLst>
              <a:ext uri="{FF2B5EF4-FFF2-40B4-BE49-F238E27FC236}">
                <a16:creationId xmlns:a16="http://schemas.microsoft.com/office/drawing/2014/main" id="{5F52CEE0-7302-EAD4-F4A6-C08AD7B9709C}"/>
              </a:ext>
            </a:extLst>
          </p:cNvPr>
          <p:cNvSpPr/>
          <p:nvPr/>
        </p:nvSpPr>
        <p:spPr>
          <a:xfrm>
            <a:off x="1396778" y="2917684"/>
            <a:ext cx="574766" cy="574766"/>
          </a:xfrm>
          <a:prstGeom prst="ellips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 name="Oval 13">
            <a:extLst>
              <a:ext uri="{FF2B5EF4-FFF2-40B4-BE49-F238E27FC236}">
                <a16:creationId xmlns:a16="http://schemas.microsoft.com/office/drawing/2014/main" id="{7C9FC706-B82A-7C86-D9E8-7ED24D13727D}"/>
              </a:ext>
            </a:extLst>
          </p:cNvPr>
          <p:cNvSpPr/>
          <p:nvPr/>
        </p:nvSpPr>
        <p:spPr>
          <a:xfrm>
            <a:off x="5050108" y="2917684"/>
            <a:ext cx="574766" cy="574766"/>
          </a:xfrm>
          <a:prstGeom prst="ellips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7" name="Oval 16">
            <a:extLst>
              <a:ext uri="{FF2B5EF4-FFF2-40B4-BE49-F238E27FC236}">
                <a16:creationId xmlns:a16="http://schemas.microsoft.com/office/drawing/2014/main" id="{75099480-41E9-434A-1175-027DF70F7F68}"/>
              </a:ext>
            </a:extLst>
          </p:cNvPr>
          <p:cNvSpPr/>
          <p:nvPr/>
        </p:nvSpPr>
        <p:spPr>
          <a:xfrm>
            <a:off x="8714627" y="2917684"/>
            <a:ext cx="574766" cy="574766"/>
          </a:xfrm>
          <a:prstGeom prst="ellips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 name="Content Placeholder 4">
            <a:extLst>
              <a:ext uri="{FF2B5EF4-FFF2-40B4-BE49-F238E27FC236}">
                <a16:creationId xmlns:a16="http://schemas.microsoft.com/office/drawing/2014/main" id="{8C98F386-40E3-D465-E76A-47423A12AEAB}"/>
              </a:ext>
            </a:extLst>
          </p:cNvPr>
          <p:cNvSpPr>
            <a:spLocks noGrp="1"/>
          </p:cNvSpPr>
          <p:nvPr>
            <p:ph idx="1"/>
          </p:nvPr>
        </p:nvSpPr>
        <p:spPr>
          <a:xfrm>
            <a:off x="1325320" y="3794535"/>
            <a:ext cx="2923148" cy="3416226"/>
          </a:xfrm>
        </p:spPr>
        <p:txBody>
          <a:bodyPr>
            <a:noAutofit/>
          </a:bodyPr>
          <a:lstStyle/>
          <a:p>
            <a:pPr lvl="0">
              <a:buSzPts val="1000"/>
              <a:tabLst>
                <a:tab pos="457200" algn="l"/>
              </a:tabLst>
            </a:pPr>
            <a:r>
              <a:rPr lang="en-US" sz="1600" dirty="0"/>
              <a:t>Began sector engagement on curriculum update process - </a:t>
            </a:r>
            <a:r>
              <a:rPr lang="en-US" sz="1600" i="1" dirty="0"/>
              <a:t>spring 2022</a:t>
            </a:r>
          </a:p>
        </p:txBody>
      </p:sp>
      <p:sp>
        <p:nvSpPr>
          <p:cNvPr id="19" name="Content Placeholder 4">
            <a:extLst>
              <a:ext uri="{FF2B5EF4-FFF2-40B4-BE49-F238E27FC236}">
                <a16:creationId xmlns:a16="http://schemas.microsoft.com/office/drawing/2014/main" id="{61D1BE4C-C891-5F9B-0E08-A7B372BCD864}"/>
              </a:ext>
            </a:extLst>
          </p:cNvPr>
          <p:cNvSpPr txBox="1">
            <a:spLocks/>
          </p:cNvSpPr>
          <p:nvPr/>
        </p:nvSpPr>
        <p:spPr>
          <a:xfrm>
            <a:off x="4989323" y="3794535"/>
            <a:ext cx="2923148" cy="1981797"/>
          </a:xfrm>
        </p:spPr>
        <p:txBody>
          <a:bodyPr>
            <a:noAutofit/>
          </a:bodyPr>
          <a:lst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a:buSzPts val="1000"/>
              <a:tabLst>
                <a:tab pos="457200" algn="l"/>
              </a:tabLst>
            </a:pPr>
            <a:r>
              <a:rPr lang="en-US" sz="1600" dirty="0"/>
              <a:t>Alignment with </a:t>
            </a:r>
            <a:br>
              <a:rPr lang="en-US" sz="1600" dirty="0"/>
            </a:br>
            <a:r>
              <a:rPr lang="en-US" sz="1600" i="1" dirty="0">
                <a:solidFill>
                  <a:srgbClr val="00A3E2"/>
                </a:solidFill>
                <a:hlinkClick r:id="rId3">
                  <a:extLst>
                    <a:ext uri="{A12FA001-AC4F-418D-AE19-62706E023703}">
                      <ahyp:hlinkClr xmlns:ahyp="http://schemas.microsoft.com/office/drawing/2018/hyperlinkcolor" val="tx"/>
                    </a:ext>
                  </a:extLst>
                </a:hlinkClick>
              </a:rPr>
              <a:t>The Declaration of the Rights of Indigenous Peoples Act </a:t>
            </a:r>
            <a:endParaRPr lang="en-US" sz="1600" i="1" dirty="0">
              <a:solidFill>
                <a:srgbClr val="00A3E2"/>
              </a:solidFill>
            </a:endParaRPr>
          </a:p>
          <a:p>
            <a:endParaRPr lang="en-US" sz="1600" dirty="0"/>
          </a:p>
        </p:txBody>
      </p:sp>
      <p:sp>
        <p:nvSpPr>
          <p:cNvPr id="20" name="Content Placeholder 4">
            <a:extLst>
              <a:ext uri="{FF2B5EF4-FFF2-40B4-BE49-F238E27FC236}">
                <a16:creationId xmlns:a16="http://schemas.microsoft.com/office/drawing/2014/main" id="{FD992A6C-9E4B-2F5E-9467-910E82FF7C74}"/>
              </a:ext>
            </a:extLst>
          </p:cNvPr>
          <p:cNvSpPr txBox="1">
            <a:spLocks/>
          </p:cNvSpPr>
          <p:nvPr/>
        </p:nvSpPr>
        <p:spPr>
          <a:xfrm>
            <a:off x="8653326" y="3794535"/>
            <a:ext cx="2923148" cy="3416226"/>
          </a:xfrm>
        </p:spPr>
        <p:txBody>
          <a:bodyPr>
            <a:noAutofit/>
          </a:bodyPr>
          <a:lst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SzPts val="1000"/>
              <a:tabLst>
                <a:tab pos="457200" algn="l"/>
              </a:tabLst>
            </a:pPr>
            <a:r>
              <a:rPr lang="en-US" sz="1600" dirty="0"/>
              <a:t>Priorities for the update</a:t>
            </a:r>
            <a:br>
              <a:rPr lang="en-US" sz="1600" dirty="0"/>
            </a:br>
            <a:r>
              <a:rPr lang="en-US" sz="1600" dirty="0"/>
              <a:t>include: </a:t>
            </a:r>
          </a:p>
          <a:p>
            <a:pPr lvl="1" indent="-285750">
              <a:lnSpc>
                <a:spcPct val="100000"/>
              </a:lnSpc>
              <a:spcBef>
                <a:spcPts val="1200"/>
              </a:spcBef>
              <a:buClr>
                <a:srgbClr val="00A3E2"/>
              </a:buClr>
              <a:buSzPct val="100000"/>
              <a:buFont typeface="System Font Regular"/>
              <a:buChar char="→"/>
              <a:tabLst>
                <a:tab pos="457200" algn="l"/>
              </a:tabLst>
            </a:pPr>
            <a:r>
              <a:rPr lang="en-US" sz="1600" i="1" dirty="0">
                <a:solidFill>
                  <a:schemeClr val="bg1">
                    <a:lumMod val="25000"/>
                  </a:schemeClr>
                </a:solidFill>
              </a:rPr>
              <a:t>Consent education</a:t>
            </a:r>
          </a:p>
          <a:p>
            <a:pPr lvl="1" indent="-285750">
              <a:lnSpc>
                <a:spcPct val="100000"/>
              </a:lnSpc>
              <a:spcBef>
                <a:spcPts val="300"/>
              </a:spcBef>
              <a:buClr>
                <a:srgbClr val="00A3E2"/>
              </a:buClr>
              <a:buSzPct val="100000"/>
              <a:buFont typeface="System Font Regular"/>
              <a:buChar char="→"/>
              <a:tabLst>
                <a:tab pos="457200" algn="l"/>
              </a:tabLst>
            </a:pPr>
            <a:r>
              <a:rPr lang="en-US" sz="1600" i="1" dirty="0">
                <a:solidFill>
                  <a:srgbClr val="00A3E2"/>
                </a:solidFill>
                <a:hlinkClick r:id="rId4">
                  <a:extLst>
                    <a:ext uri="{A12FA001-AC4F-418D-AE19-62706E023703}">
                      <ahyp:hlinkClr xmlns:ahyp="http://schemas.microsoft.com/office/drawing/2018/hyperlinkcolor" val="tx"/>
                    </a:ext>
                  </a:extLst>
                </a:hlinkClick>
              </a:rPr>
              <a:t>Climate action</a:t>
            </a:r>
            <a:endParaRPr lang="en-US" sz="1600" i="1" dirty="0">
              <a:solidFill>
                <a:srgbClr val="00A3E2"/>
              </a:solidFill>
            </a:endParaRPr>
          </a:p>
          <a:p>
            <a:pPr lvl="1" indent="-285750">
              <a:lnSpc>
                <a:spcPct val="100000"/>
              </a:lnSpc>
              <a:spcBef>
                <a:spcPts val="300"/>
              </a:spcBef>
              <a:buClr>
                <a:srgbClr val="00A3E2"/>
              </a:buClr>
              <a:buSzPct val="100000"/>
              <a:buFont typeface="System Font Regular"/>
              <a:buChar char="→"/>
              <a:tabLst>
                <a:tab pos="457200" algn="l"/>
              </a:tabLst>
            </a:pPr>
            <a:r>
              <a:rPr lang="en-US" sz="1600" i="1" dirty="0">
                <a:solidFill>
                  <a:srgbClr val="00A3E2"/>
                </a:solidFill>
                <a:hlinkClick r:id="rId5">
                  <a:extLst>
                    <a:ext uri="{A12FA001-AC4F-418D-AE19-62706E023703}">
                      <ahyp:hlinkClr xmlns:ahyp="http://schemas.microsoft.com/office/drawing/2018/hyperlinkcolor" val="tx"/>
                    </a:ext>
                  </a:extLst>
                </a:hlinkClick>
              </a:rPr>
              <a:t>Anti-racism</a:t>
            </a:r>
            <a:endParaRPr lang="en-US" sz="1600" i="1" dirty="0">
              <a:solidFill>
                <a:srgbClr val="00A3E2"/>
              </a:solidFill>
            </a:endParaRPr>
          </a:p>
          <a:p>
            <a:pPr>
              <a:buSzPts val="1000"/>
              <a:tabLst>
                <a:tab pos="457200" algn="l"/>
              </a:tabLst>
            </a:pPr>
            <a:endParaRPr lang="en-US" sz="1600" dirty="0">
              <a:latin typeface="Calibri" panose="020F0502020204030204" pitchFamily="34" charset="0"/>
              <a:ea typeface="Calibri" panose="020F0502020204030204" pitchFamily="34" charset="0"/>
            </a:endParaRPr>
          </a:p>
          <a:p>
            <a:endParaRPr lang="en-US" sz="1600" dirty="0"/>
          </a:p>
        </p:txBody>
      </p:sp>
      <p:pic>
        <p:nvPicPr>
          <p:cNvPr id="22" name="Graphic 21" descr="Chat outline">
            <a:extLst>
              <a:ext uri="{FF2B5EF4-FFF2-40B4-BE49-F238E27FC236}">
                <a16:creationId xmlns:a16="http://schemas.microsoft.com/office/drawing/2014/main" id="{19F57467-3BB1-ABFA-85F9-E814424DECB3}"/>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443089" y="2991979"/>
            <a:ext cx="463225" cy="463225"/>
          </a:xfrm>
          <a:prstGeom prst="rect">
            <a:avLst/>
          </a:prstGeom>
        </p:spPr>
      </p:pic>
      <p:pic>
        <p:nvPicPr>
          <p:cNvPr id="28" name="Graphic 27" descr="Feather outline">
            <a:extLst>
              <a:ext uri="{FF2B5EF4-FFF2-40B4-BE49-F238E27FC236}">
                <a16:creationId xmlns:a16="http://schemas.microsoft.com/office/drawing/2014/main" id="{6A16B043-E6A0-B5E7-CAA1-D48D966D418E}"/>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132921" y="3010825"/>
            <a:ext cx="383330" cy="383330"/>
          </a:xfrm>
          <a:prstGeom prst="rect">
            <a:avLst/>
          </a:prstGeom>
        </p:spPr>
      </p:pic>
      <p:pic>
        <p:nvPicPr>
          <p:cNvPr id="30" name="Graphic 29" descr="Repeat outline">
            <a:extLst>
              <a:ext uri="{FF2B5EF4-FFF2-40B4-BE49-F238E27FC236}">
                <a16:creationId xmlns:a16="http://schemas.microsoft.com/office/drawing/2014/main" id="{71F6DEF6-ADB0-50CF-CBB9-9E5FB46AD527}"/>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8765562" y="2966042"/>
            <a:ext cx="472895" cy="472895"/>
          </a:xfrm>
          <a:prstGeom prst="rect">
            <a:avLst/>
          </a:prstGeom>
        </p:spPr>
      </p:pic>
      <p:pic>
        <p:nvPicPr>
          <p:cNvPr id="32" name="Picture 31">
            <a:extLst>
              <a:ext uri="{FF2B5EF4-FFF2-40B4-BE49-F238E27FC236}">
                <a16:creationId xmlns:a16="http://schemas.microsoft.com/office/drawing/2014/main" id="{5591043B-E03D-8A0A-B124-3F0CD83A72F6}"/>
              </a:ext>
            </a:extLst>
          </p:cNvPr>
          <p:cNvPicPr>
            <a:picLocks noChangeAspect="1"/>
          </p:cNvPicPr>
          <p:nvPr/>
        </p:nvPicPr>
        <p:blipFill rotWithShape="1">
          <a:blip r:embed="rId12" cstate="screen">
            <a:extLst>
              <a:ext uri="{28A0092B-C50C-407E-A947-70E740481C1C}">
                <a14:useLocalDpi xmlns:a14="http://schemas.microsoft.com/office/drawing/2010/main"/>
              </a:ext>
            </a:extLst>
          </a:blip>
          <a:srcRect/>
          <a:stretch/>
        </p:blipFill>
        <p:spPr>
          <a:xfrm rot="10800000" flipH="1">
            <a:off x="8210751" y="-8596"/>
            <a:ext cx="3975571" cy="2228640"/>
          </a:xfrm>
          <a:prstGeom prst="rect">
            <a:avLst/>
          </a:prstGeom>
        </p:spPr>
      </p:pic>
      <p:pic>
        <p:nvPicPr>
          <p:cNvPr id="26" name="Graphic 25" descr="Remote learning language outline">
            <a:extLst>
              <a:ext uri="{FF2B5EF4-FFF2-40B4-BE49-F238E27FC236}">
                <a16:creationId xmlns:a16="http://schemas.microsoft.com/office/drawing/2014/main" id="{C0DC5F61-37C8-873D-D8F4-6980F11B2280}"/>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10288399" y="230507"/>
            <a:ext cx="767926" cy="767926"/>
          </a:xfrm>
          <a:prstGeom prst="rect">
            <a:avLst/>
          </a:prstGeom>
        </p:spPr>
      </p:pic>
    </p:spTree>
    <p:extLst>
      <p:ext uri="{BB962C8B-B14F-4D97-AF65-F5344CB8AC3E}">
        <p14:creationId xmlns:p14="http://schemas.microsoft.com/office/powerpoint/2010/main" val="236297261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B3284A6-AFF3-9869-FD9B-06CCB5CE4917}"/>
              </a:ext>
            </a:extLst>
          </p:cNvPr>
          <p:cNvSpPr/>
          <p:nvPr/>
        </p:nvSpPr>
        <p:spPr>
          <a:xfrm>
            <a:off x="4984767" y="3078449"/>
            <a:ext cx="7175718" cy="914874"/>
          </a:xfrm>
          <a:prstGeom prst="rect">
            <a:avLst/>
          </a:prstGeom>
          <a:solidFill>
            <a:schemeClr val="bg2"/>
          </a:solidFill>
          <a:ln>
            <a:noFill/>
          </a:ln>
          <a:effectLst>
            <a:outerShdw blurRad="149749" dist="38100" dir="2700000" algn="tl" rotWithShape="0">
              <a:prstClr val="black">
                <a:alpha val="15399"/>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EA15CC6C-D7C3-DB25-57D6-0809EEB71852}"/>
              </a:ext>
            </a:extLst>
          </p:cNvPr>
          <p:cNvSpPr txBox="1"/>
          <p:nvPr/>
        </p:nvSpPr>
        <p:spPr>
          <a:xfrm>
            <a:off x="5513678" y="4391753"/>
            <a:ext cx="2544417" cy="1286433"/>
          </a:xfrm>
          <a:prstGeom prst="rect">
            <a:avLst/>
          </a:prstGeom>
          <a:noFill/>
        </p:spPr>
        <p:txBody>
          <a:bodyPr wrap="square" lIns="0" tIns="36000" rIns="216000" bIns="36000" rtlCol="0">
            <a:spAutoFit/>
          </a:bodyPr>
          <a:lstStyle/>
          <a:p>
            <a:pPr marL="0" lvl="1">
              <a:lnSpc>
                <a:spcPts val="2360"/>
              </a:lnSpc>
              <a:spcAft>
                <a:spcPts val="800"/>
              </a:spcAft>
            </a:pPr>
            <a:r>
              <a:rPr lang="en-CA" dirty="0">
                <a:solidFill>
                  <a:schemeClr val="bg1">
                    <a:lumMod val="25000"/>
                  </a:schemeClr>
                </a:solidFill>
              </a:rPr>
              <a:t>Introduction </a:t>
            </a:r>
            <a:br>
              <a:rPr lang="en-CA" dirty="0">
                <a:solidFill>
                  <a:schemeClr val="bg1">
                    <a:lumMod val="25000"/>
                  </a:schemeClr>
                </a:solidFill>
              </a:rPr>
            </a:br>
            <a:r>
              <a:rPr lang="en-CA" dirty="0">
                <a:solidFill>
                  <a:schemeClr val="bg1">
                    <a:lumMod val="25000"/>
                  </a:schemeClr>
                </a:solidFill>
              </a:rPr>
              <a:t>of system-wide approach to </a:t>
            </a:r>
            <a:br>
              <a:rPr lang="en-CA" dirty="0">
                <a:solidFill>
                  <a:schemeClr val="bg1">
                    <a:lumMod val="25000"/>
                  </a:schemeClr>
                </a:solidFill>
              </a:rPr>
            </a:br>
            <a:r>
              <a:rPr lang="en-CA" dirty="0">
                <a:solidFill>
                  <a:schemeClr val="bg1">
                    <a:lumMod val="25000"/>
                  </a:schemeClr>
                </a:solidFill>
              </a:rPr>
              <a:t>strategic planning</a:t>
            </a:r>
          </a:p>
        </p:txBody>
      </p:sp>
      <p:sp>
        <p:nvSpPr>
          <p:cNvPr id="4" name="TextBox 3">
            <a:extLst>
              <a:ext uri="{FF2B5EF4-FFF2-40B4-BE49-F238E27FC236}">
                <a16:creationId xmlns:a16="http://schemas.microsoft.com/office/drawing/2014/main" id="{1B4BCB18-E957-BD8D-03BB-30963E5957BF}"/>
              </a:ext>
            </a:extLst>
          </p:cNvPr>
          <p:cNvSpPr txBox="1"/>
          <p:nvPr/>
        </p:nvSpPr>
        <p:spPr>
          <a:xfrm>
            <a:off x="5544679" y="3421134"/>
            <a:ext cx="2020691" cy="381570"/>
          </a:xfrm>
          <a:prstGeom prst="rect">
            <a:avLst/>
          </a:prstGeom>
          <a:noFill/>
        </p:spPr>
        <p:txBody>
          <a:bodyPr wrap="square" lIns="0" tIns="36000" rIns="144000" bIns="36000" rtlCol="0">
            <a:spAutoFit/>
          </a:bodyPr>
          <a:lstStyle/>
          <a:p>
            <a:pPr>
              <a:lnSpc>
                <a:spcPct val="120000"/>
              </a:lnSpc>
              <a:spcBef>
                <a:spcPts val="1000"/>
              </a:spcBef>
            </a:pPr>
            <a:r>
              <a:rPr lang="en-US" b="1" dirty="0"/>
              <a:t>YEAR 1</a:t>
            </a:r>
          </a:p>
        </p:txBody>
      </p:sp>
      <p:sp>
        <p:nvSpPr>
          <p:cNvPr id="7" name="Rectangle 6">
            <a:extLst>
              <a:ext uri="{FF2B5EF4-FFF2-40B4-BE49-F238E27FC236}">
                <a16:creationId xmlns:a16="http://schemas.microsoft.com/office/drawing/2014/main" id="{F6700CC1-CE90-F117-233D-C0B9DB5804BD}"/>
              </a:ext>
            </a:extLst>
          </p:cNvPr>
          <p:cNvSpPr/>
          <p:nvPr/>
        </p:nvSpPr>
        <p:spPr>
          <a:xfrm>
            <a:off x="1005354" y="2162566"/>
            <a:ext cx="6560015" cy="915883"/>
          </a:xfrm>
          <a:prstGeom prst="rect">
            <a:avLst/>
          </a:prstGeom>
          <a:solidFill>
            <a:srgbClr val="00A3E2"/>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marL="342900" indent="-342900" algn="ctr">
              <a:buClr>
                <a:schemeClr val="bg2"/>
              </a:buClr>
              <a:buFont typeface="System Font Regular"/>
              <a:buChar char="→"/>
            </a:pPr>
            <a:r>
              <a:rPr lang="en-US" sz="2200" b="1" i="1" dirty="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rPr>
              <a:t> </a:t>
            </a:r>
            <a:r>
              <a:rPr lang="en-US" sz="2200" b="1" i="1" dirty="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hlinkClick r:id="rId3">
                  <a:extLst>
                    <a:ext uri="{A12FA001-AC4F-418D-AE19-62706E023703}">
                      <ahyp:hlinkClr xmlns:ahyp="http://schemas.microsoft.com/office/drawing/2018/hyperlinkcolor" val="tx"/>
                    </a:ext>
                  </a:extLst>
                </a:hlinkClick>
              </a:rPr>
              <a:t>Framework for Enhancing Student Learning</a:t>
            </a:r>
            <a:endParaRPr lang="en-US" sz="2200" b="1" i="1" dirty="0">
              <a:solidFill>
                <a:schemeClr val="bg2"/>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8" name="Title 1">
            <a:extLst>
              <a:ext uri="{FF2B5EF4-FFF2-40B4-BE49-F238E27FC236}">
                <a16:creationId xmlns:a16="http://schemas.microsoft.com/office/drawing/2014/main" id="{635F0D6E-B52E-8F80-41D2-0CB3588F61A8}"/>
              </a:ext>
            </a:extLst>
          </p:cNvPr>
          <p:cNvSpPr txBox="1">
            <a:spLocks/>
          </p:cNvSpPr>
          <p:nvPr/>
        </p:nvSpPr>
        <p:spPr>
          <a:xfrm>
            <a:off x="1558521" y="891769"/>
            <a:ext cx="9074957" cy="1249845"/>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Focus on Teaching and Learning</a:t>
            </a:r>
          </a:p>
        </p:txBody>
      </p:sp>
      <p:sp>
        <p:nvSpPr>
          <p:cNvPr id="9" name="TextBox 8">
            <a:extLst>
              <a:ext uri="{FF2B5EF4-FFF2-40B4-BE49-F238E27FC236}">
                <a16:creationId xmlns:a16="http://schemas.microsoft.com/office/drawing/2014/main" id="{11BEDE21-A40B-CCCF-8CDA-32E395397AC7}"/>
              </a:ext>
            </a:extLst>
          </p:cNvPr>
          <p:cNvSpPr txBox="1"/>
          <p:nvPr/>
        </p:nvSpPr>
        <p:spPr>
          <a:xfrm>
            <a:off x="8913771" y="3421134"/>
            <a:ext cx="2020691" cy="381570"/>
          </a:xfrm>
          <a:prstGeom prst="rect">
            <a:avLst/>
          </a:prstGeom>
          <a:noFill/>
        </p:spPr>
        <p:txBody>
          <a:bodyPr wrap="square" lIns="0" tIns="36000" rIns="144000" bIns="36000" rtlCol="0">
            <a:spAutoFit/>
          </a:bodyPr>
          <a:lstStyle/>
          <a:p>
            <a:pPr>
              <a:lnSpc>
                <a:spcPct val="120000"/>
              </a:lnSpc>
              <a:spcBef>
                <a:spcPts val="1000"/>
              </a:spcBef>
            </a:pPr>
            <a:r>
              <a:rPr lang="en-US" b="1" dirty="0"/>
              <a:t>YEAR 2</a:t>
            </a:r>
          </a:p>
        </p:txBody>
      </p:sp>
      <p:cxnSp>
        <p:nvCxnSpPr>
          <p:cNvPr id="11" name="Straight Connector 10">
            <a:extLst>
              <a:ext uri="{FF2B5EF4-FFF2-40B4-BE49-F238E27FC236}">
                <a16:creationId xmlns:a16="http://schemas.microsoft.com/office/drawing/2014/main" id="{FCCC7540-8541-2FD1-1729-552CC2528126}"/>
              </a:ext>
            </a:extLst>
          </p:cNvPr>
          <p:cNvCxnSpPr>
            <a:cxnSpLocks/>
          </p:cNvCxnSpPr>
          <p:nvPr/>
        </p:nvCxnSpPr>
        <p:spPr>
          <a:xfrm>
            <a:off x="8371011" y="3099505"/>
            <a:ext cx="0" cy="3206703"/>
          </a:xfrm>
          <a:prstGeom prst="line">
            <a:avLst/>
          </a:prstGeom>
          <a:ln>
            <a:solidFill>
              <a:schemeClr val="tx1">
                <a:lumMod val="25000"/>
                <a:lumOff val="75000"/>
              </a:schemeClr>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FE591D9B-8733-A471-AEF2-E429EFF49622}"/>
              </a:ext>
            </a:extLst>
          </p:cNvPr>
          <p:cNvSpPr txBox="1"/>
          <p:nvPr/>
        </p:nvSpPr>
        <p:spPr>
          <a:xfrm>
            <a:off x="8907254" y="4391753"/>
            <a:ext cx="2849216" cy="1594210"/>
          </a:xfrm>
          <a:prstGeom prst="rect">
            <a:avLst/>
          </a:prstGeom>
          <a:noFill/>
        </p:spPr>
        <p:txBody>
          <a:bodyPr wrap="square" lIns="0" tIns="36000" rIns="216000" bIns="36000" rtlCol="0">
            <a:spAutoFit/>
          </a:bodyPr>
          <a:lstStyle/>
          <a:p>
            <a:pPr marL="0" lvl="1">
              <a:lnSpc>
                <a:spcPts val="2360"/>
              </a:lnSpc>
              <a:spcAft>
                <a:spcPts val="800"/>
              </a:spcAft>
            </a:pPr>
            <a:r>
              <a:rPr lang="en-CA" dirty="0">
                <a:solidFill>
                  <a:schemeClr val="bg1">
                    <a:lumMod val="25000"/>
                  </a:schemeClr>
                </a:solidFill>
              </a:rPr>
              <a:t>Participation expanded to district leaders </a:t>
            </a:r>
            <a:br>
              <a:rPr lang="en-CA" dirty="0">
                <a:solidFill>
                  <a:schemeClr val="bg1">
                    <a:lumMod val="25000"/>
                  </a:schemeClr>
                </a:solidFill>
              </a:rPr>
            </a:br>
            <a:r>
              <a:rPr lang="en-CA" i="1" dirty="0">
                <a:solidFill>
                  <a:schemeClr val="bg1">
                    <a:lumMod val="25000"/>
                  </a:schemeClr>
                </a:solidFill>
              </a:rPr>
              <a:t>( Superintendents, Board Chairs and Secretary-Treasurers )</a:t>
            </a:r>
          </a:p>
        </p:txBody>
      </p:sp>
      <p:pic>
        <p:nvPicPr>
          <p:cNvPr id="14" name="Picture 13" descr="A picture containing text, indoor, person, table&#10;&#10;Description automatically generated">
            <a:extLst>
              <a:ext uri="{FF2B5EF4-FFF2-40B4-BE49-F238E27FC236}">
                <a16:creationId xmlns:a16="http://schemas.microsoft.com/office/drawing/2014/main" id="{9932CFFA-1E73-914E-9219-F2B15120B9B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704519" y="3067972"/>
            <a:ext cx="3266400" cy="3790028"/>
          </a:xfrm>
          <a:prstGeom prst="rect">
            <a:avLst/>
          </a:prstGeom>
        </p:spPr>
      </p:pic>
      <p:sp>
        <p:nvSpPr>
          <p:cNvPr id="17" name="object 5">
            <a:extLst>
              <a:ext uri="{FF2B5EF4-FFF2-40B4-BE49-F238E27FC236}">
                <a16:creationId xmlns:a16="http://schemas.microsoft.com/office/drawing/2014/main" id="{3F385AD0-ECE1-8F7B-974C-C1158039A10F}"/>
              </a:ext>
            </a:extLst>
          </p:cNvPr>
          <p:cNvSpPr/>
          <p:nvPr/>
        </p:nvSpPr>
        <p:spPr>
          <a:xfrm>
            <a:off x="10394054" y="576227"/>
            <a:ext cx="1237001" cy="1237001"/>
          </a:xfrm>
          <a:custGeom>
            <a:avLst/>
            <a:gdLst/>
            <a:ahLst/>
            <a:cxnLst/>
            <a:rect l="l" t="t" r="r" b="b"/>
            <a:pathLst>
              <a:path w="818515" h="818514">
                <a:moveTo>
                  <a:pt x="0" y="408950"/>
                </a:moveTo>
                <a:lnTo>
                  <a:pt x="2751" y="361258"/>
                </a:lnTo>
                <a:lnTo>
                  <a:pt x="10800" y="315182"/>
                </a:lnTo>
                <a:lnTo>
                  <a:pt x="23841" y="271028"/>
                </a:lnTo>
                <a:lnTo>
                  <a:pt x="41566" y="229104"/>
                </a:lnTo>
                <a:lnTo>
                  <a:pt x="63668" y="189717"/>
                </a:lnTo>
                <a:lnTo>
                  <a:pt x="89841" y="153172"/>
                </a:lnTo>
                <a:lnTo>
                  <a:pt x="119778" y="119778"/>
                </a:lnTo>
                <a:lnTo>
                  <a:pt x="153172" y="89841"/>
                </a:lnTo>
                <a:lnTo>
                  <a:pt x="189717" y="63668"/>
                </a:lnTo>
                <a:lnTo>
                  <a:pt x="229104" y="41566"/>
                </a:lnTo>
                <a:lnTo>
                  <a:pt x="271028" y="23841"/>
                </a:lnTo>
                <a:lnTo>
                  <a:pt x="315182" y="10800"/>
                </a:lnTo>
                <a:lnTo>
                  <a:pt x="361258" y="2751"/>
                </a:lnTo>
                <a:lnTo>
                  <a:pt x="408950" y="0"/>
                </a:lnTo>
                <a:lnTo>
                  <a:pt x="456643" y="2751"/>
                </a:lnTo>
                <a:lnTo>
                  <a:pt x="502719" y="10800"/>
                </a:lnTo>
                <a:lnTo>
                  <a:pt x="546873" y="23841"/>
                </a:lnTo>
                <a:lnTo>
                  <a:pt x="588797" y="41566"/>
                </a:lnTo>
                <a:lnTo>
                  <a:pt x="628184" y="63668"/>
                </a:lnTo>
                <a:lnTo>
                  <a:pt x="664728" y="89841"/>
                </a:lnTo>
                <a:lnTo>
                  <a:pt x="698122" y="119778"/>
                </a:lnTo>
                <a:lnTo>
                  <a:pt x="728059" y="153172"/>
                </a:lnTo>
                <a:lnTo>
                  <a:pt x="754232" y="189717"/>
                </a:lnTo>
                <a:lnTo>
                  <a:pt x="776335" y="229104"/>
                </a:lnTo>
                <a:lnTo>
                  <a:pt x="794060" y="271028"/>
                </a:lnTo>
                <a:lnTo>
                  <a:pt x="807100" y="315182"/>
                </a:lnTo>
                <a:lnTo>
                  <a:pt x="815150" y="361258"/>
                </a:lnTo>
                <a:lnTo>
                  <a:pt x="817901" y="408950"/>
                </a:lnTo>
                <a:lnTo>
                  <a:pt x="815150" y="456643"/>
                </a:lnTo>
                <a:lnTo>
                  <a:pt x="807100" y="502719"/>
                </a:lnTo>
                <a:lnTo>
                  <a:pt x="794060" y="546873"/>
                </a:lnTo>
                <a:lnTo>
                  <a:pt x="776335" y="588797"/>
                </a:lnTo>
                <a:lnTo>
                  <a:pt x="754232" y="628184"/>
                </a:lnTo>
                <a:lnTo>
                  <a:pt x="728059" y="664728"/>
                </a:lnTo>
                <a:lnTo>
                  <a:pt x="698122" y="698122"/>
                </a:lnTo>
                <a:lnTo>
                  <a:pt x="664728" y="728059"/>
                </a:lnTo>
                <a:lnTo>
                  <a:pt x="628184" y="754232"/>
                </a:lnTo>
                <a:lnTo>
                  <a:pt x="588797" y="776335"/>
                </a:lnTo>
                <a:lnTo>
                  <a:pt x="546873" y="794060"/>
                </a:lnTo>
                <a:lnTo>
                  <a:pt x="502719" y="807100"/>
                </a:lnTo>
                <a:lnTo>
                  <a:pt x="456643" y="815150"/>
                </a:lnTo>
                <a:lnTo>
                  <a:pt x="408950" y="817901"/>
                </a:lnTo>
                <a:lnTo>
                  <a:pt x="361258" y="815150"/>
                </a:lnTo>
                <a:lnTo>
                  <a:pt x="315182" y="807100"/>
                </a:lnTo>
                <a:lnTo>
                  <a:pt x="271028" y="794060"/>
                </a:lnTo>
                <a:lnTo>
                  <a:pt x="229104" y="776335"/>
                </a:lnTo>
                <a:lnTo>
                  <a:pt x="189717" y="754232"/>
                </a:lnTo>
                <a:lnTo>
                  <a:pt x="153172" y="728059"/>
                </a:lnTo>
                <a:lnTo>
                  <a:pt x="119778" y="698122"/>
                </a:lnTo>
                <a:lnTo>
                  <a:pt x="89841" y="664728"/>
                </a:lnTo>
                <a:lnTo>
                  <a:pt x="63668" y="628184"/>
                </a:lnTo>
                <a:lnTo>
                  <a:pt x="41566" y="588797"/>
                </a:lnTo>
                <a:lnTo>
                  <a:pt x="23841" y="546873"/>
                </a:lnTo>
                <a:lnTo>
                  <a:pt x="10800" y="502719"/>
                </a:lnTo>
                <a:lnTo>
                  <a:pt x="2751" y="456643"/>
                </a:lnTo>
                <a:lnTo>
                  <a:pt x="0" y="408950"/>
                </a:lnTo>
                <a:close/>
              </a:path>
            </a:pathLst>
          </a:custGeom>
          <a:ln w="12693">
            <a:solidFill>
              <a:srgbClr val="00A3E2"/>
            </a:solidFill>
          </a:ln>
        </p:spPr>
        <p:txBody>
          <a:bodyPr wrap="square" lIns="0" tIns="0" rIns="0" bIns="0" rtlCol="0"/>
          <a:lstStyle/>
          <a:p>
            <a:endParaRPr dirty="0"/>
          </a:p>
        </p:txBody>
      </p:sp>
      <p:cxnSp>
        <p:nvCxnSpPr>
          <p:cNvPr id="19" name="Straight Connector 18">
            <a:extLst>
              <a:ext uri="{FF2B5EF4-FFF2-40B4-BE49-F238E27FC236}">
                <a16:creationId xmlns:a16="http://schemas.microsoft.com/office/drawing/2014/main" id="{0E1CABCB-29CD-63D3-9246-578DC5D6E74E}"/>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pic>
        <p:nvPicPr>
          <p:cNvPr id="23" name="Graphic 22" descr="Daily calendar outline">
            <a:extLst>
              <a:ext uri="{FF2B5EF4-FFF2-40B4-BE49-F238E27FC236}">
                <a16:creationId xmlns:a16="http://schemas.microsoft.com/office/drawing/2014/main" id="{42B0421D-0039-844E-1C17-153225DC2994}"/>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0553827" y="737527"/>
            <a:ext cx="914400" cy="914400"/>
          </a:xfrm>
          <a:prstGeom prst="rect">
            <a:avLst/>
          </a:prstGeom>
        </p:spPr>
      </p:pic>
    </p:spTree>
    <p:extLst>
      <p:ext uri="{BB962C8B-B14F-4D97-AF65-F5344CB8AC3E}">
        <p14:creationId xmlns:p14="http://schemas.microsoft.com/office/powerpoint/2010/main" val="37260498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9D8D86F-B4EF-8166-B86E-B2630B55D68F}"/>
              </a:ext>
            </a:extLst>
          </p:cNvPr>
          <p:cNvSpPr/>
          <p:nvPr/>
        </p:nvSpPr>
        <p:spPr>
          <a:xfrm>
            <a:off x="0" y="0"/>
            <a:ext cx="1016000" cy="62644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descr="Chart, diagram&#10;&#10;Description automatically generated">
            <a:extLst>
              <a:ext uri="{FF2B5EF4-FFF2-40B4-BE49-F238E27FC236}">
                <a16:creationId xmlns:a16="http://schemas.microsoft.com/office/drawing/2014/main" id="{7E6E6F41-719B-FDF7-FA01-F9D269EDA9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r="1281"/>
          <a:stretch/>
        </p:blipFill>
        <p:spPr>
          <a:xfrm>
            <a:off x="2511436" y="25490"/>
            <a:ext cx="9685551" cy="6806083"/>
          </a:xfrm>
          <a:prstGeom prst="rect">
            <a:avLst/>
          </a:prstGeom>
        </p:spPr>
      </p:pic>
      <p:sp>
        <p:nvSpPr>
          <p:cNvPr id="6" name="Rectangle 5">
            <a:extLst>
              <a:ext uri="{FF2B5EF4-FFF2-40B4-BE49-F238E27FC236}">
                <a16:creationId xmlns:a16="http://schemas.microsoft.com/office/drawing/2014/main" id="{A355387A-D63F-6A15-DDFF-EE8ED9D1CAAE}"/>
              </a:ext>
            </a:extLst>
          </p:cNvPr>
          <p:cNvSpPr/>
          <p:nvPr/>
        </p:nvSpPr>
        <p:spPr>
          <a:xfrm>
            <a:off x="0" y="2627493"/>
            <a:ext cx="2772229" cy="1497357"/>
          </a:xfrm>
          <a:prstGeom prst="rect">
            <a:avLst/>
          </a:prstGeom>
          <a:solidFill>
            <a:srgbClr val="00A3E2"/>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7" name="TextBox 6">
            <a:extLst>
              <a:ext uri="{FF2B5EF4-FFF2-40B4-BE49-F238E27FC236}">
                <a16:creationId xmlns:a16="http://schemas.microsoft.com/office/drawing/2014/main" id="{107B9817-182E-2DFB-6277-1AA34AC476F3}"/>
              </a:ext>
            </a:extLst>
          </p:cNvPr>
          <p:cNvSpPr txBox="1"/>
          <p:nvPr/>
        </p:nvSpPr>
        <p:spPr>
          <a:xfrm>
            <a:off x="145142" y="2979320"/>
            <a:ext cx="2772230" cy="8925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2600" b="1" u="none" strike="noStrike" kern="1200" cap="none" spc="0" normalizeH="0" baseline="0" noProof="0" dirty="0">
                <a:ln>
                  <a:noFill/>
                </a:ln>
                <a:solidFill>
                  <a:schemeClr val="bg2"/>
                </a:solidFill>
                <a:effectLst/>
                <a:uLnTx/>
                <a:uFillTx/>
                <a:latin typeface="Open Sans" panose="020B0606030504020204" pitchFamily="34" charset="0"/>
                <a:ea typeface="Open Sans" panose="020B0606030504020204" pitchFamily="34" charset="0"/>
                <a:cs typeface="Open Sans" panose="020B0606030504020204" pitchFamily="34" charset="0"/>
              </a:rPr>
              <a:t>Ministry</a:t>
            </a:r>
            <a:r>
              <a:rPr lang="en-CA" sz="2600" b="1" dirty="0">
                <a:solidFill>
                  <a:schemeClr val="bg2"/>
                </a:solidFill>
                <a:latin typeface="Open Sans" panose="020B0606030504020204" pitchFamily="34" charset="0"/>
                <a:ea typeface="Open Sans" panose="020B0606030504020204" pitchFamily="34" charset="0"/>
                <a:cs typeface="Open Sans" panose="020B0606030504020204" pitchFamily="34" charset="0"/>
              </a:rPr>
              <a:t> </a:t>
            </a:r>
            <a:br>
              <a:rPr lang="en-CA" sz="2600" b="1"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2600" b="1" dirty="0">
                <a:solidFill>
                  <a:schemeClr val="bg2"/>
                </a:solidFill>
                <a:latin typeface="Open Sans" panose="020B0606030504020204" pitchFamily="34" charset="0"/>
                <a:ea typeface="Open Sans" panose="020B0606030504020204" pitchFamily="34" charset="0"/>
                <a:cs typeface="Open Sans" panose="020B0606030504020204" pitchFamily="34" charset="0"/>
              </a:rPr>
              <a:t>Commitments</a:t>
            </a:r>
            <a:endParaRPr kumimoji="0" lang="en-US" sz="2600" b="1" u="none" strike="noStrike" kern="1200" cap="none" spc="0" normalizeH="0" baseline="0" noProof="0" dirty="0">
              <a:ln>
                <a:noFill/>
              </a:ln>
              <a:solidFill>
                <a:schemeClr val="bg2"/>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7AE8068E-909B-2E30-C2F1-E882528AC84A}"/>
              </a:ext>
            </a:extLst>
          </p:cNvPr>
          <p:cNvSpPr txBox="1"/>
          <p:nvPr/>
        </p:nvSpPr>
        <p:spPr>
          <a:xfrm>
            <a:off x="1157577" y="6457921"/>
            <a:ext cx="3229304" cy="230832"/>
          </a:xfrm>
          <a:prstGeom prst="rect">
            <a:avLst/>
          </a:prstGeom>
          <a:noFill/>
        </p:spPr>
        <p:txBody>
          <a:bodyPr wrap="square" rtlCol="0">
            <a:spAutoFit/>
          </a:bodyPr>
          <a:lstStyle/>
          <a:p>
            <a:pPr algn="l"/>
            <a:r>
              <a:rPr lang="en-US" sz="900" b="0" i="0" spc="150" baseline="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rPr>
              <a:t>BCSSA SUMMER LEADERSHIP ACADEMY</a:t>
            </a:r>
          </a:p>
        </p:txBody>
      </p:sp>
    </p:spTree>
    <p:extLst>
      <p:ext uri="{BB962C8B-B14F-4D97-AF65-F5344CB8AC3E}">
        <p14:creationId xmlns:p14="http://schemas.microsoft.com/office/powerpoint/2010/main" val="35591419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6EA45EED-73A5-0960-4A78-399D6F0E8C19}"/>
              </a:ext>
            </a:extLst>
          </p:cNvPr>
          <p:cNvSpPr/>
          <p:nvPr/>
        </p:nvSpPr>
        <p:spPr>
          <a:xfrm>
            <a:off x="0" y="0"/>
            <a:ext cx="1016000" cy="626447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D554F290-6D2B-0F7B-ECED-BCBE55FA6744}"/>
              </a:ext>
            </a:extLst>
          </p:cNvPr>
          <p:cNvSpPr txBox="1"/>
          <p:nvPr/>
        </p:nvSpPr>
        <p:spPr>
          <a:xfrm>
            <a:off x="1115928" y="6444495"/>
            <a:ext cx="3229304" cy="230832"/>
          </a:xfrm>
          <a:prstGeom prst="rect">
            <a:avLst/>
          </a:prstGeom>
          <a:noFill/>
        </p:spPr>
        <p:txBody>
          <a:bodyPr wrap="square" rtlCol="0">
            <a:spAutoFit/>
          </a:bodyPr>
          <a:lstStyle/>
          <a:p>
            <a:pPr algn="l"/>
            <a:r>
              <a:rPr lang="en-US" sz="900" b="0" i="0" spc="150" baseline="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rPr>
              <a:t>BCSSA SUMMER LEADERSHIP ACADEMY</a:t>
            </a:r>
          </a:p>
        </p:txBody>
      </p:sp>
      <p:grpSp>
        <p:nvGrpSpPr>
          <p:cNvPr id="11" name="Group 10">
            <a:extLst>
              <a:ext uri="{FF2B5EF4-FFF2-40B4-BE49-F238E27FC236}">
                <a16:creationId xmlns:a16="http://schemas.microsoft.com/office/drawing/2014/main" id="{554A660D-9A47-6057-1720-E908003C35C7}"/>
              </a:ext>
            </a:extLst>
          </p:cNvPr>
          <p:cNvGrpSpPr/>
          <p:nvPr/>
        </p:nvGrpSpPr>
        <p:grpSpPr>
          <a:xfrm>
            <a:off x="2886529" y="657028"/>
            <a:ext cx="9091306" cy="5670943"/>
            <a:chOff x="2772229" y="593528"/>
            <a:chExt cx="9091306" cy="5670943"/>
          </a:xfrm>
        </p:grpSpPr>
        <p:pic>
          <p:nvPicPr>
            <p:cNvPr id="6" name="Picture 5" descr="Diagram&#10;&#10;Description automatically generated">
              <a:extLst>
                <a:ext uri="{FF2B5EF4-FFF2-40B4-BE49-F238E27FC236}">
                  <a16:creationId xmlns:a16="http://schemas.microsoft.com/office/drawing/2014/main" id="{CEAA094A-63CD-589B-9F49-ECDAA24EA98F}"/>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1764" r="3200" b="10094"/>
            <a:stretch/>
          </p:blipFill>
          <p:spPr>
            <a:xfrm>
              <a:off x="2772229" y="593528"/>
              <a:ext cx="9091306" cy="5670943"/>
            </a:xfrm>
            <a:prstGeom prst="rect">
              <a:avLst/>
            </a:prstGeom>
          </p:spPr>
        </p:pic>
        <p:sp>
          <p:nvSpPr>
            <p:cNvPr id="10" name="Rectangle 9">
              <a:extLst>
                <a:ext uri="{FF2B5EF4-FFF2-40B4-BE49-F238E27FC236}">
                  <a16:creationId xmlns:a16="http://schemas.microsoft.com/office/drawing/2014/main" id="{6D682A94-145D-5C88-5361-B2C39050BEB7}"/>
                </a:ext>
              </a:extLst>
            </p:cNvPr>
            <p:cNvSpPr/>
            <p:nvPr/>
          </p:nvSpPr>
          <p:spPr>
            <a:xfrm>
              <a:off x="7708900" y="1384300"/>
              <a:ext cx="1181100" cy="647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8" name="Rectangle 7">
            <a:extLst>
              <a:ext uri="{FF2B5EF4-FFF2-40B4-BE49-F238E27FC236}">
                <a16:creationId xmlns:a16="http://schemas.microsoft.com/office/drawing/2014/main" id="{F2E217B2-B0E0-59ED-923A-BF2350806A20}"/>
              </a:ext>
            </a:extLst>
          </p:cNvPr>
          <p:cNvSpPr/>
          <p:nvPr/>
        </p:nvSpPr>
        <p:spPr>
          <a:xfrm>
            <a:off x="0" y="2588985"/>
            <a:ext cx="2984500" cy="1497357"/>
          </a:xfrm>
          <a:prstGeom prst="rect">
            <a:avLst/>
          </a:prstGeom>
          <a:solidFill>
            <a:srgbClr val="00A3E2"/>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9" name="TextBox 8">
            <a:extLst>
              <a:ext uri="{FF2B5EF4-FFF2-40B4-BE49-F238E27FC236}">
                <a16:creationId xmlns:a16="http://schemas.microsoft.com/office/drawing/2014/main" id="{A6CF0E6B-D46C-FA8F-D501-CD681A362426}"/>
              </a:ext>
            </a:extLst>
          </p:cNvPr>
          <p:cNvSpPr txBox="1"/>
          <p:nvPr/>
        </p:nvSpPr>
        <p:spPr>
          <a:xfrm>
            <a:off x="430065" y="2799054"/>
            <a:ext cx="2772230" cy="107721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3200" b="1" u="none" strike="noStrike" kern="1200" cap="none" spc="0" normalizeH="0" baseline="0" noProof="0" dirty="0">
                <a:ln>
                  <a:noFill/>
                </a:ln>
                <a:solidFill>
                  <a:schemeClr val="bg2"/>
                </a:solidFill>
                <a:effectLst/>
                <a:uLnTx/>
                <a:uFillTx/>
                <a:latin typeface="Open Sans" panose="020B0606030504020204" pitchFamily="34" charset="0"/>
                <a:ea typeface="Open Sans" panose="020B0606030504020204" pitchFamily="34" charset="0"/>
                <a:cs typeface="Open Sans" panose="020B0606030504020204" pitchFamily="34" charset="0"/>
              </a:rPr>
              <a:t>Capacity</a:t>
            </a:r>
            <a:br>
              <a:rPr kumimoji="0" lang="en-CA" sz="3200" b="1" u="none" strike="noStrike" kern="1200" cap="none" spc="0" normalizeH="0" baseline="0" noProof="0" dirty="0">
                <a:ln>
                  <a:noFill/>
                </a:ln>
                <a:solidFill>
                  <a:schemeClr val="bg2"/>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3200" b="1" u="none" strike="noStrike" kern="1200" cap="none" spc="0" normalizeH="0" baseline="0" noProof="0" dirty="0">
                <a:ln>
                  <a:noFill/>
                </a:ln>
                <a:solidFill>
                  <a:schemeClr val="bg2"/>
                </a:solidFill>
                <a:effectLst/>
                <a:uLnTx/>
                <a:uFillTx/>
                <a:latin typeface="Open Sans" panose="020B0606030504020204" pitchFamily="34" charset="0"/>
                <a:ea typeface="Open Sans" panose="020B0606030504020204" pitchFamily="34" charset="0"/>
                <a:cs typeface="Open Sans" panose="020B0606030504020204" pitchFamily="34" charset="0"/>
              </a:rPr>
              <a:t>Building</a:t>
            </a:r>
            <a:endParaRPr kumimoji="0" lang="en-US" sz="3200" b="1" u="none" strike="noStrike" kern="1200" cap="none" spc="0" normalizeH="0" baseline="0" noProof="0" dirty="0">
              <a:ln>
                <a:noFill/>
              </a:ln>
              <a:solidFill>
                <a:schemeClr val="bg2"/>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288873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41674404-54B3-B34B-A1FD-E1DA28F3139F}"/>
              </a:ext>
            </a:extLst>
          </p:cNvPr>
          <p:cNvSpPr/>
          <p:nvPr/>
        </p:nvSpPr>
        <p:spPr>
          <a:xfrm>
            <a:off x="4540898" y="25208"/>
            <a:ext cx="7651102" cy="6858000"/>
          </a:xfrm>
          <a:prstGeom prst="rect">
            <a:avLst/>
          </a:prstGeom>
          <a:solidFill>
            <a:schemeClr val="accent1">
              <a:lumMod val="20000"/>
              <a:lumOff val="80000"/>
              <a:alpha val="1413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2" name="Rectangle 21">
            <a:extLst>
              <a:ext uri="{FF2B5EF4-FFF2-40B4-BE49-F238E27FC236}">
                <a16:creationId xmlns:a16="http://schemas.microsoft.com/office/drawing/2014/main" id="{0C92A93D-2889-A021-CBC6-A5A67185F1FA}"/>
              </a:ext>
            </a:extLst>
          </p:cNvPr>
          <p:cNvSpPr/>
          <p:nvPr/>
        </p:nvSpPr>
        <p:spPr>
          <a:xfrm>
            <a:off x="1019779" y="3624142"/>
            <a:ext cx="6190569" cy="1142706"/>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052000" tIns="0" rtlCol="0" anchor="ctr"/>
          <a:lstStyle/>
          <a:p>
            <a:pPr>
              <a:lnSpc>
                <a:spcPct val="130000"/>
              </a:lnSpc>
              <a:spcBef>
                <a:spcPts val="1000"/>
              </a:spcBef>
            </a:pPr>
            <a:endParaRPr lang="en-US" sz="1000" dirty="0">
              <a:solidFill>
                <a:schemeClr val="tx1">
                  <a:alpha val="70000"/>
                </a:schemeClr>
              </a:solidFill>
            </a:endParaRPr>
          </a:p>
        </p:txBody>
      </p:sp>
      <p:sp>
        <p:nvSpPr>
          <p:cNvPr id="37" name="Rectangle 36">
            <a:extLst>
              <a:ext uri="{FF2B5EF4-FFF2-40B4-BE49-F238E27FC236}">
                <a16:creationId xmlns:a16="http://schemas.microsoft.com/office/drawing/2014/main" id="{51406791-D40E-6937-9D74-7F4358C6A430}"/>
              </a:ext>
            </a:extLst>
          </p:cNvPr>
          <p:cNvSpPr/>
          <p:nvPr/>
        </p:nvSpPr>
        <p:spPr>
          <a:xfrm>
            <a:off x="1019779" y="4936782"/>
            <a:ext cx="6190569" cy="1142706"/>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2052000" tIns="0" rtlCol="0" anchor="ctr"/>
          <a:lstStyle/>
          <a:p>
            <a:pPr>
              <a:lnSpc>
                <a:spcPct val="130000"/>
              </a:lnSpc>
              <a:spcBef>
                <a:spcPts val="1000"/>
              </a:spcBef>
            </a:pPr>
            <a:endParaRPr lang="en-US" sz="1000" dirty="0">
              <a:solidFill>
                <a:schemeClr val="tx1">
                  <a:alpha val="70000"/>
                </a:schemeClr>
              </a:solidFill>
            </a:endParaRPr>
          </a:p>
        </p:txBody>
      </p:sp>
      <p:sp>
        <p:nvSpPr>
          <p:cNvPr id="42" name="Rectangle 41">
            <a:extLst>
              <a:ext uri="{FF2B5EF4-FFF2-40B4-BE49-F238E27FC236}">
                <a16:creationId xmlns:a16="http://schemas.microsoft.com/office/drawing/2014/main" id="{FD3D5F77-F806-616E-700A-3A6AC5714D17}"/>
              </a:ext>
            </a:extLst>
          </p:cNvPr>
          <p:cNvSpPr/>
          <p:nvPr/>
        </p:nvSpPr>
        <p:spPr>
          <a:xfrm>
            <a:off x="1019779" y="2311502"/>
            <a:ext cx="6190569" cy="1142706"/>
          </a:xfrm>
          <a:prstGeom prst="rect">
            <a:avLst/>
          </a:prstGeom>
          <a:solidFill>
            <a:schemeClr val="bg2"/>
          </a:solidFill>
          <a:ln>
            <a:noFill/>
          </a:ln>
          <a:effectLst>
            <a:outerShdw blurRad="762000" dist="126743" dir="5400000" sx="82000" sy="82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052000" tIns="0" rtlCol="0" anchor="ctr"/>
          <a:lstStyle/>
          <a:p>
            <a:pPr>
              <a:lnSpc>
                <a:spcPct val="130000"/>
              </a:lnSpc>
              <a:spcBef>
                <a:spcPts val="1000"/>
              </a:spcBef>
            </a:pPr>
            <a:endParaRPr lang="en-US" sz="1000" dirty="0">
              <a:solidFill>
                <a:schemeClr val="tx1">
                  <a:alpha val="70000"/>
                </a:schemeClr>
              </a:solidFill>
            </a:endParaRPr>
          </a:p>
        </p:txBody>
      </p:sp>
      <p:sp>
        <p:nvSpPr>
          <p:cNvPr id="25" name="Title 29">
            <a:extLst>
              <a:ext uri="{FF2B5EF4-FFF2-40B4-BE49-F238E27FC236}">
                <a16:creationId xmlns:a16="http://schemas.microsoft.com/office/drawing/2014/main" id="{41C30D22-73E6-6345-BEAB-536DA35E4296}"/>
              </a:ext>
            </a:extLst>
          </p:cNvPr>
          <p:cNvSpPr txBox="1">
            <a:spLocks/>
          </p:cNvSpPr>
          <p:nvPr>
            <p:custDataLst>
              <p:tags r:id="rId1"/>
            </p:custDataLst>
          </p:nvPr>
        </p:nvSpPr>
        <p:spPr>
          <a:xfrm>
            <a:off x="1453769" y="561287"/>
            <a:ext cx="6527121" cy="170117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001336"/>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sz="36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Major Government Priorities &amp; Focus</a:t>
            </a:r>
            <a:endParaRPr lang="en-US" sz="3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6" name="Title 1">
            <a:extLst>
              <a:ext uri="{FF2B5EF4-FFF2-40B4-BE49-F238E27FC236}">
                <a16:creationId xmlns:a16="http://schemas.microsoft.com/office/drawing/2014/main" id="{42CEC715-9F1C-254E-BE1F-4058B9A30F21}"/>
              </a:ext>
            </a:extLst>
          </p:cNvPr>
          <p:cNvSpPr txBox="1">
            <a:spLocks/>
          </p:cNvSpPr>
          <p:nvPr>
            <p:custDataLst>
              <p:tags r:id="rId2"/>
            </p:custDataLst>
          </p:nvPr>
        </p:nvSpPr>
        <p:spPr>
          <a:xfrm>
            <a:off x="2109202" y="2543725"/>
            <a:ext cx="2438799" cy="1259674"/>
          </a:xfrm>
          <a:prstGeom prst="rect">
            <a:avLst/>
          </a:prstGeom>
          <a:effectLst/>
        </p:spPr>
        <p:txBody>
          <a:bodyPr vert="horz" lIns="0" tIns="192024" rIns="0" bIns="0" rtlCol="0" anchor="t" anchorCtr="0">
            <a:noAutofit/>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ts val="2600"/>
              </a:lnSpc>
              <a:buClr>
                <a:srgbClr val="E4840F"/>
              </a:buClr>
            </a:pPr>
            <a:endPar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TextBox 26">
            <a:extLst>
              <a:ext uri="{FF2B5EF4-FFF2-40B4-BE49-F238E27FC236}">
                <a16:creationId xmlns:a16="http://schemas.microsoft.com/office/drawing/2014/main" id="{73DCF7F1-76F2-D149-997D-E4735C64B82F}"/>
              </a:ext>
            </a:extLst>
          </p:cNvPr>
          <p:cNvSpPr txBox="1"/>
          <p:nvPr/>
        </p:nvSpPr>
        <p:spPr>
          <a:xfrm>
            <a:off x="2517672" y="2669616"/>
            <a:ext cx="811925" cy="461665"/>
          </a:xfrm>
          <a:prstGeom prst="rect">
            <a:avLst/>
          </a:prstGeom>
          <a:noFill/>
        </p:spPr>
        <p:txBody>
          <a:bodyPr wrap="square" rtlCol="0">
            <a:spAutoFit/>
          </a:bodyPr>
          <a:lstStyle/>
          <a:p>
            <a:pPr algn="ctr"/>
            <a:r>
              <a:rPr lang="en-US" sz="2400" b="1" dirty="0">
                <a:solidFill>
                  <a:srgbClr val="00A3E1"/>
                </a:solidFill>
                <a:latin typeface="Open Sans" panose="020B0606030504020204" pitchFamily="34" charset="0"/>
                <a:ea typeface="Open Sans" panose="020B0606030504020204" pitchFamily="34" charset="0"/>
                <a:cs typeface="Open Sans" panose="020B0606030504020204" pitchFamily="34" charset="0"/>
              </a:rPr>
              <a:t>01</a:t>
            </a:r>
          </a:p>
        </p:txBody>
      </p:sp>
      <p:sp>
        <p:nvSpPr>
          <p:cNvPr id="28" name="TextBox 27">
            <a:extLst>
              <a:ext uri="{FF2B5EF4-FFF2-40B4-BE49-F238E27FC236}">
                <a16:creationId xmlns:a16="http://schemas.microsoft.com/office/drawing/2014/main" id="{1FF52893-C07B-F247-8BC7-E074A6700E4C}"/>
              </a:ext>
            </a:extLst>
          </p:cNvPr>
          <p:cNvSpPr txBox="1"/>
          <p:nvPr/>
        </p:nvSpPr>
        <p:spPr>
          <a:xfrm>
            <a:off x="2545652" y="3961982"/>
            <a:ext cx="811925" cy="461665"/>
          </a:xfrm>
          <a:prstGeom prst="rect">
            <a:avLst/>
          </a:prstGeom>
          <a:noFill/>
        </p:spPr>
        <p:txBody>
          <a:bodyPr wrap="square" rtlCol="0">
            <a:spAutoFit/>
          </a:bodyPr>
          <a:lstStyle/>
          <a:p>
            <a:pPr algn="ctr"/>
            <a:r>
              <a:rPr lang="en-US" sz="2400" b="1" dirty="0">
                <a:solidFill>
                  <a:srgbClr val="00A3E1"/>
                </a:solidFill>
                <a:latin typeface="Open Sans" panose="020B0606030504020204" pitchFamily="34" charset="0"/>
                <a:ea typeface="Open Sans" panose="020B0606030504020204" pitchFamily="34" charset="0"/>
                <a:cs typeface="Open Sans" panose="020B0606030504020204" pitchFamily="34" charset="0"/>
              </a:rPr>
              <a:t>02</a:t>
            </a:r>
          </a:p>
        </p:txBody>
      </p:sp>
      <p:sp>
        <p:nvSpPr>
          <p:cNvPr id="29" name="TextBox 28">
            <a:extLst>
              <a:ext uri="{FF2B5EF4-FFF2-40B4-BE49-F238E27FC236}">
                <a16:creationId xmlns:a16="http://schemas.microsoft.com/office/drawing/2014/main" id="{D2E35A70-7C2F-584E-9C49-F96A99660C3C}"/>
              </a:ext>
            </a:extLst>
          </p:cNvPr>
          <p:cNvSpPr txBox="1"/>
          <p:nvPr/>
        </p:nvSpPr>
        <p:spPr>
          <a:xfrm>
            <a:off x="2539845" y="5294746"/>
            <a:ext cx="811925" cy="461665"/>
          </a:xfrm>
          <a:prstGeom prst="rect">
            <a:avLst/>
          </a:prstGeom>
          <a:noFill/>
        </p:spPr>
        <p:txBody>
          <a:bodyPr wrap="square" rtlCol="0">
            <a:spAutoFit/>
          </a:bodyPr>
          <a:lstStyle/>
          <a:p>
            <a:pPr algn="ctr"/>
            <a:r>
              <a:rPr lang="en-US" sz="2400" b="1" dirty="0">
                <a:solidFill>
                  <a:srgbClr val="00A3E1"/>
                </a:solidFill>
                <a:latin typeface="Open Sans" panose="020B0606030504020204" pitchFamily="34" charset="0"/>
                <a:ea typeface="Open Sans" panose="020B0606030504020204" pitchFamily="34" charset="0"/>
                <a:cs typeface="Open Sans" panose="020B0606030504020204" pitchFamily="34" charset="0"/>
              </a:rPr>
              <a:t>03</a:t>
            </a:r>
          </a:p>
        </p:txBody>
      </p:sp>
      <p:sp>
        <p:nvSpPr>
          <p:cNvPr id="32" name="Title 1">
            <a:extLst>
              <a:ext uri="{FF2B5EF4-FFF2-40B4-BE49-F238E27FC236}">
                <a16:creationId xmlns:a16="http://schemas.microsoft.com/office/drawing/2014/main" id="{DB3A6234-D438-9B44-9755-EFEB16EFAF8C}"/>
              </a:ext>
            </a:extLst>
          </p:cNvPr>
          <p:cNvSpPr txBox="1">
            <a:spLocks/>
          </p:cNvSpPr>
          <p:nvPr>
            <p:custDataLst>
              <p:tags r:id="rId3"/>
            </p:custDataLst>
          </p:nvPr>
        </p:nvSpPr>
        <p:spPr>
          <a:xfrm>
            <a:off x="3311105" y="5016804"/>
            <a:ext cx="3642866" cy="1259674"/>
          </a:xfrm>
          <a:prstGeom prst="rect">
            <a:avLst/>
          </a:prstGeom>
          <a:effectLst/>
        </p:spPr>
        <p:txBody>
          <a:bodyPr vert="horz" lIns="0" tIns="192024" rIns="0" bIns="0" rtlCol="0" anchor="t" anchorCtr="0">
            <a:noAutofit/>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ts val="2600"/>
              </a:lnSpc>
              <a:buClr>
                <a:srgbClr val="E4840F"/>
              </a:buClr>
            </a:pPr>
            <a:r>
              <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rPr>
              <a:t>Equity, Anti-Racism &amp; Mental</a:t>
            </a:r>
            <a:br>
              <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rPr>
            </a:br>
            <a:r>
              <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rPr>
              <a:t>Health in Schools </a:t>
            </a:r>
            <a:br>
              <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rPr>
            </a:br>
            <a:endPar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33" name="Title 1">
            <a:extLst>
              <a:ext uri="{FF2B5EF4-FFF2-40B4-BE49-F238E27FC236}">
                <a16:creationId xmlns:a16="http://schemas.microsoft.com/office/drawing/2014/main" id="{D221F9B2-EABA-F947-B908-64446CA1AA28}"/>
              </a:ext>
            </a:extLst>
          </p:cNvPr>
          <p:cNvSpPr txBox="1">
            <a:spLocks/>
          </p:cNvSpPr>
          <p:nvPr>
            <p:custDataLst>
              <p:tags r:id="rId4"/>
            </p:custDataLst>
          </p:nvPr>
        </p:nvSpPr>
        <p:spPr>
          <a:xfrm>
            <a:off x="3311298" y="3835508"/>
            <a:ext cx="2610290" cy="688103"/>
          </a:xfrm>
          <a:prstGeom prst="rect">
            <a:avLst/>
          </a:prstGeom>
          <a:effectLst/>
        </p:spPr>
        <p:txBody>
          <a:bodyPr vert="horz" lIns="0" tIns="192024" rIns="0" bIns="0" rtlCol="0" anchor="t" anchorCtr="0">
            <a:noAutofit/>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ts val="2600"/>
              </a:lnSpc>
              <a:buClr>
                <a:srgbClr val="E4840F"/>
              </a:buClr>
            </a:pPr>
            <a:r>
              <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rPr>
              <a:t>Child Care</a:t>
            </a:r>
          </a:p>
        </p:txBody>
      </p:sp>
      <p:sp>
        <p:nvSpPr>
          <p:cNvPr id="34" name="Title 1">
            <a:extLst>
              <a:ext uri="{FF2B5EF4-FFF2-40B4-BE49-F238E27FC236}">
                <a16:creationId xmlns:a16="http://schemas.microsoft.com/office/drawing/2014/main" id="{48C271D0-5C9F-834C-AC13-0D47858E806C}"/>
              </a:ext>
            </a:extLst>
          </p:cNvPr>
          <p:cNvSpPr txBox="1">
            <a:spLocks/>
          </p:cNvSpPr>
          <p:nvPr>
            <p:custDataLst>
              <p:tags r:id="rId5"/>
            </p:custDataLst>
          </p:nvPr>
        </p:nvSpPr>
        <p:spPr>
          <a:xfrm>
            <a:off x="3272605" y="2545056"/>
            <a:ext cx="3001196" cy="909152"/>
          </a:xfrm>
          <a:prstGeom prst="rect">
            <a:avLst/>
          </a:prstGeom>
          <a:effectLst/>
        </p:spPr>
        <p:txBody>
          <a:bodyPr vert="horz" lIns="0" tIns="192024" rIns="0" bIns="0" rtlCol="0" anchor="t" anchorCtr="0">
            <a:noAutofit/>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ts val="2600"/>
              </a:lnSpc>
              <a:buClr>
                <a:srgbClr val="E4840F"/>
              </a:buClr>
            </a:pPr>
            <a:r>
              <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rPr>
              <a:t>Reconciliation</a:t>
            </a:r>
          </a:p>
          <a:p>
            <a:pPr>
              <a:lnSpc>
                <a:spcPts val="2600"/>
              </a:lnSpc>
              <a:buClr>
                <a:srgbClr val="E4840F"/>
              </a:buClr>
            </a:pPr>
            <a:br>
              <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rPr>
            </a:br>
            <a:endParaRPr lang="en-US" sz="2000" b="0" spc="0" dirty="0">
              <a:solidFill>
                <a:srgbClr val="222222"/>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3" name="Rectangle 22">
            <a:extLst>
              <a:ext uri="{FF2B5EF4-FFF2-40B4-BE49-F238E27FC236}">
                <a16:creationId xmlns:a16="http://schemas.microsoft.com/office/drawing/2014/main" id="{114809F8-7572-F267-1B9E-1D1680C84990}"/>
              </a:ext>
            </a:extLst>
          </p:cNvPr>
          <p:cNvSpPr/>
          <p:nvPr/>
        </p:nvSpPr>
        <p:spPr>
          <a:xfrm>
            <a:off x="1019781" y="3624142"/>
            <a:ext cx="68400" cy="1141200"/>
          </a:xfrm>
          <a:prstGeom prst="rect">
            <a:avLst/>
          </a:prstGeom>
          <a:solidFill>
            <a:schemeClr val="tx1">
              <a:lumMod val="25000"/>
              <a:lumOff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a:extLst>
              <a:ext uri="{FF2B5EF4-FFF2-40B4-BE49-F238E27FC236}">
                <a16:creationId xmlns:a16="http://schemas.microsoft.com/office/drawing/2014/main" id="{1FAC1E91-6783-69C9-3298-D6934A851E9A}"/>
              </a:ext>
            </a:extLst>
          </p:cNvPr>
          <p:cNvSpPr/>
          <p:nvPr/>
        </p:nvSpPr>
        <p:spPr>
          <a:xfrm>
            <a:off x="1019781" y="4936782"/>
            <a:ext cx="68400" cy="1141200"/>
          </a:xfrm>
          <a:prstGeom prst="rect">
            <a:avLst/>
          </a:prstGeom>
          <a:solidFill>
            <a:schemeClr val="tx1">
              <a:lumMod val="25000"/>
              <a:lumOff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a:extLst>
              <a:ext uri="{FF2B5EF4-FFF2-40B4-BE49-F238E27FC236}">
                <a16:creationId xmlns:a16="http://schemas.microsoft.com/office/drawing/2014/main" id="{4C4BE236-FE99-4CFC-EFAF-30CD243D9100}"/>
              </a:ext>
            </a:extLst>
          </p:cNvPr>
          <p:cNvSpPr/>
          <p:nvPr/>
        </p:nvSpPr>
        <p:spPr>
          <a:xfrm>
            <a:off x="1019781" y="2311502"/>
            <a:ext cx="68400" cy="1141200"/>
          </a:xfrm>
          <a:prstGeom prst="rect">
            <a:avLst/>
          </a:prstGeom>
          <a:solidFill>
            <a:srgbClr val="00A3E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72AB4263-2838-0346-4097-354129AEAE91}"/>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8117690" y="0"/>
            <a:ext cx="4074310" cy="6858000"/>
          </a:xfrm>
          <a:prstGeom prst="rect">
            <a:avLst/>
          </a:prstGeom>
        </p:spPr>
      </p:pic>
      <p:sp>
        <p:nvSpPr>
          <p:cNvPr id="17" name="Rectangle 16">
            <a:extLst>
              <a:ext uri="{FF2B5EF4-FFF2-40B4-BE49-F238E27FC236}">
                <a16:creationId xmlns:a16="http://schemas.microsoft.com/office/drawing/2014/main" id="{9D408F2E-4397-C44D-9AB5-EF26F04D3F3C}"/>
              </a:ext>
            </a:extLst>
          </p:cNvPr>
          <p:cNvSpPr/>
          <p:nvPr/>
        </p:nvSpPr>
        <p:spPr>
          <a:xfrm>
            <a:off x="7635129" y="22149"/>
            <a:ext cx="4556871"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pSp>
        <p:nvGrpSpPr>
          <p:cNvPr id="46" name="Group 45">
            <a:extLst>
              <a:ext uri="{FF2B5EF4-FFF2-40B4-BE49-F238E27FC236}">
                <a16:creationId xmlns:a16="http://schemas.microsoft.com/office/drawing/2014/main" id="{584CB5DF-D99A-5392-4B50-0791A0B1F42B}"/>
              </a:ext>
            </a:extLst>
          </p:cNvPr>
          <p:cNvGrpSpPr/>
          <p:nvPr/>
        </p:nvGrpSpPr>
        <p:grpSpPr>
          <a:xfrm>
            <a:off x="1502993" y="2461954"/>
            <a:ext cx="841802" cy="841802"/>
            <a:chOff x="1607923" y="2431418"/>
            <a:chExt cx="841802" cy="841802"/>
          </a:xfrm>
        </p:grpSpPr>
        <p:sp>
          <p:nvSpPr>
            <p:cNvPr id="44" name="Oval 43">
              <a:extLst>
                <a:ext uri="{FF2B5EF4-FFF2-40B4-BE49-F238E27FC236}">
                  <a16:creationId xmlns:a16="http://schemas.microsoft.com/office/drawing/2014/main" id="{CD4E255F-58A6-1B52-6878-42D0DDB71C72}"/>
                </a:ext>
              </a:extLst>
            </p:cNvPr>
            <p:cNvSpPr/>
            <p:nvPr/>
          </p:nvSpPr>
          <p:spPr>
            <a:xfrm>
              <a:off x="1607923" y="2431418"/>
              <a:ext cx="841802" cy="841802"/>
            </a:xfrm>
            <a:prstGeom prst="ellipse">
              <a:avLst/>
            </a:prstGeom>
            <a:noFill/>
            <a:ln>
              <a:solidFill>
                <a:schemeClr val="tx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descr="Quill outline">
              <a:extLst>
                <a:ext uri="{FF2B5EF4-FFF2-40B4-BE49-F238E27FC236}">
                  <a16:creationId xmlns:a16="http://schemas.microsoft.com/office/drawing/2014/main" id="{776AF81A-F090-9169-87FE-F8B67EE298EB}"/>
                </a:ext>
              </a:extLst>
            </p:cNvPr>
            <p:cNvPicPr>
              <a:picLocks noChangeAspect="1"/>
            </p:cNvPicPr>
            <p:nvPr/>
          </p:nvPicPr>
          <p:blipFill>
            <a:blip r:embed="rId9" cstate="screen">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1748882" y="2573770"/>
              <a:ext cx="573292" cy="573292"/>
            </a:xfrm>
            <a:prstGeom prst="rect">
              <a:avLst/>
            </a:prstGeom>
          </p:spPr>
        </p:pic>
      </p:grpSp>
      <p:grpSp>
        <p:nvGrpSpPr>
          <p:cNvPr id="20" name="Group 19">
            <a:extLst>
              <a:ext uri="{FF2B5EF4-FFF2-40B4-BE49-F238E27FC236}">
                <a16:creationId xmlns:a16="http://schemas.microsoft.com/office/drawing/2014/main" id="{9D586535-BDE6-D025-41C1-E1442D108AE7}"/>
              </a:ext>
            </a:extLst>
          </p:cNvPr>
          <p:cNvGrpSpPr/>
          <p:nvPr/>
        </p:nvGrpSpPr>
        <p:grpSpPr>
          <a:xfrm>
            <a:off x="1502993" y="3774594"/>
            <a:ext cx="841802" cy="841802"/>
            <a:chOff x="1607923" y="3863978"/>
            <a:chExt cx="841802" cy="841802"/>
          </a:xfrm>
        </p:grpSpPr>
        <p:sp>
          <p:nvSpPr>
            <p:cNvPr id="30" name="Oval 29">
              <a:extLst>
                <a:ext uri="{FF2B5EF4-FFF2-40B4-BE49-F238E27FC236}">
                  <a16:creationId xmlns:a16="http://schemas.microsoft.com/office/drawing/2014/main" id="{6A995102-808F-6267-7452-C79A2725CC14}"/>
                </a:ext>
              </a:extLst>
            </p:cNvPr>
            <p:cNvSpPr/>
            <p:nvPr/>
          </p:nvSpPr>
          <p:spPr>
            <a:xfrm>
              <a:off x="1607923" y="3863978"/>
              <a:ext cx="841802" cy="841802"/>
            </a:xfrm>
            <a:prstGeom prst="ellipse">
              <a:avLst/>
            </a:prstGeom>
            <a:noFill/>
            <a:ln>
              <a:solidFill>
                <a:schemeClr val="tx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descr="Playground outline">
              <a:extLst>
                <a:ext uri="{FF2B5EF4-FFF2-40B4-BE49-F238E27FC236}">
                  <a16:creationId xmlns:a16="http://schemas.microsoft.com/office/drawing/2014/main" id="{0F96C368-9CD8-22DF-523B-60F4C6BFCB04}"/>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1769509" y="3983765"/>
              <a:ext cx="552665" cy="552665"/>
            </a:xfrm>
            <a:prstGeom prst="rect">
              <a:avLst/>
            </a:prstGeom>
          </p:spPr>
        </p:pic>
      </p:grpSp>
      <p:grpSp>
        <p:nvGrpSpPr>
          <p:cNvPr id="15" name="Group 14">
            <a:extLst>
              <a:ext uri="{FF2B5EF4-FFF2-40B4-BE49-F238E27FC236}">
                <a16:creationId xmlns:a16="http://schemas.microsoft.com/office/drawing/2014/main" id="{168A713D-85E5-C09A-6C06-6A9085B7119D}"/>
              </a:ext>
            </a:extLst>
          </p:cNvPr>
          <p:cNvGrpSpPr/>
          <p:nvPr/>
        </p:nvGrpSpPr>
        <p:grpSpPr>
          <a:xfrm>
            <a:off x="1502993" y="5087234"/>
            <a:ext cx="841802" cy="841802"/>
            <a:chOff x="1607923" y="5296538"/>
            <a:chExt cx="841802" cy="841802"/>
          </a:xfrm>
        </p:grpSpPr>
        <p:sp>
          <p:nvSpPr>
            <p:cNvPr id="39" name="Oval 38">
              <a:extLst>
                <a:ext uri="{FF2B5EF4-FFF2-40B4-BE49-F238E27FC236}">
                  <a16:creationId xmlns:a16="http://schemas.microsoft.com/office/drawing/2014/main" id="{AB314255-FF51-FAED-A7A8-5F1479922EE1}"/>
                </a:ext>
              </a:extLst>
            </p:cNvPr>
            <p:cNvSpPr/>
            <p:nvPr/>
          </p:nvSpPr>
          <p:spPr>
            <a:xfrm>
              <a:off x="1607923" y="5296538"/>
              <a:ext cx="841802" cy="841802"/>
            </a:xfrm>
            <a:prstGeom prst="ellipse">
              <a:avLst/>
            </a:prstGeom>
            <a:noFill/>
            <a:ln>
              <a:solidFill>
                <a:schemeClr val="tx1">
                  <a:alpha val="3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Graphic 13" descr="Cheers outline">
              <a:extLst>
                <a:ext uri="{FF2B5EF4-FFF2-40B4-BE49-F238E27FC236}">
                  <a16:creationId xmlns:a16="http://schemas.microsoft.com/office/drawing/2014/main" id="{5C6AD177-39E5-ED8F-4026-48701C8FC4CC}"/>
                </a:ext>
              </a:extLst>
            </p:cNvPr>
            <p:cNvPicPr>
              <a:picLocks noChangeAspect="1"/>
            </p:cNvPicPr>
            <p:nvPr/>
          </p:nvPicPr>
          <p:blipFill>
            <a:blip r:embed="rId13">
              <a:extLst>
                <a:ext uri="{28A0092B-C50C-407E-A947-70E740481C1C}">
                  <a14:useLocalDpi xmlns:a14="http://schemas.microsoft.com/office/drawing/2010/main"/>
                </a:ext>
                <a:ext uri="{96DAC541-7B7A-43D3-8B79-37D633B846F1}">
                  <asvg:svgBlip xmlns:asvg="http://schemas.microsoft.com/office/drawing/2016/SVG/main" r:embed="rId14"/>
                </a:ext>
              </a:extLst>
            </a:blip>
            <a:stretch>
              <a:fillRect/>
            </a:stretch>
          </p:blipFill>
          <p:spPr>
            <a:xfrm>
              <a:off x="1693219" y="5446340"/>
              <a:ext cx="612980" cy="612980"/>
            </a:xfrm>
            <a:prstGeom prst="rect">
              <a:avLst/>
            </a:prstGeom>
          </p:spPr>
        </p:pic>
      </p:grpSp>
    </p:spTree>
    <p:extLst>
      <p:ext uri="{BB962C8B-B14F-4D97-AF65-F5344CB8AC3E}">
        <p14:creationId xmlns:p14="http://schemas.microsoft.com/office/powerpoint/2010/main" val="3929058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6" descr="A picture containing person, indoor, sport, dancer&#10;&#10;Description automatically generated">
            <a:extLst>
              <a:ext uri="{FF2B5EF4-FFF2-40B4-BE49-F238E27FC236}">
                <a16:creationId xmlns:a16="http://schemas.microsoft.com/office/drawing/2014/main" id="{E0C9BC1C-33BC-421C-501B-6A61B18FB45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54808" y="0"/>
            <a:ext cx="5337192" cy="6858000"/>
          </a:xfrm>
          <a:prstGeom prst="rect">
            <a:avLst/>
          </a:prstGeom>
        </p:spPr>
      </p:pic>
      <p:pic>
        <p:nvPicPr>
          <p:cNvPr id="21" name="Graphic 20" descr="Graduation cap outline">
            <a:extLst>
              <a:ext uri="{FF2B5EF4-FFF2-40B4-BE49-F238E27FC236}">
                <a16:creationId xmlns:a16="http://schemas.microsoft.com/office/drawing/2014/main" id="{D231813E-2173-7CB3-8547-0CE5C3CDC1A5}"/>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1378435" y="1840990"/>
            <a:ext cx="696937" cy="696937"/>
          </a:xfrm>
          <a:prstGeom prst="rect">
            <a:avLst/>
          </a:prstGeom>
        </p:spPr>
      </p:pic>
      <p:sp>
        <p:nvSpPr>
          <p:cNvPr id="9" name="TextBox 8">
            <a:extLst>
              <a:ext uri="{FF2B5EF4-FFF2-40B4-BE49-F238E27FC236}">
                <a16:creationId xmlns:a16="http://schemas.microsoft.com/office/drawing/2014/main" id="{B7B1D6B7-5C01-4D3D-B65F-1CA7E6F99C57}"/>
              </a:ext>
            </a:extLst>
          </p:cNvPr>
          <p:cNvSpPr txBox="1"/>
          <p:nvPr/>
        </p:nvSpPr>
        <p:spPr>
          <a:xfrm>
            <a:off x="6965833" y="1482061"/>
            <a:ext cx="5035716" cy="1200329"/>
          </a:xfrm>
          <a:prstGeom prst="rect">
            <a:avLst/>
          </a:prstGeom>
          <a:noFill/>
        </p:spPr>
        <p:txBody>
          <a:bodyPr wrap="square" rtlCol="0">
            <a:spAutoFit/>
          </a:bodyPr>
          <a:lstStyle/>
          <a:p>
            <a:pPr marL="285750" indent="-285750">
              <a:buClr>
                <a:srgbClr val="00A3E1"/>
              </a:buClr>
              <a:buFont typeface="Courier New" panose="02070309020205020404" pitchFamily="49" charset="0"/>
              <a:buChar char="o"/>
            </a:pP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a:p>
            <a:pPr marL="285750" indent="-285750">
              <a:buClr>
                <a:srgbClr val="00A3E1"/>
              </a:buClr>
              <a:buFont typeface="Courier New" panose="02070309020205020404" pitchFamily="49" charset="0"/>
              <a:buChar char="o"/>
            </a:pP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a:p>
            <a:pPr marL="285750" indent="-285750">
              <a:buClr>
                <a:srgbClr val="00A3E1"/>
              </a:buClr>
              <a:buFont typeface="Courier New" panose="02070309020205020404" pitchFamily="49" charset="0"/>
              <a:buChar char="o"/>
            </a:pP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a:p>
            <a:pPr marL="285750" indent="-285750">
              <a:buClr>
                <a:srgbClr val="00A3E1"/>
              </a:buClr>
              <a:buFont typeface="Courier New" panose="02070309020205020404" pitchFamily="49" charset="0"/>
              <a:buChar char="o"/>
            </a:pPr>
            <a:endPar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Subtitle 2">
            <a:extLst>
              <a:ext uri="{FF2B5EF4-FFF2-40B4-BE49-F238E27FC236}">
                <a16:creationId xmlns:a16="http://schemas.microsoft.com/office/drawing/2014/main" id="{99EE2685-31F8-1E43-8A35-468945A5F0D0}"/>
              </a:ext>
            </a:extLst>
          </p:cNvPr>
          <p:cNvSpPr txBox="1">
            <a:spLocks/>
          </p:cNvSpPr>
          <p:nvPr/>
        </p:nvSpPr>
        <p:spPr>
          <a:xfrm>
            <a:off x="1212249" y="956507"/>
            <a:ext cx="5035716" cy="1051107"/>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2"/>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lang="en-CA" sz="40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Reconciliation</a:t>
            </a:r>
            <a:endParaRPr kumimoji="0" lang="en-CA" sz="2400" u="none" strike="noStrike" kern="1200" cap="none" spc="0" normalizeH="0" baseline="0" noProof="0" dirty="0">
              <a:ln>
                <a:noFill/>
              </a:ln>
              <a:solidFill>
                <a:srgbClr val="00A3E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D678C23D-5816-094E-8C7C-AC4AF5026B32}"/>
              </a:ext>
            </a:extLst>
          </p:cNvPr>
          <p:cNvPicPr>
            <a:picLocks noChangeAspect="1"/>
          </p:cNvPicPr>
          <p:nvPr/>
        </p:nvPicPr>
        <p:blipFill rotWithShape="1">
          <a:blip r:embed="rId6" cstate="screen">
            <a:alphaModFix/>
            <a:extLst>
              <a:ext uri="{28A0092B-C50C-407E-A947-70E740481C1C}">
                <a14:useLocalDpi xmlns:a14="http://schemas.microsoft.com/office/drawing/2010/main"/>
              </a:ext>
            </a:extLst>
          </a:blip>
          <a:srcRect/>
          <a:stretch/>
        </p:blipFill>
        <p:spPr>
          <a:xfrm>
            <a:off x="7407239" y="4118949"/>
            <a:ext cx="4784761" cy="2723676"/>
          </a:xfrm>
          <a:prstGeom prst="rect">
            <a:avLst/>
          </a:prstGeom>
        </p:spPr>
      </p:pic>
      <p:sp>
        <p:nvSpPr>
          <p:cNvPr id="3" name="TextBox 2">
            <a:extLst>
              <a:ext uri="{FF2B5EF4-FFF2-40B4-BE49-F238E27FC236}">
                <a16:creationId xmlns:a16="http://schemas.microsoft.com/office/drawing/2014/main" id="{8403A0CA-B67A-4D18-82DE-AB43ADAFF497}"/>
              </a:ext>
            </a:extLst>
          </p:cNvPr>
          <p:cNvSpPr txBox="1"/>
          <p:nvPr/>
        </p:nvSpPr>
        <p:spPr>
          <a:xfrm>
            <a:off x="1253027" y="1887007"/>
            <a:ext cx="5035716" cy="671163"/>
          </a:xfrm>
          <a:prstGeom prst="rect">
            <a:avLst/>
          </a:prstGeom>
        </p:spPr>
        <p:txBody>
          <a:bodyPr wrap="square" rtlCol="0">
            <a:normAutofit/>
          </a:bodyPr>
          <a:lstStyle/>
          <a:p>
            <a:pPr algn="l"/>
            <a:r>
              <a:rPr lang="en-CA" sz="2400" b="1" dirty="0">
                <a:solidFill>
                  <a:schemeClr val="bg1">
                    <a:lumMod val="25000"/>
                  </a:schemeClr>
                </a:solidFill>
                <a:latin typeface="Open Sans Semibold" panose="020B0606030504020204" pitchFamily="34" charset="0"/>
                <a:ea typeface="Open Sans Semibold" panose="020B0606030504020204" pitchFamily="34" charset="0"/>
                <a:cs typeface="Open Sans Semibold" panose="020B0606030504020204" pitchFamily="34" charset="0"/>
              </a:rPr>
              <a:t>Education Jurisdiction</a:t>
            </a:r>
          </a:p>
        </p:txBody>
      </p:sp>
      <p:sp>
        <p:nvSpPr>
          <p:cNvPr id="4" name="TextBox 3">
            <a:extLst>
              <a:ext uri="{FF2B5EF4-FFF2-40B4-BE49-F238E27FC236}">
                <a16:creationId xmlns:a16="http://schemas.microsoft.com/office/drawing/2014/main" id="{9AB4CDD2-0EB3-4782-A7BD-0A3213D37821}"/>
              </a:ext>
            </a:extLst>
          </p:cNvPr>
          <p:cNvSpPr txBox="1"/>
          <p:nvPr/>
        </p:nvSpPr>
        <p:spPr>
          <a:xfrm>
            <a:off x="1212249" y="3257760"/>
            <a:ext cx="5117273" cy="2511346"/>
          </a:xfrm>
          <a:prstGeom prst="rect">
            <a:avLst/>
          </a:prstGeom>
        </p:spPr>
        <p:txBody>
          <a:bodyPr wrap="square" rtlCol="0">
            <a:noAutofit/>
          </a:bodyPr>
          <a:lstStyle/>
          <a:p>
            <a:pPr algn="l">
              <a:lnSpc>
                <a:spcPct val="150000"/>
              </a:lnSpc>
            </a:pPr>
            <a:endParaRPr lang="en-CA" dirty="0">
              <a:solidFill>
                <a:srgbClr val="00A3E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Rectangle 26">
            <a:extLst>
              <a:ext uri="{FF2B5EF4-FFF2-40B4-BE49-F238E27FC236}">
                <a16:creationId xmlns:a16="http://schemas.microsoft.com/office/drawing/2014/main" id="{B76C26AC-4493-3D56-1601-C0089458CDFA}"/>
              </a:ext>
            </a:extLst>
          </p:cNvPr>
          <p:cNvSpPr/>
          <p:nvPr/>
        </p:nvSpPr>
        <p:spPr>
          <a:xfrm>
            <a:off x="1275180" y="2437563"/>
            <a:ext cx="5070704" cy="4031873"/>
          </a:xfrm>
          <a:prstGeom prst="rect">
            <a:avLst/>
          </a:prstGeom>
        </p:spPr>
        <p:txBody>
          <a:bodyPr wrap="square">
            <a:spAutoFit/>
          </a:bodyPr>
          <a:lstStyle/>
          <a:p>
            <a:pPr marL="342900" lvl="1" indent="-342900">
              <a:spcBef>
                <a:spcPts val="1200"/>
              </a:spcBef>
              <a:buClr>
                <a:srgbClr val="00A3E2"/>
              </a:buClr>
              <a:buFont typeface="Courier New" panose="02070309020205020404" pitchFamily="49" charset="0"/>
              <a:buChar char="o"/>
            </a:pPr>
            <a:r>
              <a:rPr lang="en-US"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7">
                  <a:extLst>
                    <a:ext uri="{A12FA001-AC4F-418D-AE19-62706E023703}">
                      <ahyp:hlinkClr xmlns:ahyp="http://schemas.microsoft.com/office/drawing/2018/hyperlinkcolor" val="tx"/>
                    </a:ext>
                  </a:extLst>
                </a:hlinkClick>
              </a:rPr>
              <a:t>Four BC First Nations </a:t>
            </a:r>
            <a:r>
              <a:rPr lang="en-US" dirty="0">
                <a:latin typeface="Open Sans Light" panose="020B0306030504020204" pitchFamily="34" charset="0"/>
                <a:ea typeface="Open Sans Light" panose="020B0306030504020204" pitchFamily="34" charset="0"/>
                <a:cs typeface="Open Sans Light" panose="020B0306030504020204" pitchFamily="34" charset="0"/>
              </a:rPr>
              <a:t>have </a:t>
            </a:r>
            <a:br>
              <a:rPr lang="en-US" dirty="0">
                <a:latin typeface="Open Sans Light" panose="020B0306030504020204" pitchFamily="34" charset="0"/>
                <a:ea typeface="Open Sans Light" panose="020B0306030504020204" pitchFamily="34" charset="0"/>
                <a:cs typeface="Open Sans Light" panose="020B0306030504020204" pitchFamily="34" charset="0"/>
              </a:rPr>
            </a:br>
            <a:r>
              <a:rPr lang="en-US" dirty="0">
                <a:latin typeface="Open Sans Light" panose="020B0306030504020204" pitchFamily="34" charset="0"/>
                <a:ea typeface="Open Sans Light" panose="020B0306030504020204" pitchFamily="34" charset="0"/>
                <a:cs typeface="Open Sans Light" panose="020B0306030504020204" pitchFamily="34" charset="0"/>
              </a:rPr>
              <a:t>law-making authority over their </a:t>
            </a:r>
            <a:br>
              <a:rPr lang="en-US" dirty="0">
                <a:latin typeface="Open Sans Light" panose="020B0306030504020204" pitchFamily="34" charset="0"/>
                <a:ea typeface="Open Sans Light" panose="020B0306030504020204" pitchFamily="34" charset="0"/>
                <a:cs typeface="Open Sans Light" panose="020B0306030504020204" pitchFamily="34" charset="0"/>
              </a:rPr>
            </a:br>
            <a:r>
              <a:rPr lang="en-US" dirty="0">
                <a:latin typeface="Open Sans Light" panose="020B0306030504020204" pitchFamily="34" charset="0"/>
                <a:ea typeface="Open Sans Light" panose="020B0306030504020204" pitchFamily="34" charset="0"/>
                <a:cs typeface="Open Sans Light" panose="020B0306030504020204" pitchFamily="34" charset="0"/>
              </a:rPr>
              <a:t>K–12 education</a:t>
            </a:r>
          </a:p>
          <a:p>
            <a:pPr marL="342900" lvl="1" indent="-342900">
              <a:spcBef>
                <a:spcPts val="1200"/>
              </a:spcBef>
              <a:buClr>
                <a:srgbClr val="00A3E2"/>
              </a:buClr>
              <a:buFont typeface="Courier New" panose="02070309020205020404" pitchFamily="49" charset="0"/>
              <a:buChar char="o"/>
            </a:pPr>
            <a:r>
              <a:rPr lang="en-US" dirty="0">
                <a:latin typeface="Open Sans Light" panose="020B0306030504020204" pitchFamily="34" charset="0"/>
                <a:ea typeface="Open Sans Light" panose="020B0306030504020204" pitchFamily="34" charset="0"/>
                <a:cs typeface="Open Sans Light" panose="020B0306030504020204" pitchFamily="34" charset="0"/>
              </a:rPr>
              <a:t>Establishment of the First Nations Education Authority</a:t>
            </a:r>
          </a:p>
          <a:p>
            <a:pPr>
              <a:spcBef>
                <a:spcPts val="2400"/>
              </a:spcBef>
            </a:pPr>
            <a:r>
              <a:rPr lang="en-US" sz="2400" b="1" dirty="0">
                <a:solidFill>
                  <a:schemeClr val="bg1">
                    <a:lumMod val="25000"/>
                  </a:schemeClr>
                </a:solidFill>
                <a:latin typeface="Open Sans Semibold" panose="020B0606030504020204" pitchFamily="34" charset="0"/>
                <a:ea typeface="Open Sans Semibold" panose="020B0606030504020204" pitchFamily="34" charset="0"/>
                <a:cs typeface="Open Sans Semibold" panose="020B0606030504020204" pitchFamily="34" charset="0"/>
              </a:rPr>
              <a:t>BCTEA &amp; </a:t>
            </a:r>
            <a:r>
              <a:rPr lang="en-US" sz="2400" b="1"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hlinkClick r:id="rId8">
                  <a:extLst>
                    <a:ext uri="{A12FA001-AC4F-418D-AE19-62706E023703}">
                      <ahyp:hlinkClr xmlns:ahyp="http://schemas.microsoft.com/office/drawing/2018/hyperlinkcolor" val="tx"/>
                    </a:ext>
                  </a:extLst>
                </a:hlinkClick>
              </a:rPr>
              <a:t>DRIPA</a:t>
            </a:r>
            <a:r>
              <a:rPr lang="en-US" sz="2400" b="1"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t> </a:t>
            </a:r>
            <a:r>
              <a:rPr lang="en-US" sz="2400" b="1" dirty="0">
                <a:solidFill>
                  <a:schemeClr val="bg1">
                    <a:lumMod val="25000"/>
                  </a:schemeClr>
                </a:solidFill>
                <a:latin typeface="Open Sans Semibold" panose="020B0606030504020204" pitchFamily="34" charset="0"/>
                <a:ea typeface="Open Sans Semibold" panose="020B0606030504020204" pitchFamily="34" charset="0"/>
                <a:cs typeface="Open Sans Semibold" panose="020B0606030504020204" pitchFamily="34" charset="0"/>
              </a:rPr>
              <a:t>Commitments</a:t>
            </a:r>
          </a:p>
          <a:p>
            <a:pPr marL="342900" lvl="1" indent="-342900">
              <a:spcBef>
                <a:spcPts val="1200"/>
              </a:spcBef>
              <a:buClr>
                <a:srgbClr val="00A3E2"/>
              </a:buClr>
              <a:buFont typeface="Courier New" panose="02070309020205020404" pitchFamily="49" charset="0"/>
              <a:buChar char="o"/>
            </a:pPr>
            <a:r>
              <a:rPr lang="en-US"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9">
                  <a:extLst>
                    <a:ext uri="{A12FA001-AC4F-418D-AE19-62706E023703}">
                      <ahyp:hlinkClr xmlns:ahyp="http://schemas.microsoft.com/office/drawing/2018/hyperlinkcolor" val="tx"/>
                    </a:ext>
                  </a:extLst>
                </a:hlinkClick>
              </a:rPr>
              <a:t>13 Actions</a:t>
            </a:r>
            <a:endParaRPr lang="en-US"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a:p>
            <a:pPr marL="342900" lvl="1" indent="-342900">
              <a:spcBef>
                <a:spcPts val="1200"/>
              </a:spcBef>
              <a:buClr>
                <a:srgbClr val="00A3E2"/>
              </a:buClr>
              <a:buFont typeface="Courier New" panose="02070309020205020404" pitchFamily="49" charset="0"/>
              <a:buChar char="o"/>
            </a:pPr>
            <a:r>
              <a:rPr lang="en-US" dirty="0">
                <a:latin typeface="Open Sans Light" panose="020B0306030504020204" pitchFamily="34" charset="0"/>
                <a:ea typeface="Open Sans Light" panose="020B0306030504020204" pitchFamily="34" charset="0"/>
                <a:cs typeface="Open Sans Light" panose="020B0306030504020204" pitchFamily="34" charset="0"/>
              </a:rPr>
              <a:t>Local Education Agreements (LEAs)</a:t>
            </a:r>
          </a:p>
          <a:p>
            <a:pPr marL="342900" lvl="1" indent="-342900">
              <a:spcBef>
                <a:spcPts val="1200"/>
              </a:spcBef>
              <a:buClr>
                <a:srgbClr val="00A3E2"/>
              </a:buClr>
              <a:buFont typeface="Courier New" panose="02070309020205020404" pitchFamily="49" charset="0"/>
              <a:buChar char="o"/>
            </a:pPr>
            <a:r>
              <a:rPr lang="en-US" dirty="0">
                <a:latin typeface="Open Sans Light" panose="020B0306030504020204" pitchFamily="34" charset="0"/>
                <a:ea typeface="Open Sans Light" panose="020B0306030504020204" pitchFamily="34" charset="0"/>
                <a:cs typeface="Open Sans Light" panose="020B0306030504020204" pitchFamily="34" charset="0"/>
              </a:rPr>
              <a:t>Indigenous Education Councils (IECs)</a:t>
            </a:r>
          </a:p>
          <a:p>
            <a:pPr marL="342900" lvl="1" indent="-342900">
              <a:spcBef>
                <a:spcPts val="1200"/>
              </a:spcBef>
              <a:buClr>
                <a:srgbClr val="00A3E2"/>
              </a:buClr>
              <a:buFont typeface="Courier New" panose="02070309020205020404" pitchFamily="49" charset="0"/>
              <a:buChar char="o"/>
            </a:pPr>
            <a:r>
              <a:rPr lang="en-US"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10">
                  <a:extLst>
                    <a:ext uri="{A12FA001-AC4F-418D-AE19-62706E023703}">
                      <ahyp:hlinkClr xmlns:ahyp="http://schemas.microsoft.com/office/drawing/2018/hyperlinkcolor" val="tx"/>
                    </a:ext>
                  </a:extLst>
                </a:hlinkClick>
              </a:rPr>
              <a:t>Mandatory course</a:t>
            </a:r>
            <a:endParaRPr lang="en-US"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Rectangle 7">
            <a:extLst>
              <a:ext uri="{FF2B5EF4-FFF2-40B4-BE49-F238E27FC236}">
                <a16:creationId xmlns:a16="http://schemas.microsoft.com/office/drawing/2014/main" id="{E80BCD6C-8B35-9C4D-AB3A-6561CAC61149}"/>
              </a:ext>
            </a:extLst>
          </p:cNvPr>
          <p:cNvSpPr/>
          <p:nvPr/>
        </p:nvSpPr>
        <p:spPr>
          <a:xfrm>
            <a:off x="6529357" y="10633"/>
            <a:ext cx="5662643"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p>
        </p:txBody>
      </p:sp>
      <p:sp>
        <p:nvSpPr>
          <p:cNvPr id="6" name="TextBox 5">
            <a:extLst>
              <a:ext uri="{FF2B5EF4-FFF2-40B4-BE49-F238E27FC236}">
                <a16:creationId xmlns:a16="http://schemas.microsoft.com/office/drawing/2014/main" id="{01DDB007-A020-35AB-48DD-45B30A7F6EDE}"/>
              </a:ext>
            </a:extLst>
          </p:cNvPr>
          <p:cNvSpPr txBox="1"/>
          <p:nvPr/>
        </p:nvSpPr>
        <p:spPr>
          <a:xfrm>
            <a:off x="6854809" y="6376175"/>
            <a:ext cx="5337192" cy="28070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i="1"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Sts’ailes Sasquatch Dancers at the Education Jurisdiction Celebration</a:t>
            </a:r>
          </a:p>
        </p:txBody>
      </p:sp>
      <p:cxnSp>
        <p:nvCxnSpPr>
          <p:cNvPr id="10" name="Straight Connector 9">
            <a:extLst>
              <a:ext uri="{FF2B5EF4-FFF2-40B4-BE49-F238E27FC236}">
                <a16:creationId xmlns:a16="http://schemas.microsoft.com/office/drawing/2014/main" id="{6DDB9B79-6C8F-35C1-A34D-DA4823DF18A1}"/>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820578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F9D990C-8B77-644B-AAE3-98FE73302075}"/>
              </a:ext>
            </a:extLst>
          </p:cNvPr>
          <p:cNvSpPr/>
          <p:nvPr/>
        </p:nvSpPr>
        <p:spPr>
          <a:xfrm>
            <a:off x="1428045" y="10234"/>
            <a:ext cx="7720618" cy="6858000"/>
          </a:xfrm>
          <a:prstGeom prst="rect">
            <a:avLst/>
          </a:prstGeom>
          <a:solidFill>
            <a:schemeClr val="accent1">
              <a:lumMod val="20000"/>
              <a:lumOff val="80000"/>
              <a:alpha val="5520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a16="http://schemas.microsoft.com/office/drawing/2014/main" id="{D6C33DA4-A159-4047-87DA-C6C1F3AFD976}"/>
              </a:ext>
            </a:extLst>
          </p:cNvPr>
          <p:cNvSpPr/>
          <p:nvPr/>
        </p:nvSpPr>
        <p:spPr>
          <a:xfrm>
            <a:off x="998917" y="20468"/>
            <a:ext cx="7328651" cy="6858000"/>
          </a:xfrm>
          <a:prstGeom prst="rect">
            <a:avLst/>
          </a:prstGeom>
          <a:solidFill>
            <a:schemeClr val="accent1">
              <a:lumMod val="20000"/>
              <a:lumOff val="80000"/>
              <a:alpha val="5520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0" name="Picture Placeholder 9">
            <a:extLst>
              <a:ext uri="{FF2B5EF4-FFF2-40B4-BE49-F238E27FC236}">
                <a16:creationId xmlns:a16="http://schemas.microsoft.com/office/drawing/2014/main" id="{6FD2E9F5-F5F7-014C-A2D8-036E4326DE80}"/>
              </a:ext>
            </a:extLst>
          </p:cNvPr>
          <p:cNvPicPr preferRelativeResize="0">
            <a:picLocks noGrp="1"/>
          </p:cNvPicPr>
          <p:nvPr>
            <p:ph type="pic" sz="quarter" idx="10"/>
          </p:nvPr>
        </p:nvPicPr>
        <p:blipFill rotWithShape="1">
          <a:blip r:embed="rId4" cstate="screen">
            <a:extLst>
              <a:ext uri="{28A0092B-C50C-407E-A947-70E740481C1C}">
                <a14:useLocalDpi xmlns:a14="http://schemas.microsoft.com/office/drawing/2010/main"/>
              </a:ext>
            </a:extLst>
          </a:blip>
          <a:srcRect/>
          <a:stretch/>
        </p:blipFill>
        <p:spPr>
          <a:xfrm>
            <a:off x="5815012" y="15351"/>
            <a:ext cx="6376987" cy="6868234"/>
          </a:xfrm>
        </p:spPr>
      </p:pic>
      <p:sp>
        <p:nvSpPr>
          <p:cNvPr id="5" name="Freeform: Shape 18">
            <a:extLst>
              <a:ext uri="{FF2B5EF4-FFF2-40B4-BE49-F238E27FC236}">
                <a16:creationId xmlns:a16="http://schemas.microsoft.com/office/drawing/2014/main" id="{0F70EC63-C136-9F4A-A23F-E7F4E9DA360B}"/>
              </a:ext>
            </a:extLst>
          </p:cNvPr>
          <p:cNvSpPr/>
          <p:nvPr/>
        </p:nvSpPr>
        <p:spPr>
          <a:xfrm flipH="1">
            <a:off x="1970600" y="2286965"/>
            <a:ext cx="6074912" cy="1869289"/>
          </a:xfrm>
          <a:custGeom>
            <a:avLst/>
            <a:gdLst>
              <a:gd name="connsiteX0" fmla="*/ 8403770 w 8403770"/>
              <a:gd name="connsiteY0" fmla="*/ 0 h 2305463"/>
              <a:gd name="connsiteX1" fmla="*/ 749714 w 8403770"/>
              <a:gd name="connsiteY1" fmla="*/ 0 h 2305463"/>
              <a:gd name="connsiteX2" fmla="*/ 0 w 8403770"/>
              <a:gd name="connsiteY2" fmla="*/ 2305463 h 2305463"/>
              <a:gd name="connsiteX3" fmla="*/ 8403770 w 8403770"/>
              <a:gd name="connsiteY3" fmla="*/ 2305463 h 2305463"/>
            </a:gdLst>
            <a:ahLst/>
            <a:cxnLst>
              <a:cxn ang="0">
                <a:pos x="connsiteX0" y="connsiteY0"/>
              </a:cxn>
              <a:cxn ang="0">
                <a:pos x="connsiteX1" y="connsiteY1"/>
              </a:cxn>
              <a:cxn ang="0">
                <a:pos x="connsiteX2" y="connsiteY2"/>
              </a:cxn>
              <a:cxn ang="0">
                <a:pos x="connsiteX3" y="connsiteY3"/>
              </a:cxn>
            </a:cxnLst>
            <a:rect l="l" t="t" r="r" b="b"/>
            <a:pathLst>
              <a:path w="8403770" h="2305463">
                <a:moveTo>
                  <a:pt x="8403770" y="0"/>
                </a:moveTo>
                <a:lnTo>
                  <a:pt x="749714" y="0"/>
                </a:lnTo>
                <a:lnTo>
                  <a:pt x="0" y="2305463"/>
                </a:lnTo>
                <a:lnTo>
                  <a:pt x="8403770" y="2305463"/>
                </a:lnTo>
                <a:close/>
              </a:path>
            </a:pathLst>
          </a:custGeom>
          <a:solidFill>
            <a:schemeClr val="bg1"/>
          </a:solidFill>
          <a:ln>
            <a:noFill/>
          </a:ln>
          <a:effectLst>
            <a:outerShdw blurRad="63500" dist="38100" dir="5400000" algn="t" rotWithShape="0">
              <a:srgbClr val="072A49">
                <a:alpha val="1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011F1941-E02B-F34B-98B3-A13F6E904507}"/>
              </a:ext>
            </a:extLst>
          </p:cNvPr>
          <p:cNvSpPr txBox="1"/>
          <p:nvPr/>
        </p:nvSpPr>
        <p:spPr>
          <a:xfrm>
            <a:off x="3426475" y="2766596"/>
            <a:ext cx="6047720" cy="1077218"/>
          </a:xfrm>
          <a:prstGeom prst="rect">
            <a:avLst/>
          </a:prstGeom>
          <a:noFill/>
        </p:spPr>
        <p:txBody>
          <a:bodyPr wrap="square" rtlCol="0">
            <a:spAutoFit/>
          </a:bodyPr>
          <a:lstStyle/>
          <a:p>
            <a:r>
              <a:rPr lang="en-US" sz="2200" b="1" dirty="0">
                <a:solidFill>
                  <a:srgbClr val="222222"/>
                </a:solidFill>
              </a:rPr>
              <a:t>Christina Zacharuk</a:t>
            </a:r>
          </a:p>
          <a:p>
            <a:pPr>
              <a:spcBef>
                <a:spcPts val="1200"/>
              </a:spcBef>
            </a:pPr>
            <a:r>
              <a:rPr lang="en-US" sz="1400" spc="10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rPr>
              <a:t>DEPUTY MINISTER</a:t>
            </a:r>
            <a:r>
              <a:rPr lang="en-US" sz="140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rPr>
              <a:t> </a:t>
            </a:r>
            <a:br>
              <a:rPr lang="en-US"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US"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Ministry </a:t>
            </a:r>
            <a:r>
              <a:rPr lang="en-US" i="1"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of</a:t>
            </a:r>
            <a:r>
              <a:rPr lang="en-US"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 Education &amp; Child Care </a:t>
            </a:r>
          </a:p>
        </p:txBody>
      </p:sp>
      <p:sp>
        <p:nvSpPr>
          <p:cNvPr id="4" name="Title 29">
            <a:extLst>
              <a:ext uri="{FF2B5EF4-FFF2-40B4-BE49-F238E27FC236}">
                <a16:creationId xmlns:a16="http://schemas.microsoft.com/office/drawing/2014/main" id="{198B8910-6E9B-1E47-A148-57EF30EA0ABE}"/>
              </a:ext>
            </a:extLst>
          </p:cNvPr>
          <p:cNvSpPr txBox="1">
            <a:spLocks/>
          </p:cNvSpPr>
          <p:nvPr>
            <p:custDataLst>
              <p:tags r:id="rId1"/>
            </p:custDataLst>
          </p:nvPr>
        </p:nvSpPr>
        <p:spPr>
          <a:xfrm>
            <a:off x="1428045" y="873353"/>
            <a:ext cx="6258631" cy="1148216"/>
          </a:xfrm>
          <a:prstGeom prst="rect">
            <a:avLst/>
          </a:prstGeom>
        </p:spPr>
        <p:txBody>
          <a:bodyPr vert="horz" lIns="91440" tIns="45720" rIns="91440" bIns="45720" rtlCol="0" anchor="t">
            <a:normAutofit fontScale="92500" lnSpcReduction="20000"/>
          </a:bodyPr>
          <a:lstStyle>
            <a:lvl1pPr algn="l" defTabSz="914400" rtl="0" eaLnBrk="1" latinLnBrk="0" hangingPunct="1">
              <a:lnSpc>
                <a:spcPct val="90000"/>
              </a:lnSpc>
              <a:spcBef>
                <a:spcPct val="0"/>
              </a:spcBef>
              <a:buNone/>
              <a:defRPr sz="4400" b="1" i="0" kern="1200">
                <a:solidFill>
                  <a:srgbClr val="001336"/>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a:lnSpc>
                <a:spcPct val="110000"/>
              </a:lnSpc>
            </a:pPr>
            <a:r>
              <a:rPr lang="en-CA" sz="40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Walking </a:t>
            </a:r>
            <a:br>
              <a:rPr lang="en-CA" sz="40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sz="40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Side by Side</a:t>
            </a:r>
            <a:endParaRPr lang="en-US" sz="40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6" name="Picture 15">
            <a:extLst>
              <a:ext uri="{FF2B5EF4-FFF2-40B4-BE49-F238E27FC236}">
                <a16:creationId xmlns:a16="http://schemas.microsoft.com/office/drawing/2014/main" id="{5904C5AB-A4F7-0042-8BBE-2367EE6B67A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077226" y="4129088"/>
            <a:ext cx="5114773" cy="2744263"/>
          </a:xfrm>
          <a:prstGeom prst="rect">
            <a:avLst/>
          </a:prstGeom>
        </p:spPr>
      </p:pic>
      <p:sp>
        <p:nvSpPr>
          <p:cNvPr id="2" name="TextBox 1">
            <a:extLst>
              <a:ext uri="{FF2B5EF4-FFF2-40B4-BE49-F238E27FC236}">
                <a16:creationId xmlns:a16="http://schemas.microsoft.com/office/drawing/2014/main" id="{42F9B07D-0B33-9392-5C6D-4E129E1D7F53}"/>
              </a:ext>
            </a:extLst>
          </p:cNvPr>
          <p:cNvSpPr txBox="1"/>
          <p:nvPr/>
        </p:nvSpPr>
        <p:spPr>
          <a:xfrm>
            <a:off x="1412940" y="4517086"/>
            <a:ext cx="6273736" cy="1938992"/>
          </a:xfrm>
          <a:prstGeom prst="rect">
            <a:avLst/>
          </a:prstGeom>
          <a:noFill/>
        </p:spPr>
        <p:txBody>
          <a:bodyPr wrap="square" rtlCol="0">
            <a:spAutoFit/>
          </a:bodyPr>
          <a:lstStyle/>
          <a:p>
            <a:pPr marL="342900" indent="-342900">
              <a:spcBef>
                <a:spcPts val="1200"/>
              </a:spcBef>
              <a:buClr>
                <a:srgbClr val="00A3E2"/>
              </a:buClr>
              <a:buFont typeface="Courier New" panose="02070309020205020404" pitchFamily="49" charset="0"/>
              <a:buChar char="o"/>
            </a:pPr>
            <a:r>
              <a:rPr lang="en-CA" sz="2000" dirty="0">
                <a:latin typeface="Open Sans" panose="020B0606030504020204" pitchFamily="34" charset="0"/>
                <a:ea typeface="Open Sans" panose="020B0606030504020204" pitchFamily="34" charset="0"/>
                <a:cs typeface="Open Sans" panose="020B0606030504020204" pitchFamily="34" charset="0"/>
              </a:rPr>
              <a:t>Thank you </a:t>
            </a:r>
            <a:r>
              <a:rPr lang="en-CA" sz="2000" dirty="0">
                <a:latin typeface="Open Sans Light" panose="020B0306030504020204" pitchFamily="34" charset="0"/>
                <a:ea typeface="Open Sans Light" panose="020B0306030504020204" pitchFamily="34" charset="0"/>
                <a:cs typeface="Open Sans Light" panose="020B0306030504020204" pitchFamily="34" charset="0"/>
              </a:rPr>
              <a:t>for your strong leadership </a:t>
            </a:r>
            <a:br>
              <a:rPr lang="en-CA" sz="2000" dirty="0">
                <a:latin typeface="Open Sans Light" panose="020B0306030504020204" pitchFamily="34" charset="0"/>
                <a:ea typeface="Open Sans Light" panose="020B0306030504020204" pitchFamily="34" charset="0"/>
                <a:cs typeface="Open Sans Light" panose="020B0306030504020204" pitchFamily="34" charset="0"/>
              </a:rPr>
            </a:br>
            <a:r>
              <a:rPr lang="en-CA" sz="2000" dirty="0">
                <a:latin typeface="Open Sans Light" panose="020B0306030504020204" pitchFamily="34" charset="0"/>
                <a:ea typeface="Open Sans Light" panose="020B0306030504020204" pitchFamily="34" charset="0"/>
                <a:cs typeface="Open Sans Light" panose="020B0306030504020204" pitchFamily="34" charset="0"/>
              </a:rPr>
              <a:t>and compassion in supporting the sector</a:t>
            </a:r>
          </a:p>
          <a:p>
            <a:pPr marL="342900" indent="-342900">
              <a:spcBef>
                <a:spcPts val="1200"/>
              </a:spcBef>
              <a:buClr>
                <a:srgbClr val="00A3E2"/>
              </a:buClr>
              <a:buFont typeface="Courier New" panose="02070309020205020404" pitchFamily="49" charset="0"/>
              <a:buChar char="o"/>
            </a:pPr>
            <a:r>
              <a:rPr lang="en-CA" sz="2000" dirty="0">
                <a:latin typeface="Open Sans Light" panose="020B0306030504020204" pitchFamily="34" charset="0"/>
                <a:ea typeface="Open Sans Light" panose="020B0306030504020204" pitchFamily="34" charset="0"/>
                <a:cs typeface="Open Sans Light" panose="020B0306030504020204" pitchFamily="34" charset="0"/>
              </a:rPr>
              <a:t>Continued </a:t>
            </a:r>
            <a:r>
              <a:rPr lang="en-CA" sz="2000" dirty="0">
                <a:latin typeface="Open Sans" panose="020B0606030504020204" pitchFamily="34" charset="0"/>
                <a:ea typeface="Open Sans" panose="020B0606030504020204" pitchFamily="34" charset="0"/>
                <a:cs typeface="Open Sans" panose="020B0606030504020204" pitchFamily="34" charset="0"/>
              </a:rPr>
              <a:t>collaboration is key </a:t>
            </a:r>
            <a:r>
              <a:rPr lang="en-CA" sz="2000" dirty="0">
                <a:latin typeface="Open Sans Light" panose="020B0306030504020204" pitchFamily="34" charset="0"/>
                <a:ea typeface="Open Sans Light" panose="020B0306030504020204" pitchFamily="34" charset="0"/>
                <a:cs typeface="Open Sans Light" panose="020B0306030504020204" pitchFamily="34" charset="0"/>
              </a:rPr>
              <a:t>for the </a:t>
            </a:r>
            <a:br>
              <a:rPr lang="en-CA" sz="2000" dirty="0">
                <a:latin typeface="Open Sans Light" panose="020B0306030504020204" pitchFamily="34" charset="0"/>
                <a:ea typeface="Open Sans Light" panose="020B0306030504020204" pitchFamily="34" charset="0"/>
                <a:cs typeface="Open Sans Light" panose="020B0306030504020204" pitchFamily="34" charset="0"/>
              </a:rPr>
            </a:br>
            <a:r>
              <a:rPr lang="en-CA" sz="2000" dirty="0">
                <a:latin typeface="Open Sans Light" panose="020B0306030504020204" pitchFamily="34" charset="0"/>
                <a:ea typeface="Open Sans Light" panose="020B0306030504020204" pitchFamily="34" charset="0"/>
                <a:cs typeface="Open Sans Light" panose="020B0306030504020204" pitchFamily="34" charset="0"/>
              </a:rPr>
              <a:t>year ahead </a:t>
            </a:r>
          </a:p>
          <a:p>
            <a:pPr marL="342900" indent="-342900">
              <a:spcBef>
                <a:spcPts val="1200"/>
              </a:spcBef>
              <a:buClr>
                <a:srgbClr val="00A3E2"/>
              </a:buClr>
              <a:buFont typeface="Courier New" panose="02070309020205020404" pitchFamily="49" charset="0"/>
              <a:buChar char="o"/>
            </a:pPr>
            <a:r>
              <a:rPr lang="en-CA" sz="2000" dirty="0">
                <a:latin typeface="Open Sans Light" panose="020B0306030504020204" pitchFamily="34" charset="0"/>
                <a:ea typeface="Open Sans Light" panose="020B0306030504020204" pitchFamily="34" charset="0"/>
                <a:cs typeface="Open Sans Light" panose="020B0306030504020204" pitchFamily="34" charset="0"/>
              </a:rPr>
              <a:t>Navigating the </a:t>
            </a:r>
            <a:r>
              <a:rPr lang="en-CA" sz="2000" i="1" dirty="0">
                <a:latin typeface="Open Sans Light" panose="020B0306030504020204" pitchFamily="34" charset="0"/>
                <a:ea typeface="Open Sans Light" panose="020B0306030504020204" pitchFamily="34" charset="0"/>
                <a:cs typeface="Open Sans Light" panose="020B0306030504020204" pitchFamily="34" charset="0"/>
              </a:rPr>
              <a:t>“new normal” </a:t>
            </a:r>
            <a:r>
              <a:rPr lang="en-CA" sz="2000" dirty="0">
                <a:ea typeface="Open Sans Light" panose="020B0306030504020204" pitchFamily="34" charset="0"/>
                <a:cs typeface="Open Sans Light" panose="020B0306030504020204" pitchFamily="34" charset="0"/>
              </a:rPr>
              <a:t>together</a:t>
            </a:r>
          </a:p>
        </p:txBody>
      </p:sp>
      <p:pic>
        <p:nvPicPr>
          <p:cNvPr id="9" name="Picture 8" descr="A person smiling for the camera&#10;&#10;Description automatically generated with low confidence">
            <a:extLst>
              <a:ext uri="{FF2B5EF4-FFF2-40B4-BE49-F238E27FC236}">
                <a16:creationId xmlns:a16="http://schemas.microsoft.com/office/drawing/2014/main" id="{D446B2A7-3967-AC22-5CE0-C097958AB409}"/>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68367" y="2186863"/>
            <a:ext cx="2210400" cy="2098510"/>
          </a:xfrm>
          <a:prstGeom prst="rect">
            <a:avLst/>
          </a:prstGeom>
        </p:spPr>
      </p:pic>
      <p:pic>
        <p:nvPicPr>
          <p:cNvPr id="12" name="Picture 11">
            <a:extLst>
              <a:ext uri="{FF2B5EF4-FFF2-40B4-BE49-F238E27FC236}">
                <a16:creationId xmlns:a16="http://schemas.microsoft.com/office/drawing/2014/main" id="{D8D662DE-E90B-4690-61E8-2A3A386926FE}"/>
              </a:ext>
            </a:extLst>
          </p:cNvPr>
          <p:cNvPicPr>
            <a:picLocks noChangeAspect="1"/>
          </p:cNvPicPr>
          <p:nvPr/>
        </p:nvPicPr>
        <p:blipFill rotWithShape="1">
          <a:blip r:embed="rId7" cstate="screen">
            <a:alphaModFix/>
            <a:extLst>
              <a:ext uri="{28A0092B-C50C-407E-A947-70E740481C1C}">
                <a14:useLocalDpi xmlns:a14="http://schemas.microsoft.com/office/drawing/2010/main"/>
              </a:ext>
            </a:extLst>
          </a:blip>
          <a:srcRect/>
          <a:stretch/>
        </p:blipFill>
        <p:spPr>
          <a:xfrm rot="5400000">
            <a:off x="-790327" y="3505660"/>
            <a:ext cx="2993230" cy="1412579"/>
          </a:xfrm>
          <a:prstGeom prst="rect">
            <a:avLst/>
          </a:prstGeom>
        </p:spPr>
      </p:pic>
      <p:cxnSp>
        <p:nvCxnSpPr>
          <p:cNvPr id="13" name="Straight Connector 12">
            <a:extLst>
              <a:ext uri="{FF2B5EF4-FFF2-40B4-BE49-F238E27FC236}">
                <a16:creationId xmlns:a16="http://schemas.microsoft.com/office/drawing/2014/main" id="{2ECAF099-7115-96F5-CAEC-5831E6FF50E5}"/>
              </a:ext>
            </a:extLst>
          </p:cNvPr>
          <p:cNvCxnSpPr>
            <a:cxnSpLocks/>
          </p:cNvCxnSpPr>
          <p:nvPr/>
        </p:nvCxnSpPr>
        <p:spPr>
          <a:xfrm>
            <a:off x="261257" y="329614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78356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1C29EE00-C0C8-AC82-7BA3-319FC0FD33EE}"/>
              </a:ext>
            </a:extLst>
          </p:cNvPr>
          <p:cNvPicPr>
            <a:picLocks noChangeAspect="1"/>
          </p:cNvPicPr>
          <p:nvPr/>
        </p:nvPicPr>
        <p:blipFill>
          <a:blip r:embed="rId3" cstate="screen">
            <a:alphaModFix amt="22000"/>
            <a:extLst>
              <a:ext uri="{28A0092B-C50C-407E-A947-70E740481C1C}">
                <a14:useLocalDpi xmlns:a14="http://schemas.microsoft.com/office/drawing/2010/main"/>
              </a:ext>
            </a:extLst>
          </a:blip>
          <a:stretch>
            <a:fillRect/>
          </a:stretch>
        </p:blipFill>
        <p:spPr>
          <a:xfrm rot="5400000" flipH="1">
            <a:off x="1079408" y="4523750"/>
            <a:ext cx="2250884" cy="2417616"/>
          </a:xfrm>
          <a:prstGeom prst="rect">
            <a:avLst/>
          </a:prstGeom>
        </p:spPr>
      </p:pic>
      <p:sp>
        <p:nvSpPr>
          <p:cNvPr id="7" name="Rectangle 6">
            <a:extLst>
              <a:ext uri="{FF2B5EF4-FFF2-40B4-BE49-F238E27FC236}">
                <a16:creationId xmlns:a16="http://schemas.microsoft.com/office/drawing/2014/main" id="{9430EB96-712F-3E91-61E2-E654FB1B2B78}"/>
              </a:ext>
            </a:extLst>
          </p:cNvPr>
          <p:cNvSpPr/>
          <p:nvPr/>
        </p:nvSpPr>
        <p:spPr>
          <a:xfrm>
            <a:off x="996043" y="2500"/>
            <a:ext cx="11195957"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Subtitle 2">
            <a:extLst>
              <a:ext uri="{FF2B5EF4-FFF2-40B4-BE49-F238E27FC236}">
                <a16:creationId xmlns:a16="http://schemas.microsoft.com/office/drawing/2014/main" id="{8685A4F1-BAD3-2964-F8B2-6C88941AB62A}"/>
              </a:ext>
            </a:extLst>
          </p:cNvPr>
          <p:cNvSpPr txBox="1">
            <a:spLocks/>
          </p:cNvSpPr>
          <p:nvPr/>
        </p:nvSpPr>
        <p:spPr>
          <a:xfrm>
            <a:off x="1225167" y="2032784"/>
            <a:ext cx="4065289" cy="2033269"/>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2"/>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lang="en-CA" sz="36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Reconciliation </a:t>
            </a:r>
            <a:br>
              <a:rPr lang="en-CA" sz="36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sz="36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 </a:t>
            </a:r>
            <a:r>
              <a:rPr lang="en-CA" sz="3600" b="1" i="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Why</a:t>
            </a:r>
            <a:r>
              <a:rPr lang="en-CA" sz="36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 is this so </a:t>
            </a:r>
            <a:br>
              <a:rPr lang="en-CA" sz="36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sz="36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important</a:t>
            </a:r>
            <a:endParaRPr kumimoji="0" lang="en-CA" sz="3600" u="none" strike="noStrike" kern="1200" cap="none" spc="0" normalizeH="0" baseline="0" noProof="0" dirty="0">
              <a:ln>
                <a:noFill/>
              </a:ln>
              <a:solidFill>
                <a:srgbClr val="00A3E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cxnSp>
        <p:nvCxnSpPr>
          <p:cNvPr id="4" name="Straight Connector 3">
            <a:extLst>
              <a:ext uri="{FF2B5EF4-FFF2-40B4-BE49-F238E27FC236}">
                <a16:creationId xmlns:a16="http://schemas.microsoft.com/office/drawing/2014/main" id="{7FA5DF16-D161-2C30-2733-ACC441246ADD}"/>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97F38789-7B96-D444-7972-F266E856E52F}"/>
              </a:ext>
            </a:extLst>
          </p:cNvPr>
          <p:cNvPicPr>
            <a:picLocks noChangeAspect="1"/>
          </p:cNvPicPr>
          <p:nvPr/>
        </p:nvPicPr>
        <p:blipFill rotWithShape="1">
          <a:blip r:embed="rId4" cstate="screen">
            <a:alphaModFix amt="53000"/>
            <a:extLst>
              <a:ext uri="{28A0092B-C50C-407E-A947-70E740481C1C}">
                <a14:useLocalDpi xmlns:a14="http://schemas.microsoft.com/office/drawing/2010/main"/>
              </a:ext>
            </a:extLst>
          </a:blip>
          <a:srcRect/>
          <a:stretch/>
        </p:blipFill>
        <p:spPr>
          <a:xfrm rot="10800000">
            <a:off x="1005714" y="-1"/>
            <a:ext cx="3736382" cy="2250883"/>
          </a:xfrm>
          <a:prstGeom prst="rect">
            <a:avLst/>
          </a:prstGeom>
        </p:spPr>
      </p:pic>
      <p:sp>
        <p:nvSpPr>
          <p:cNvPr id="11" name="Rectangle 10">
            <a:extLst>
              <a:ext uri="{FF2B5EF4-FFF2-40B4-BE49-F238E27FC236}">
                <a16:creationId xmlns:a16="http://schemas.microsoft.com/office/drawing/2014/main" id="{5F20FF96-B8E7-30B5-C679-4D9741FA65BB}"/>
              </a:ext>
            </a:extLst>
          </p:cNvPr>
          <p:cNvSpPr/>
          <p:nvPr/>
        </p:nvSpPr>
        <p:spPr>
          <a:xfrm rot="5400000" flipH="1">
            <a:off x="2593146" y="2620773"/>
            <a:ext cx="875236" cy="4069444"/>
          </a:xfrm>
          <a:prstGeom prst="rect">
            <a:avLst/>
          </a:prstGeom>
          <a:solidFill>
            <a:srgbClr val="00A3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10000"/>
                </a:schemeClr>
              </a:solidFill>
            </a:endParaRPr>
          </a:p>
        </p:txBody>
      </p:sp>
      <p:pic>
        <p:nvPicPr>
          <p:cNvPr id="2" name="Picture 1">
            <a:extLst>
              <a:ext uri="{FF2B5EF4-FFF2-40B4-BE49-F238E27FC236}">
                <a16:creationId xmlns:a16="http://schemas.microsoft.com/office/drawing/2014/main" id="{60313C57-9F22-EFF8-00DD-68481A63B9FC}"/>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053083" y="165522"/>
            <a:ext cx="8138918" cy="6458302"/>
          </a:xfrm>
          <a:prstGeom prst="rect">
            <a:avLst/>
          </a:prstGeom>
          <a:effectLst/>
        </p:spPr>
      </p:pic>
      <p:sp>
        <p:nvSpPr>
          <p:cNvPr id="6" name="Rectangle 5">
            <a:extLst>
              <a:ext uri="{FF2B5EF4-FFF2-40B4-BE49-F238E27FC236}">
                <a16:creationId xmlns:a16="http://schemas.microsoft.com/office/drawing/2014/main" id="{36B04934-C7C4-8AA0-8C4F-3AD20A778BD0}"/>
              </a:ext>
            </a:extLst>
          </p:cNvPr>
          <p:cNvSpPr/>
          <p:nvPr/>
        </p:nvSpPr>
        <p:spPr>
          <a:xfrm>
            <a:off x="5290457" y="555171"/>
            <a:ext cx="6901543" cy="545374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1635AA22-7CC7-BD06-1324-F521773DE88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551715" y="849086"/>
            <a:ext cx="6454550" cy="4999767"/>
          </a:xfrm>
          <a:prstGeom prst="rect">
            <a:avLst/>
          </a:prstGeom>
        </p:spPr>
      </p:pic>
      <p:sp>
        <p:nvSpPr>
          <p:cNvPr id="10" name="TextBox 9">
            <a:hlinkClick r:id="rId7"/>
            <a:extLst>
              <a:ext uri="{FF2B5EF4-FFF2-40B4-BE49-F238E27FC236}">
                <a16:creationId xmlns:a16="http://schemas.microsoft.com/office/drawing/2014/main" id="{D1200120-45C6-182E-EFA9-ECB9A49BAFF9}"/>
              </a:ext>
            </a:extLst>
          </p:cNvPr>
          <p:cNvSpPr txBox="1"/>
          <p:nvPr/>
        </p:nvSpPr>
        <p:spPr>
          <a:xfrm>
            <a:off x="1225167" y="4356514"/>
            <a:ext cx="3056547" cy="584775"/>
          </a:xfrm>
          <a:prstGeom prst="rect">
            <a:avLst/>
          </a:prstGeom>
          <a:noFill/>
        </p:spPr>
        <p:txBody>
          <a:bodyPr wrap="square">
            <a:spAutoFit/>
          </a:bodyPr>
          <a:lstStyle/>
          <a:p>
            <a:pPr marL="285750" indent="-285750">
              <a:buClr>
                <a:schemeClr val="bg2"/>
              </a:buClr>
              <a:buFont typeface="System Font Regular"/>
              <a:buChar char="→"/>
            </a:pPr>
            <a:r>
              <a:rPr lang="en-CA" sz="1600" dirty="0">
                <a:solidFill>
                  <a:schemeClr val="bg2"/>
                </a:solidFill>
              </a:rPr>
              <a:t>See most recent ‘</a:t>
            </a:r>
            <a:r>
              <a:rPr lang="en-CA" sz="1600" b="1" i="1" u="sng" dirty="0">
                <a:solidFill>
                  <a:schemeClr val="bg2"/>
                </a:solidFill>
              </a:rPr>
              <a:t>How Are We Doing’ Report</a:t>
            </a:r>
            <a:endParaRPr lang="en-US" sz="1600" b="1" i="1" u="sng" dirty="0">
              <a:solidFill>
                <a:schemeClr val="bg2"/>
              </a:solidFill>
            </a:endParaRPr>
          </a:p>
        </p:txBody>
      </p:sp>
    </p:spTree>
    <p:extLst>
      <p:ext uri="{BB962C8B-B14F-4D97-AF65-F5344CB8AC3E}">
        <p14:creationId xmlns:p14="http://schemas.microsoft.com/office/powerpoint/2010/main" val="37599177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E8E2D349-9D65-B7F6-04CF-5FAE7A3C861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0" y="4129088"/>
            <a:ext cx="5114773" cy="2744263"/>
          </a:xfrm>
          <a:prstGeom prst="rect">
            <a:avLst/>
          </a:prstGeom>
        </p:spPr>
      </p:pic>
      <p:sp>
        <p:nvSpPr>
          <p:cNvPr id="5" name="Title 4"/>
          <p:cNvSpPr>
            <a:spLocks noGrp="1"/>
          </p:cNvSpPr>
          <p:nvPr>
            <p:ph type="title"/>
          </p:nvPr>
        </p:nvSpPr>
        <p:spPr>
          <a:xfrm>
            <a:off x="1203776" y="396210"/>
            <a:ext cx="11205359" cy="1249845"/>
          </a:xfrm>
        </p:spPr>
        <p:txBody>
          <a:bodyPr/>
          <a:lstStyle/>
          <a:p>
            <a:pPr>
              <a:lnSpc>
                <a:spcPct val="100000"/>
              </a:lnSpc>
            </a:pP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Reconciliation Priority Commitment: </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Local Education Agreements</a:t>
            </a: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1">
            <a:extLst>
              <a:ext uri="{FF2B5EF4-FFF2-40B4-BE49-F238E27FC236}">
                <a16:creationId xmlns:a16="http://schemas.microsoft.com/office/drawing/2014/main" id="{BB8B934A-2C02-8C4E-A9EA-E9E89F791B6F}"/>
              </a:ext>
            </a:extLst>
          </p:cNvPr>
          <p:cNvSpPr/>
          <p:nvPr/>
        </p:nvSpPr>
        <p:spPr>
          <a:xfrm>
            <a:off x="6369282" y="3201559"/>
            <a:ext cx="5166962" cy="3072184"/>
          </a:xfrm>
          <a:prstGeom prst="rect">
            <a:avLst/>
          </a:prstGeom>
          <a:solidFill>
            <a:schemeClr val="bg1"/>
          </a:solidFill>
          <a:ln>
            <a:noFill/>
          </a:ln>
          <a:effectLst>
            <a:glow rad="104353">
              <a:schemeClr val="bg1">
                <a:lumMod val="75000"/>
                <a:alpha val="30109"/>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5634F350-C42D-CF4B-AC15-D74BF5A542C3}"/>
              </a:ext>
            </a:extLst>
          </p:cNvPr>
          <p:cNvSpPr/>
          <p:nvPr/>
        </p:nvSpPr>
        <p:spPr>
          <a:xfrm rot="5400000" flipH="1">
            <a:off x="8885113" y="667342"/>
            <a:ext cx="135297" cy="5166962"/>
          </a:xfrm>
          <a:prstGeom prst="rect">
            <a:avLst/>
          </a:prstGeom>
          <a:solidFill>
            <a:srgbClr val="00A3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10000"/>
                </a:schemeClr>
              </a:solidFill>
            </a:endParaRPr>
          </a:p>
        </p:txBody>
      </p:sp>
      <p:sp>
        <p:nvSpPr>
          <p:cNvPr id="3" name="Content Placeholder 2">
            <a:extLst>
              <a:ext uri="{FF2B5EF4-FFF2-40B4-BE49-F238E27FC236}">
                <a16:creationId xmlns:a16="http://schemas.microsoft.com/office/drawing/2014/main" id="{05D16D4A-C6ED-13AC-F7B8-9559E872BAF3}"/>
              </a:ext>
            </a:extLst>
          </p:cNvPr>
          <p:cNvSpPr txBox="1">
            <a:spLocks/>
          </p:cNvSpPr>
          <p:nvPr/>
        </p:nvSpPr>
        <p:spPr>
          <a:xfrm>
            <a:off x="1235871" y="1742841"/>
            <a:ext cx="10515600" cy="1842010"/>
          </a:xfrm>
          <a:prstGeom prst="rect">
            <a:avLst/>
          </a:prstGeom>
        </p:spPr>
        <p:txBody>
          <a:bodyPr>
            <a:normAutofit/>
          </a:bodyPr>
          <a:lst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marL="285750" indent="-285750">
              <a:lnSpc>
                <a:spcPct val="100000"/>
              </a:lnSpc>
              <a:spcBef>
                <a:spcPts val="600"/>
              </a:spcBef>
              <a:buClr>
                <a:srgbClr val="00A3E2"/>
              </a:buClr>
              <a:buFont typeface="System Font Regular"/>
              <a:buChar char="→"/>
            </a:pPr>
            <a:r>
              <a:rPr lang="en-CA" sz="1800" b="1"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4"/>
              </a:rPr>
              <a:t>BC Tripartite Education Agreement </a:t>
            </a:r>
            <a:r>
              <a:rPr lang="en-CA" sz="1800" b="1" dirty="0">
                <a:solidFill>
                  <a:srgbClr val="00A3E2"/>
                </a:solidFill>
                <a:latin typeface="Open Sans" panose="020B0606030504020204" pitchFamily="34" charset="0"/>
                <a:ea typeface="Open Sans" panose="020B0606030504020204" pitchFamily="34" charset="0"/>
                <a:cs typeface="Open Sans" panose="020B0606030504020204" pitchFamily="34" charset="0"/>
              </a:rPr>
              <a:t> </a:t>
            </a:r>
            <a:r>
              <a:rPr lang="en-CA" sz="18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priority commitment</a:t>
            </a:r>
          </a:p>
          <a:p>
            <a:pPr marL="285750" indent="-285750">
              <a:lnSpc>
                <a:spcPct val="100000"/>
              </a:lnSpc>
              <a:spcBef>
                <a:spcPts val="1200"/>
              </a:spcBef>
              <a:buClr>
                <a:srgbClr val="00A3E2"/>
              </a:buClr>
              <a:buFont typeface="System Font Regular"/>
              <a:buChar char="→"/>
            </a:pPr>
            <a:r>
              <a:rPr lang="en-CA" sz="18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Gov’t to Gov’t relationship - Boards of Education and First Nations</a:t>
            </a:r>
            <a:endParaRPr lang="en-US" sz="18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a:p>
            <a:pPr lvl="1">
              <a:lnSpc>
                <a:spcPct val="100000"/>
              </a:lnSpc>
              <a:spcBef>
                <a:spcPts val="600"/>
              </a:spcBef>
            </a:pPr>
            <a:r>
              <a:rPr lang="en-CA" i="1" dirty="0">
                <a:solidFill>
                  <a:srgbClr val="00A3E2"/>
                </a:solidFill>
                <a:latin typeface="Open Sans" panose="020B0606030504020204" pitchFamily="34" charset="0"/>
                <a:ea typeface="Open Sans" panose="020B0606030504020204" pitchFamily="34" charset="0"/>
                <a:cs typeface="Open Sans" panose="020B0606030504020204" pitchFamily="34" charset="0"/>
              </a:rPr>
              <a:t>     This includes actions related to LEAs, Indigenous Education Councils, &amp; Indigenous student success</a:t>
            </a:r>
            <a:endParaRPr lang="en-US" i="1"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89C65B6F-6246-ABAE-2D18-32E7C9D482FB}"/>
              </a:ext>
            </a:extLst>
          </p:cNvPr>
          <p:cNvSpPr txBox="1"/>
          <p:nvPr/>
        </p:nvSpPr>
        <p:spPr>
          <a:xfrm>
            <a:off x="6545143" y="3598004"/>
            <a:ext cx="4991100" cy="2148024"/>
          </a:xfrm>
          <a:prstGeom prst="rect">
            <a:avLst/>
          </a:prstGeom>
          <a:noFill/>
        </p:spPr>
        <p:txBody>
          <a:bodyPr wrap="square">
            <a:spAutoFit/>
          </a:bodyPr>
          <a:lstStyle/>
          <a:p>
            <a:pPr marL="0" marR="0" lvl="0" indent="0" defTabSz="914400" rtl="0" eaLnBrk="1" fontAlgn="auto" latinLnBrk="0" hangingPunct="1">
              <a:lnSpc>
                <a:spcPct val="106000"/>
              </a:lnSpc>
              <a:spcBef>
                <a:spcPts val="600"/>
              </a:spcBef>
              <a:buClrTx/>
              <a:buSzTx/>
              <a:buFontTx/>
              <a:buNone/>
              <a:tabLst/>
              <a:defRPr/>
            </a:pPr>
            <a:r>
              <a:rPr kumimoji="0" lang="en-US" b="1"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rPr>
              <a:t>What this means for </a:t>
            </a:r>
            <a:r>
              <a:rPr kumimoji="0" lang="en-US" b="1" i="1"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rPr>
              <a:t>you</a:t>
            </a:r>
            <a:r>
              <a:rPr kumimoji="0" lang="en-US" b="1"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rPr>
              <a:t> and </a:t>
            </a:r>
            <a:r>
              <a:rPr kumimoji="0" lang="en-US" b="1" i="1"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rPr>
              <a:t>your </a:t>
            </a:r>
            <a:r>
              <a:rPr kumimoji="0" lang="en-US" b="1"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rPr>
              <a:t>team:</a:t>
            </a:r>
          </a:p>
          <a:p>
            <a:pPr marL="270900" marR="0" lvl="0" indent="-270900" algn="l" defTabSz="914400" rtl="0" eaLnBrk="1" fontAlgn="auto" latinLnBrk="0" hangingPunct="1">
              <a:lnSpc>
                <a:spcPct val="106000"/>
              </a:lnSpc>
              <a:spcBef>
                <a:spcPts val="1200"/>
              </a:spcBef>
              <a:buClr>
                <a:srgbClr val="00A3E2"/>
              </a:buClr>
              <a:buSzTx/>
              <a:buFont typeface="Courier New" panose="02070309020205020404" pitchFamily="49" charset="0"/>
              <a:buChar char="o"/>
              <a:tabLst/>
              <a:defRPr/>
            </a:pPr>
            <a:r>
              <a:rPr kumimoji="0" lang="en-US"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First </a:t>
            </a:r>
            <a:r>
              <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Nations Education Steering Committee and the Ministry will continue </a:t>
            </a:r>
            <a:r>
              <a:rPr kumimoji="0" lang="en-US"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to connect with you at future meetings  </a:t>
            </a:r>
          </a:p>
          <a:p>
            <a:pPr marL="270900" marR="0" lvl="0" indent="-270900" algn="l" defTabSz="914400" rtl="0" eaLnBrk="1" fontAlgn="auto" latinLnBrk="0" hangingPunct="1">
              <a:lnSpc>
                <a:spcPct val="106000"/>
              </a:lnSpc>
              <a:spcBef>
                <a:spcPts val="1200"/>
              </a:spcBef>
              <a:buClr>
                <a:srgbClr val="00A3E2"/>
              </a:buClr>
              <a:buSzTx/>
              <a:buFont typeface="Courier New" panose="02070309020205020404" pitchFamily="49" charset="0"/>
              <a:buChar char="o"/>
              <a:tabLst/>
              <a:defRPr/>
            </a:pPr>
            <a:r>
              <a:rPr kumimoji="0" lang="en-US"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Continue to have conversations </a:t>
            </a:r>
            <a:br>
              <a:rPr kumimoji="0" lang="en-US"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US"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with local First Nations</a:t>
            </a:r>
          </a:p>
        </p:txBody>
      </p:sp>
      <p:sp>
        <p:nvSpPr>
          <p:cNvPr id="13" name="Rectangle 12">
            <a:extLst>
              <a:ext uri="{FF2B5EF4-FFF2-40B4-BE49-F238E27FC236}">
                <a16:creationId xmlns:a16="http://schemas.microsoft.com/office/drawing/2014/main" id="{8FBBCAA7-C897-EF83-D426-097E2D5B2AFD}"/>
              </a:ext>
            </a:extLst>
          </p:cNvPr>
          <p:cNvSpPr/>
          <p:nvPr/>
        </p:nvSpPr>
        <p:spPr>
          <a:xfrm rot="5400000" flipH="1">
            <a:off x="2232040" y="2277516"/>
            <a:ext cx="3072183" cy="4883499"/>
          </a:xfrm>
          <a:prstGeom prst="rect">
            <a:avLst/>
          </a:prstGeom>
          <a:solidFill>
            <a:srgbClr val="00A3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lumMod val="10000"/>
                </a:schemeClr>
              </a:solidFill>
            </a:endParaRPr>
          </a:p>
        </p:txBody>
      </p:sp>
      <p:sp>
        <p:nvSpPr>
          <p:cNvPr id="14" name="Title 5">
            <a:extLst>
              <a:ext uri="{FF2B5EF4-FFF2-40B4-BE49-F238E27FC236}">
                <a16:creationId xmlns:a16="http://schemas.microsoft.com/office/drawing/2014/main" id="{96D62E8E-B9BE-C768-03FD-3BDA87807E99}"/>
              </a:ext>
            </a:extLst>
          </p:cNvPr>
          <p:cNvSpPr txBox="1">
            <a:spLocks/>
          </p:cNvSpPr>
          <p:nvPr/>
        </p:nvSpPr>
        <p:spPr>
          <a:xfrm>
            <a:off x="2435684" y="3830396"/>
            <a:ext cx="3406650" cy="1909093"/>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CA"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Next Steps:</a:t>
            </a:r>
          </a:p>
          <a:p>
            <a:pPr marR="0" lvl="0" algn="l" defTabSz="914400" rtl="0" eaLnBrk="1" fontAlgn="auto" latinLnBrk="0" hangingPunct="1">
              <a:lnSpc>
                <a:spcPct val="106000"/>
              </a:lnSpc>
              <a:spcBef>
                <a:spcPts val="1200"/>
              </a:spcBef>
              <a:spcAft>
                <a:spcPts val="0"/>
              </a:spcAft>
              <a:buClrTx/>
              <a:buSzTx/>
              <a:tabLst/>
              <a:defRPr/>
            </a:pPr>
            <a:r>
              <a:rPr lang="en-US" sz="1900" dirty="0">
                <a:solidFill>
                  <a:schemeClr val="bg2"/>
                </a:solidFill>
                <a:latin typeface="Open Sans" panose="020B0606030504020204" pitchFamily="34" charset="0"/>
                <a:ea typeface="Open Sans" panose="020B0606030504020204" pitchFamily="34" charset="0"/>
                <a:cs typeface="Open Sans" panose="020B0606030504020204" pitchFamily="34" charset="0"/>
              </a:rPr>
              <a:t>First Nations Education Steering Committee and the Ministry will consult and engage with Indigenous Peoples and education partners</a:t>
            </a:r>
          </a:p>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1800" u="none" strike="noStrike" kern="1200" cap="none" spc="0" normalizeH="0" baseline="0" noProof="0" dirty="0">
              <a:ln>
                <a:noFill/>
              </a:ln>
              <a:solidFill>
                <a:srgbClr val="FF0000"/>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pic>
        <p:nvPicPr>
          <p:cNvPr id="17" name="Graphic 16" descr="Circle with left arrow outline">
            <a:extLst>
              <a:ext uri="{FF2B5EF4-FFF2-40B4-BE49-F238E27FC236}">
                <a16:creationId xmlns:a16="http://schemas.microsoft.com/office/drawing/2014/main" id="{0CE01F72-6E39-09C7-F195-C8CC5D5444B6}"/>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477918" y="4166988"/>
            <a:ext cx="943262" cy="956801"/>
          </a:xfrm>
          <a:prstGeom prst="rect">
            <a:avLst/>
          </a:prstGeom>
        </p:spPr>
      </p:pic>
      <p:sp>
        <p:nvSpPr>
          <p:cNvPr id="20" name="Oval 19">
            <a:extLst>
              <a:ext uri="{FF2B5EF4-FFF2-40B4-BE49-F238E27FC236}">
                <a16:creationId xmlns:a16="http://schemas.microsoft.com/office/drawing/2014/main" id="{B23F98A9-561E-BEC8-FCA3-CD7B990139D7}"/>
              </a:ext>
            </a:extLst>
          </p:cNvPr>
          <p:cNvSpPr/>
          <p:nvPr/>
        </p:nvSpPr>
        <p:spPr>
          <a:xfrm>
            <a:off x="9878402" y="363979"/>
            <a:ext cx="1727085" cy="1727085"/>
          </a:xfrm>
          <a:prstGeom prst="ellipse">
            <a:avLst/>
          </a:prstGeom>
          <a:solidFill>
            <a:schemeClr val="accent1">
              <a:lumMod val="20000"/>
              <a:lumOff val="80000"/>
              <a:alpha val="4845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55779C2F-AD4C-B0BD-DEE0-6E2E55D0DE34}"/>
              </a:ext>
            </a:extLst>
          </p:cNvPr>
          <p:cNvSpPr/>
          <p:nvPr/>
        </p:nvSpPr>
        <p:spPr>
          <a:xfrm>
            <a:off x="10102604" y="573574"/>
            <a:ext cx="1289538" cy="1289538"/>
          </a:xfrm>
          <a:prstGeom prst="ellipse">
            <a:avLst/>
          </a:prstGeom>
          <a:solidFill>
            <a:schemeClr val="bg1"/>
          </a:solidFill>
          <a:ln>
            <a:noFill/>
          </a:ln>
          <a:effectLst>
            <a:outerShdw blurRad="38100" dist="12700" dir="54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1000"/>
              </a:spcBef>
            </a:pPr>
            <a:endParaRPr lang="en-US" sz="2800" b="1" dirty="0">
              <a:solidFill>
                <a:schemeClr val="tx1"/>
              </a:solidFill>
            </a:endParaRPr>
          </a:p>
        </p:txBody>
      </p:sp>
      <p:pic>
        <p:nvPicPr>
          <p:cNvPr id="22" name="Graphic 21" descr="Connections outline">
            <a:extLst>
              <a:ext uri="{FF2B5EF4-FFF2-40B4-BE49-F238E27FC236}">
                <a16:creationId xmlns:a16="http://schemas.microsoft.com/office/drawing/2014/main" id="{930391C6-BCB1-6010-943B-483D41195C68}"/>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0308425" y="804468"/>
            <a:ext cx="914400" cy="914400"/>
          </a:xfrm>
          <a:prstGeom prst="rect">
            <a:avLst/>
          </a:prstGeom>
        </p:spPr>
      </p:pic>
      <p:cxnSp>
        <p:nvCxnSpPr>
          <p:cNvPr id="23" name="Straight Connector 22">
            <a:extLst>
              <a:ext uri="{FF2B5EF4-FFF2-40B4-BE49-F238E27FC236}">
                <a16:creationId xmlns:a16="http://schemas.microsoft.com/office/drawing/2014/main" id="{975A44BF-093A-6EA2-28B9-375D403EAC8E}"/>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565701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27188F2-4BCA-E19C-1971-F1250198BB7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742477" y="1"/>
            <a:ext cx="4453693" cy="6858000"/>
          </a:xfrm>
          <a:prstGeom prst="rect">
            <a:avLst/>
          </a:prstGeom>
        </p:spPr>
      </p:pic>
      <p:sp>
        <p:nvSpPr>
          <p:cNvPr id="8" name="Rectangle 7">
            <a:extLst>
              <a:ext uri="{FF2B5EF4-FFF2-40B4-BE49-F238E27FC236}">
                <a16:creationId xmlns:a16="http://schemas.microsoft.com/office/drawing/2014/main" id="{E80BCD6C-8B35-9C4D-AB3A-6561CAC61149}"/>
              </a:ext>
            </a:extLst>
          </p:cNvPr>
          <p:cNvSpPr/>
          <p:nvPr/>
        </p:nvSpPr>
        <p:spPr>
          <a:xfrm>
            <a:off x="7563071" y="21410"/>
            <a:ext cx="4628929"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a:extLst>
              <a:ext uri="{FF2B5EF4-FFF2-40B4-BE49-F238E27FC236}">
                <a16:creationId xmlns:a16="http://schemas.microsoft.com/office/drawing/2014/main" id="{99EE2685-31F8-1E43-8A35-468945A5F0D0}"/>
              </a:ext>
            </a:extLst>
          </p:cNvPr>
          <p:cNvSpPr txBox="1">
            <a:spLocks/>
          </p:cNvSpPr>
          <p:nvPr/>
        </p:nvSpPr>
        <p:spPr>
          <a:xfrm>
            <a:off x="1084906" y="652869"/>
            <a:ext cx="3163165" cy="736236"/>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2"/>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lang="en-CA" sz="40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Child Care</a:t>
            </a:r>
            <a:endParaRPr kumimoji="0" lang="en-CA" sz="2400" u="none" strike="noStrike" kern="1200" cap="none" spc="0" normalizeH="0" baseline="0" noProof="0" dirty="0">
              <a:ln>
                <a:noFill/>
              </a:ln>
              <a:solidFill>
                <a:srgbClr val="00A3E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D678C23D-5816-094E-8C7C-AC4AF5026B32}"/>
              </a:ext>
            </a:extLst>
          </p:cNvPr>
          <p:cNvPicPr>
            <a:picLocks noChangeAspect="1"/>
          </p:cNvPicPr>
          <p:nvPr/>
        </p:nvPicPr>
        <p:blipFill rotWithShape="1">
          <a:blip r:embed="rId4" cstate="screen">
            <a:alphaModFix amt="53000"/>
            <a:extLst>
              <a:ext uri="{28A0092B-C50C-407E-A947-70E740481C1C}">
                <a14:useLocalDpi xmlns:a14="http://schemas.microsoft.com/office/drawing/2010/main"/>
              </a:ext>
            </a:extLst>
          </a:blip>
          <a:srcRect/>
          <a:stretch/>
        </p:blipFill>
        <p:spPr>
          <a:xfrm>
            <a:off x="6720774" y="3906938"/>
            <a:ext cx="5471226" cy="2961307"/>
          </a:xfrm>
          <a:prstGeom prst="rect">
            <a:avLst/>
          </a:prstGeom>
        </p:spPr>
      </p:pic>
      <p:sp>
        <p:nvSpPr>
          <p:cNvPr id="3" name="TextBox 2">
            <a:extLst>
              <a:ext uri="{FF2B5EF4-FFF2-40B4-BE49-F238E27FC236}">
                <a16:creationId xmlns:a16="http://schemas.microsoft.com/office/drawing/2014/main" id="{97733E34-DE39-4D0D-A963-CC81FEC88DCF}"/>
              </a:ext>
            </a:extLst>
          </p:cNvPr>
          <p:cNvSpPr txBox="1"/>
          <p:nvPr/>
        </p:nvSpPr>
        <p:spPr>
          <a:xfrm>
            <a:off x="1691014" y="3739069"/>
            <a:ext cx="3958224" cy="1511251"/>
          </a:xfrm>
          <a:prstGeom prst="rect">
            <a:avLst/>
          </a:prstGeom>
        </p:spPr>
        <p:txBody>
          <a:bodyPr wrap="square" rtlCol="0">
            <a:normAutofit/>
          </a:bodyPr>
          <a:lstStyle/>
          <a:p>
            <a:pPr algn="l"/>
            <a:endParaRPr lang="en-CA" sz="2900" b="1" dirty="0">
              <a:solidFill>
                <a:srgbClr val="00A3E1"/>
              </a:solidFill>
            </a:endParaRPr>
          </a:p>
        </p:txBody>
      </p:sp>
      <p:sp>
        <p:nvSpPr>
          <p:cNvPr id="4" name="TextBox 3">
            <a:extLst>
              <a:ext uri="{FF2B5EF4-FFF2-40B4-BE49-F238E27FC236}">
                <a16:creationId xmlns:a16="http://schemas.microsoft.com/office/drawing/2014/main" id="{B99E82BA-5739-47BF-8594-1A8F970969CC}"/>
              </a:ext>
            </a:extLst>
          </p:cNvPr>
          <p:cNvSpPr txBox="1"/>
          <p:nvPr/>
        </p:nvSpPr>
        <p:spPr>
          <a:xfrm>
            <a:off x="1091368" y="1558299"/>
            <a:ext cx="6144462" cy="2493528"/>
          </a:xfrm>
          <a:prstGeom prst="rect">
            <a:avLst/>
          </a:prstGeom>
        </p:spPr>
        <p:txBody>
          <a:bodyPr wrap="square" rtlCol="0">
            <a:noAutofit/>
          </a:bodyPr>
          <a:lstStyle/>
          <a:p>
            <a:pPr marL="342900" lvl="0" indent="-342900">
              <a:spcBef>
                <a:spcPts val="1200"/>
              </a:spcBef>
              <a:buClr>
                <a:srgbClr val="00A3E1"/>
              </a:buClr>
              <a:buSzPct val="75000"/>
              <a:buFont typeface="Courier New" panose="02070309020205020404" pitchFamily="49" charset="0"/>
              <a:buChar char="o"/>
              <a:defRPr/>
            </a:pPr>
            <a:r>
              <a:rPr lang="en-CA" dirty="0">
                <a:solidFill>
                  <a:srgbClr val="F7F7F7">
                    <a:lumMod val="25000"/>
                  </a:srgbClr>
                </a:solidFill>
                <a:latin typeface="Open Sans" panose="020B0606030504020204" pitchFamily="34" charset="0"/>
                <a:ea typeface="Open Sans" panose="020B0606030504020204" pitchFamily="34" charset="0"/>
                <a:cs typeface="Open Sans" panose="020B0606030504020204" pitchFamily="34" charset="0"/>
              </a:rPr>
              <a:t>Grow an integrated system of early learning and child care to improve equitable access to quality programs</a:t>
            </a:r>
          </a:p>
          <a:p>
            <a:pPr marL="342900" lvl="0" indent="-342900">
              <a:spcBef>
                <a:spcPts val="1200"/>
              </a:spcBef>
              <a:buClr>
                <a:srgbClr val="00A3E1"/>
              </a:buClr>
              <a:buSzPct val="75000"/>
              <a:buFont typeface="Courier New" panose="02070309020205020404" pitchFamily="49" charset="0"/>
              <a:buChar char="o"/>
              <a:defRPr/>
            </a:pPr>
            <a:r>
              <a:rPr lang="en-CA" dirty="0">
                <a:solidFill>
                  <a:srgbClr val="F7F7F7">
                    <a:lumMod val="25000"/>
                  </a:srgbClr>
                </a:solidFill>
                <a:latin typeface="Open Sans" panose="020B0606030504020204" pitchFamily="34" charset="0"/>
                <a:ea typeface="Open Sans" panose="020B0606030504020204" pitchFamily="34" charset="0"/>
                <a:cs typeface="Open Sans" panose="020B0606030504020204" pitchFamily="34" charset="0"/>
              </a:rPr>
              <a:t>Continue implementation of </a:t>
            </a:r>
            <a:r>
              <a:rPr lang="en-CA"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5">
                  <a:extLst>
                    <a:ext uri="{A12FA001-AC4F-418D-AE19-62706E023703}">
                      <ahyp:hlinkClr xmlns:ahyp="http://schemas.microsoft.com/office/drawing/2018/hyperlinkcolor" val="tx"/>
                    </a:ext>
                  </a:extLst>
                </a:hlinkClick>
              </a:rPr>
              <a:t>ChildCareBC Plan</a:t>
            </a:r>
            <a:endParaRPr lang="en-CA"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a:p>
            <a:pPr marL="342900" lvl="0" indent="-342900">
              <a:spcBef>
                <a:spcPts val="1200"/>
              </a:spcBef>
              <a:buClr>
                <a:srgbClr val="00A3E1"/>
              </a:buClr>
              <a:buSzPct val="75000"/>
              <a:buFont typeface="Courier New" panose="02070309020205020404" pitchFamily="49" charset="0"/>
              <a:buChar char="o"/>
              <a:defRPr/>
            </a:pPr>
            <a:r>
              <a:rPr lang="en-CA" dirty="0">
                <a:solidFill>
                  <a:srgbClr val="F7F7F7">
                    <a:lumMod val="25000"/>
                  </a:srgbClr>
                </a:solidFill>
                <a:latin typeface="Open Sans" panose="020B0606030504020204" pitchFamily="34" charset="0"/>
                <a:ea typeface="Open Sans" panose="020B0606030504020204" pitchFamily="34" charset="0"/>
                <a:cs typeface="Open Sans" panose="020B0606030504020204" pitchFamily="34" charset="0"/>
              </a:rPr>
              <a:t>Adjust implementation of initiatives based on input</a:t>
            </a:r>
          </a:p>
          <a:p>
            <a:pPr algn="l">
              <a:spcBef>
                <a:spcPts val="1200"/>
              </a:spcBef>
              <a:buClr>
                <a:srgbClr val="00A3E1"/>
              </a:buClr>
            </a:pPr>
            <a:endPar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6" name="Picture Placeholder 4">
            <a:extLst>
              <a:ext uri="{FF2B5EF4-FFF2-40B4-BE49-F238E27FC236}">
                <a16:creationId xmlns:a16="http://schemas.microsoft.com/office/drawing/2014/main" id="{56C47562-4C8A-FD5B-3289-338C9675B5C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2602"/>
          <a:stretch/>
        </p:blipFill>
        <p:spPr>
          <a:xfrm>
            <a:off x="1027376" y="4029"/>
            <a:ext cx="3043596" cy="4572000"/>
          </a:xfrm>
        </p:spPr>
      </p:pic>
      <p:sp>
        <p:nvSpPr>
          <p:cNvPr id="9" name="Rectangle 8">
            <a:extLst>
              <a:ext uri="{FF2B5EF4-FFF2-40B4-BE49-F238E27FC236}">
                <a16:creationId xmlns:a16="http://schemas.microsoft.com/office/drawing/2014/main" id="{78C718D5-C23B-2A50-4CEE-B12CD546AE29}"/>
              </a:ext>
            </a:extLst>
          </p:cNvPr>
          <p:cNvSpPr/>
          <p:nvPr/>
        </p:nvSpPr>
        <p:spPr>
          <a:xfrm>
            <a:off x="7255515" y="3762717"/>
            <a:ext cx="1025180" cy="3116693"/>
          </a:xfrm>
          <a:prstGeom prst="rect">
            <a:avLst/>
          </a:prstGeom>
          <a:solidFill>
            <a:srgbClr val="00A3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10" name="Freeform 35">
            <a:extLst>
              <a:ext uri="{FF2B5EF4-FFF2-40B4-BE49-F238E27FC236}">
                <a16:creationId xmlns:a16="http://schemas.microsoft.com/office/drawing/2014/main" id="{BD82816C-5C12-D4A2-E9C5-1F1F0346E574}"/>
              </a:ext>
            </a:extLst>
          </p:cNvPr>
          <p:cNvSpPr>
            <a:spLocks/>
          </p:cNvSpPr>
          <p:nvPr/>
        </p:nvSpPr>
        <p:spPr bwMode="auto">
          <a:xfrm rot="10800000">
            <a:off x="7563071" y="4265761"/>
            <a:ext cx="474946" cy="383557"/>
          </a:xfrm>
          <a:custGeom>
            <a:avLst/>
            <a:gdLst>
              <a:gd name="T0" fmla="*/ 159 w 160"/>
              <a:gd name="T1" fmla="*/ 66 h 128"/>
              <a:gd name="T2" fmla="*/ 98 w 160"/>
              <a:gd name="T3" fmla="*/ 127 h 128"/>
              <a:gd name="T4" fmla="*/ 96 w 160"/>
              <a:gd name="T5" fmla="*/ 128 h 128"/>
              <a:gd name="T6" fmla="*/ 94 w 160"/>
              <a:gd name="T7" fmla="*/ 127 h 128"/>
              <a:gd name="T8" fmla="*/ 94 w 160"/>
              <a:gd name="T9" fmla="*/ 124 h 128"/>
              <a:gd name="T10" fmla="*/ 152 w 160"/>
              <a:gd name="T11" fmla="*/ 66 h 128"/>
              <a:gd name="T12" fmla="*/ 2 w 160"/>
              <a:gd name="T13" fmla="*/ 66 h 128"/>
              <a:gd name="T14" fmla="*/ 0 w 160"/>
              <a:gd name="T15" fmla="*/ 64 h 128"/>
              <a:gd name="T16" fmla="*/ 2 w 160"/>
              <a:gd name="T17" fmla="*/ 61 h 128"/>
              <a:gd name="T18" fmla="*/ 152 w 160"/>
              <a:gd name="T19" fmla="*/ 61 h 128"/>
              <a:gd name="T20" fmla="*/ 94 w 160"/>
              <a:gd name="T21" fmla="*/ 4 h 128"/>
              <a:gd name="T22" fmla="*/ 94 w 160"/>
              <a:gd name="T23" fmla="*/ 1 h 128"/>
              <a:gd name="T24" fmla="*/ 98 w 160"/>
              <a:gd name="T25" fmla="*/ 1 h 128"/>
              <a:gd name="T26" fmla="*/ 159 w 160"/>
              <a:gd name="T27" fmla="*/ 62 h 128"/>
              <a:gd name="T28" fmla="*/ 160 w 160"/>
              <a:gd name="T29" fmla="*/ 63 h 128"/>
              <a:gd name="T30" fmla="*/ 160 w 160"/>
              <a:gd name="T31" fmla="*/ 63 h 128"/>
              <a:gd name="T32" fmla="*/ 160 w 160"/>
              <a:gd name="T33" fmla="*/ 63 h 128"/>
              <a:gd name="T34" fmla="*/ 160 w 160"/>
              <a:gd name="T35" fmla="*/ 64 h 128"/>
              <a:gd name="T36" fmla="*/ 159 w 160"/>
              <a:gd name="T37" fmla="*/ 6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128">
                <a:moveTo>
                  <a:pt x="159" y="66"/>
                </a:moveTo>
                <a:cubicBezTo>
                  <a:pt x="98" y="127"/>
                  <a:pt x="98" y="127"/>
                  <a:pt x="98" y="127"/>
                </a:cubicBezTo>
                <a:cubicBezTo>
                  <a:pt x="97" y="128"/>
                  <a:pt x="97" y="128"/>
                  <a:pt x="96" y="128"/>
                </a:cubicBezTo>
                <a:cubicBezTo>
                  <a:pt x="95" y="128"/>
                  <a:pt x="95" y="128"/>
                  <a:pt x="94" y="127"/>
                </a:cubicBezTo>
                <a:cubicBezTo>
                  <a:pt x="93" y="126"/>
                  <a:pt x="93" y="125"/>
                  <a:pt x="94" y="124"/>
                </a:cubicBezTo>
                <a:cubicBezTo>
                  <a:pt x="152" y="66"/>
                  <a:pt x="152" y="66"/>
                  <a:pt x="152" y="66"/>
                </a:cubicBezTo>
                <a:cubicBezTo>
                  <a:pt x="2" y="66"/>
                  <a:pt x="2" y="66"/>
                  <a:pt x="2" y="66"/>
                </a:cubicBezTo>
                <a:cubicBezTo>
                  <a:pt x="1" y="66"/>
                  <a:pt x="0" y="65"/>
                  <a:pt x="0" y="64"/>
                </a:cubicBezTo>
                <a:cubicBezTo>
                  <a:pt x="0" y="63"/>
                  <a:pt x="1" y="61"/>
                  <a:pt x="2" y="61"/>
                </a:cubicBezTo>
                <a:cubicBezTo>
                  <a:pt x="152" y="61"/>
                  <a:pt x="152" y="61"/>
                  <a:pt x="152" y="61"/>
                </a:cubicBezTo>
                <a:cubicBezTo>
                  <a:pt x="94" y="4"/>
                  <a:pt x="94" y="4"/>
                  <a:pt x="94" y="4"/>
                </a:cubicBezTo>
                <a:cubicBezTo>
                  <a:pt x="93" y="3"/>
                  <a:pt x="93" y="2"/>
                  <a:pt x="94" y="1"/>
                </a:cubicBezTo>
                <a:cubicBezTo>
                  <a:pt x="95" y="0"/>
                  <a:pt x="97" y="0"/>
                  <a:pt x="98" y="1"/>
                </a:cubicBezTo>
                <a:cubicBezTo>
                  <a:pt x="159" y="62"/>
                  <a:pt x="159" y="62"/>
                  <a:pt x="159" y="62"/>
                </a:cubicBezTo>
                <a:cubicBezTo>
                  <a:pt x="159" y="62"/>
                  <a:pt x="160" y="62"/>
                  <a:pt x="160" y="63"/>
                </a:cubicBezTo>
                <a:cubicBezTo>
                  <a:pt x="160" y="63"/>
                  <a:pt x="160" y="63"/>
                  <a:pt x="160" y="63"/>
                </a:cubicBezTo>
                <a:cubicBezTo>
                  <a:pt x="160" y="63"/>
                  <a:pt x="160" y="63"/>
                  <a:pt x="160" y="63"/>
                </a:cubicBezTo>
                <a:cubicBezTo>
                  <a:pt x="160" y="64"/>
                  <a:pt x="160" y="64"/>
                  <a:pt x="160" y="64"/>
                </a:cubicBezTo>
                <a:cubicBezTo>
                  <a:pt x="160" y="65"/>
                  <a:pt x="160" y="65"/>
                  <a:pt x="159" y="6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pic>
        <p:nvPicPr>
          <p:cNvPr id="11" name="Picture Placeholder 4">
            <a:extLst>
              <a:ext uri="{FF2B5EF4-FFF2-40B4-BE49-F238E27FC236}">
                <a16:creationId xmlns:a16="http://schemas.microsoft.com/office/drawing/2014/main" id="{E22E65C1-C96C-96A5-C94F-B6E5E3BF8E0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2602"/>
          <a:stretch/>
        </p:blipFill>
        <p:spPr>
          <a:xfrm>
            <a:off x="1868113" y="0"/>
            <a:ext cx="3043596" cy="4572000"/>
          </a:xfrm>
        </p:spPr>
      </p:pic>
      <p:sp>
        <p:nvSpPr>
          <p:cNvPr id="15" name="Oval 14">
            <a:extLst>
              <a:ext uri="{FF2B5EF4-FFF2-40B4-BE49-F238E27FC236}">
                <a16:creationId xmlns:a16="http://schemas.microsoft.com/office/drawing/2014/main" id="{065027E9-7585-C00D-6F1A-925BC32A9FFA}"/>
              </a:ext>
            </a:extLst>
          </p:cNvPr>
          <p:cNvSpPr/>
          <p:nvPr/>
        </p:nvSpPr>
        <p:spPr>
          <a:xfrm>
            <a:off x="1184675" y="3656861"/>
            <a:ext cx="2157002" cy="2157002"/>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A62E3A12-87F7-4DE2-8E22-93B6C568EBCB}"/>
              </a:ext>
            </a:extLst>
          </p:cNvPr>
          <p:cNvSpPr/>
          <p:nvPr/>
        </p:nvSpPr>
        <p:spPr>
          <a:xfrm>
            <a:off x="3882922" y="3656861"/>
            <a:ext cx="2157002" cy="2157002"/>
          </a:xfrm>
          <a:prstGeom prst="ellipse">
            <a:avLst/>
          </a:prstGeom>
          <a:solidFill>
            <a:schemeClr val="tx1">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6B38FC09-DBDD-1E8D-1D3B-6CB821AEB1D7}"/>
              </a:ext>
            </a:extLst>
          </p:cNvPr>
          <p:cNvSpPr/>
          <p:nvPr/>
        </p:nvSpPr>
        <p:spPr>
          <a:xfrm>
            <a:off x="4163599" y="3918630"/>
            <a:ext cx="1610538" cy="1610538"/>
          </a:xfrm>
          <a:prstGeom prst="ellipse">
            <a:avLst/>
          </a:prstGeom>
          <a:solidFill>
            <a:srgbClr val="00A3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1000"/>
              </a:spcBef>
            </a:pPr>
            <a:endParaRPr lang="en-US" sz="2800" b="1" dirty="0">
              <a:solidFill>
                <a:srgbClr val="FFFFFF"/>
              </a:solidFill>
              <a:latin typeface="Open Sans" charset="0"/>
              <a:ea typeface="Open Sans" charset="0"/>
              <a:cs typeface="Open Sans" charset="0"/>
            </a:endParaRPr>
          </a:p>
        </p:txBody>
      </p:sp>
      <p:sp>
        <p:nvSpPr>
          <p:cNvPr id="26" name="Oval 25">
            <a:extLst>
              <a:ext uri="{FF2B5EF4-FFF2-40B4-BE49-F238E27FC236}">
                <a16:creationId xmlns:a16="http://schemas.microsoft.com/office/drawing/2014/main" id="{40EF2791-3C3C-5992-7CD8-FE435E133D06}"/>
              </a:ext>
            </a:extLst>
          </p:cNvPr>
          <p:cNvSpPr/>
          <p:nvPr/>
        </p:nvSpPr>
        <p:spPr>
          <a:xfrm>
            <a:off x="1459136" y="3918630"/>
            <a:ext cx="1610538" cy="1610538"/>
          </a:xfrm>
          <a:prstGeom prst="ellipse">
            <a:avLst/>
          </a:prstGeom>
          <a:solidFill>
            <a:srgbClr val="00A3E2"/>
          </a:solidFill>
          <a:ln>
            <a:noFill/>
          </a:ln>
          <a:effectLst>
            <a:outerShdw blurRad="38100" dist="12700" dir="54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spcBef>
                <a:spcPts val="1000"/>
              </a:spcBef>
            </a:pPr>
            <a:endParaRPr lang="en-US" sz="2800" b="1" dirty="0">
              <a:solidFill>
                <a:schemeClr val="tx1"/>
              </a:solidFill>
              <a:latin typeface="Open Sans" charset="0"/>
              <a:ea typeface="Open Sans" charset="0"/>
              <a:cs typeface="Open Sans" charset="0"/>
            </a:endParaRPr>
          </a:p>
        </p:txBody>
      </p:sp>
      <p:grpSp>
        <p:nvGrpSpPr>
          <p:cNvPr id="28" name="Group 27">
            <a:extLst>
              <a:ext uri="{FF2B5EF4-FFF2-40B4-BE49-F238E27FC236}">
                <a16:creationId xmlns:a16="http://schemas.microsoft.com/office/drawing/2014/main" id="{37F770E9-5038-FCEB-807B-46ED11EDB73C}"/>
              </a:ext>
            </a:extLst>
          </p:cNvPr>
          <p:cNvGrpSpPr/>
          <p:nvPr/>
        </p:nvGrpSpPr>
        <p:grpSpPr>
          <a:xfrm>
            <a:off x="984199" y="3602710"/>
            <a:ext cx="631838" cy="631838"/>
            <a:chOff x="6096000" y="1181100"/>
            <a:chExt cx="818319" cy="818319"/>
          </a:xfrm>
        </p:grpSpPr>
        <p:sp>
          <p:nvSpPr>
            <p:cNvPr id="29" name="Oval 28">
              <a:extLst>
                <a:ext uri="{FF2B5EF4-FFF2-40B4-BE49-F238E27FC236}">
                  <a16:creationId xmlns:a16="http://schemas.microsoft.com/office/drawing/2014/main" id="{D650D1AA-03C3-C773-5B22-AB40856148DB}"/>
                </a:ext>
              </a:extLst>
            </p:cNvPr>
            <p:cNvSpPr/>
            <p:nvPr/>
          </p:nvSpPr>
          <p:spPr>
            <a:xfrm>
              <a:off x="6096000" y="1181100"/>
              <a:ext cx="818319" cy="818319"/>
            </a:xfrm>
            <a:prstGeom prst="ellipse">
              <a:avLst/>
            </a:prstGeom>
            <a:solidFill>
              <a:schemeClr val="bg1"/>
            </a:solidFill>
            <a:ln w="6350">
              <a:noFill/>
            </a:ln>
            <a:effectLst>
              <a:outerShdw blurRad="38100" dist="127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30" name="Shape 3612">
              <a:extLst>
                <a:ext uri="{FF2B5EF4-FFF2-40B4-BE49-F238E27FC236}">
                  <a16:creationId xmlns:a16="http://schemas.microsoft.com/office/drawing/2014/main" id="{2FCEEE14-0B4C-7ABF-DA2F-20EEB01932F8}"/>
                </a:ext>
              </a:extLst>
            </p:cNvPr>
            <p:cNvSpPr/>
            <p:nvPr/>
          </p:nvSpPr>
          <p:spPr>
            <a:xfrm>
              <a:off x="6364869" y="149460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00A3E2"/>
            </a:solidFill>
            <a:ln w="12700">
              <a:miter lim="400000"/>
            </a:ln>
          </p:spPr>
          <p:txBody>
            <a:bodyPr lIns="38100" tIns="38100" rIns="38100" bIns="38100" anchor="ctr"/>
            <a:lstStyle/>
            <a:p>
              <a:endParaRPr dirty="0">
                <a:solidFill>
                  <a:prstClr val="black"/>
                </a:solidFill>
              </a:endParaRPr>
            </a:p>
          </p:txBody>
        </p:sp>
      </p:grpSp>
      <p:grpSp>
        <p:nvGrpSpPr>
          <p:cNvPr id="31" name="Group 30">
            <a:extLst>
              <a:ext uri="{FF2B5EF4-FFF2-40B4-BE49-F238E27FC236}">
                <a16:creationId xmlns:a16="http://schemas.microsoft.com/office/drawing/2014/main" id="{CBCAD0B2-FCD6-7F3A-E670-B2CF6A56F111}"/>
              </a:ext>
            </a:extLst>
          </p:cNvPr>
          <p:cNvGrpSpPr/>
          <p:nvPr/>
        </p:nvGrpSpPr>
        <p:grpSpPr>
          <a:xfrm>
            <a:off x="3697301" y="3602710"/>
            <a:ext cx="631838" cy="631838"/>
            <a:chOff x="6096000" y="1181100"/>
            <a:chExt cx="818319" cy="818319"/>
          </a:xfrm>
        </p:grpSpPr>
        <p:sp>
          <p:nvSpPr>
            <p:cNvPr id="32" name="Oval 31">
              <a:extLst>
                <a:ext uri="{FF2B5EF4-FFF2-40B4-BE49-F238E27FC236}">
                  <a16:creationId xmlns:a16="http://schemas.microsoft.com/office/drawing/2014/main" id="{31825A5B-F35B-F27B-7C49-C783F0108AA3}"/>
                </a:ext>
              </a:extLst>
            </p:cNvPr>
            <p:cNvSpPr/>
            <p:nvPr/>
          </p:nvSpPr>
          <p:spPr>
            <a:xfrm>
              <a:off x="6096000" y="1181100"/>
              <a:ext cx="818319" cy="818319"/>
            </a:xfrm>
            <a:prstGeom prst="ellipse">
              <a:avLst/>
            </a:prstGeom>
            <a:solidFill>
              <a:schemeClr val="bg1"/>
            </a:solidFill>
            <a:ln w="6350">
              <a:noFill/>
            </a:ln>
            <a:effectLst>
              <a:outerShdw blurRad="38100" dist="127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33" name="Shape 3612">
              <a:extLst>
                <a:ext uri="{FF2B5EF4-FFF2-40B4-BE49-F238E27FC236}">
                  <a16:creationId xmlns:a16="http://schemas.microsoft.com/office/drawing/2014/main" id="{E05947CA-FD72-4DAD-3BAE-F4785AEE3EB1}"/>
                </a:ext>
              </a:extLst>
            </p:cNvPr>
            <p:cNvSpPr/>
            <p:nvPr/>
          </p:nvSpPr>
          <p:spPr>
            <a:xfrm>
              <a:off x="6364869" y="149460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00A3E2"/>
            </a:solidFill>
            <a:ln w="12700">
              <a:miter lim="400000"/>
            </a:ln>
          </p:spPr>
          <p:txBody>
            <a:bodyPr lIns="38100" tIns="38100" rIns="38100" bIns="38100" anchor="ctr"/>
            <a:lstStyle/>
            <a:p>
              <a:endParaRPr dirty="0">
                <a:solidFill>
                  <a:prstClr val="black"/>
                </a:solidFill>
              </a:endParaRPr>
            </a:p>
          </p:txBody>
        </p:sp>
      </p:grpSp>
      <p:sp>
        <p:nvSpPr>
          <p:cNvPr id="37" name="TextBox 36">
            <a:extLst>
              <a:ext uri="{FF2B5EF4-FFF2-40B4-BE49-F238E27FC236}">
                <a16:creationId xmlns:a16="http://schemas.microsoft.com/office/drawing/2014/main" id="{E512783D-D6B3-6BEF-30E0-D275DFFA4005}"/>
              </a:ext>
            </a:extLst>
          </p:cNvPr>
          <p:cNvSpPr txBox="1"/>
          <p:nvPr/>
        </p:nvSpPr>
        <p:spPr>
          <a:xfrm>
            <a:off x="1018110" y="5956109"/>
            <a:ext cx="2667617" cy="974970"/>
          </a:xfrm>
          <a:prstGeom prst="rect">
            <a:avLst/>
          </a:prstGeom>
        </p:spPr>
        <p:txBody>
          <a:bodyPr wrap="square" rtlCol="0">
            <a:noAutofit/>
          </a:bodyPr>
          <a:lstStyle/>
          <a:p>
            <a:pPr lvl="0" algn="ctr">
              <a:spcBef>
                <a:spcPts val="1200"/>
              </a:spcBef>
              <a:buClr>
                <a:srgbClr val="00A3E1"/>
              </a:buClr>
              <a:buSzPct val="75000"/>
              <a:defRPr/>
            </a:pPr>
            <a:r>
              <a:rPr lang="en-CA" sz="1600" dirty="0">
                <a:solidFill>
                  <a:srgbClr val="00A3E2"/>
                </a:solidFill>
                <a:latin typeface="Open Sans" panose="020B0606030504020204" pitchFamily="34" charset="0"/>
                <a:ea typeface="Open Sans" panose="020B0606030504020204" pitchFamily="34" charset="0"/>
                <a:cs typeface="Open Sans" panose="020B0606030504020204" pitchFamily="34" charset="0"/>
              </a:rPr>
              <a:t>PROVINCIAL DOLLARS</a:t>
            </a:r>
          </a:p>
          <a:p>
            <a:pPr algn="ctr">
              <a:spcBef>
                <a:spcPts val="1200"/>
              </a:spcBef>
              <a:buClr>
                <a:srgbClr val="00A3E1"/>
              </a:buClr>
            </a:pPr>
            <a:endParaRPr lang="en-CA" sz="1600"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8" name="TextBox 37">
            <a:extLst>
              <a:ext uri="{FF2B5EF4-FFF2-40B4-BE49-F238E27FC236}">
                <a16:creationId xmlns:a16="http://schemas.microsoft.com/office/drawing/2014/main" id="{3C4ED994-0BA0-F07B-E868-72DA3B6BE9A0}"/>
              </a:ext>
            </a:extLst>
          </p:cNvPr>
          <p:cNvSpPr txBox="1"/>
          <p:nvPr/>
        </p:nvSpPr>
        <p:spPr>
          <a:xfrm>
            <a:off x="3697301" y="5971296"/>
            <a:ext cx="2667617" cy="974970"/>
          </a:xfrm>
          <a:prstGeom prst="rect">
            <a:avLst/>
          </a:prstGeom>
        </p:spPr>
        <p:txBody>
          <a:bodyPr wrap="square" rtlCol="0">
            <a:noAutofit/>
          </a:bodyPr>
          <a:lstStyle/>
          <a:p>
            <a:pPr lvl="0" algn="ctr">
              <a:spcBef>
                <a:spcPts val="1200"/>
              </a:spcBef>
              <a:buClr>
                <a:srgbClr val="00A3E1"/>
              </a:buClr>
              <a:buSzPct val="75000"/>
              <a:defRPr/>
            </a:pPr>
            <a:r>
              <a:rPr lang="en-CA" sz="1600" dirty="0">
                <a:solidFill>
                  <a:srgbClr val="00A3E2"/>
                </a:solidFill>
                <a:latin typeface="Open Sans" panose="020B0606030504020204" pitchFamily="34" charset="0"/>
                <a:ea typeface="Open Sans" panose="020B0606030504020204" pitchFamily="34" charset="0"/>
                <a:cs typeface="Open Sans" panose="020B0606030504020204" pitchFamily="34" charset="0"/>
              </a:rPr>
              <a:t>FEDERAL DOLLARS</a:t>
            </a:r>
          </a:p>
          <a:p>
            <a:pPr algn="ctr">
              <a:spcBef>
                <a:spcPts val="1200"/>
              </a:spcBef>
              <a:buClr>
                <a:srgbClr val="00A3E1"/>
              </a:buClr>
            </a:pPr>
            <a:endParaRPr lang="en-CA" sz="1600"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9" name="TextBox 38">
            <a:extLst>
              <a:ext uri="{FF2B5EF4-FFF2-40B4-BE49-F238E27FC236}">
                <a16:creationId xmlns:a16="http://schemas.microsoft.com/office/drawing/2014/main" id="{6743ED32-5288-F973-4AE9-EF042B04FA54}"/>
              </a:ext>
            </a:extLst>
          </p:cNvPr>
          <p:cNvSpPr txBox="1"/>
          <p:nvPr/>
        </p:nvSpPr>
        <p:spPr>
          <a:xfrm>
            <a:off x="3895069" y="4385004"/>
            <a:ext cx="2136299" cy="974970"/>
          </a:xfrm>
          <a:prstGeom prst="rect">
            <a:avLst/>
          </a:prstGeom>
        </p:spPr>
        <p:txBody>
          <a:bodyPr wrap="square" rtlCol="0">
            <a:noAutofit/>
          </a:bodyPr>
          <a:lstStyle/>
          <a:p>
            <a:pPr lvl="0" algn="ctr">
              <a:buClr>
                <a:srgbClr val="00A3E1"/>
              </a:buClr>
              <a:buSzPct val="75000"/>
              <a:defRPr/>
            </a:pPr>
            <a:r>
              <a:rPr lang="en-CA"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$3.5 B</a:t>
            </a:r>
          </a:p>
          <a:p>
            <a:pPr lvl="0" algn="ctr">
              <a:buClr>
                <a:srgbClr val="00A3E1"/>
              </a:buClr>
              <a:buSzPct val="75000"/>
              <a:defRPr/>
            </a:pPr>
            <a:r>
              <a:rPr lang="en-CA" sz="1600" dirty="0">
                <a:solidFill>
                  <a:schemeClr val="bg2"/>
                </a:solidFill>
                <a:latin typeface="Open Sans" panose="020B0606030504020204" pitchFamily="34" charset="0"/>
                <a:ea typeface="Open Sans" panose="020B0606030504020204" pitchFamily="34" charset="0"/>
                <a:cs typeface="Open Sans" panose="020B0606030504020204" pitchFamily="34" charset="0"/>
              </a:rPr>
              <a:t>2021-2025</a:t>
            </a:r>
          </a:p>
          <a:p>
            <a:pPr algn="ctr">
              <a:buClr>
                <a:srgbClr val="00A3E1"/>
              </a:buClr>
            </a:pPr>
            <a:endParaRPr lang="en-CA" sz="16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a:extLst>
              <a:ext uri="{FF2B5EF4-FFF2-40B4-BE49-F238E27FC236}">
                <a16:creationId xmlns:a16="http://schemas.microsoft.com/office/drawing/2014/main" id="{BDC8112A-4855-3E53-6012-5A83360C0436}"/>
              </a:ext>
            </a:extLst>
          </p:cNvPr>
          <p:cNvSpPr txBox="1"/>
          <p:nvPr/>
        </p:nvSpPr>
        <p:spPr>
          <a:xfrm>
            <a:off x="1200855" y="4240295"/>
            <a:ext cx="2136299" cy="974970"/>
          </a:xfrm>
          <a:prstGeom prst="rect">
            <a:avLst/>
          </a:prstGeom>
        </p:spPr>
        <p:txBody>
          <a:bodyPr wrap="square" rtlCol="0">
            <a:noAutofit/>
          </a:bodyPr>
          <a:lstStyle/>
          <a:p>
            <a:pPr lvl="0" algn="ctr">
              <a:buClr>
                <a:srgbClr val="00A3E1"/>
              </a:buClr>
              <a:buSzPct val="75000"/>
              <a:defRPr/>
            </a:pPr>
            <a:r>
              <a:rPr lang="en-CA" sz="2400" b="1" dirty="0">
                <a:solidFill>
                  <a:schemeClr val="bg2"/>
                </a:solidFill>
                <a:latin typeface="Open Sans" panose="020B0606030504020204" pitchFamily="34" charset="0"/>
                <a:ea typeface="Open Sans" panose="020B0606030504020204" pitchFamily="34" charset="0"/>
                <a:cs typeface="Open Sans" panose="020B0606030504020204" pitchFamily="34" charset="0"/>
              </a:rPr>
              <a:t>$5.2 B</a:t>
            </a:r>
          </a:p>
          <a:p>
            <a:pPr lvl="0" algn="ctr">
              <a:buClr>
                <a:srgbClr val="00A3E1"/>
              </a:buClr>
              <a:buSzPct val="75000"/>
              <a:defRPr/>
            </a:pPr>
            <a:r>
              <a:rPr lang="en-CA" sz="1600" dirty="0">
                <a:solidFill>
                  <a:schemeClr val="bg2"/>
                </a:solidFill>
                <a:latin typeface="Open Sans" panose="020B0606030504020204" pitchFamily="34" charset="0"/>
                <a:ea typeface="Open Sans" panose="020B0606030504020204" pitchFamily="34" charset="0"/>
                <a:cs typeface="Open Sans" panose="020B0606030504020204" pitchFamily="34" charset="0"/>
              </a:rPr>
              <a:t>Invested</a:t>
            </a:r>
            <a:br>
              <a:rPr lang="en-CA" sz="160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600" dirty="0">
                <a:solidFill>
                  <a:schemeClr val="bg2"/>
                </a:solidFill>
                <a:latin typeface="Open Sans" panose="020B0606030504020204" pitchFamily="34" charset="0"/>
                <a:ea typeface="Open Sans" panose="020B0606030504020204" pitchFamily="34" charset="0"/>
                <a:cs typeface="Open Sans" panose="020B0606030504020204" pitchFamily="34" charset="0"/>
              </a:rPr>
              <a:t>2018-2025</a:t>
            </a:r>
          </a:p>
          <a:p>
            <a:pPr algn="ctr">
              <a:buClr>
                <a:srgbClr val="00A3E1"/>
              </a:buClr>
            </a:pPr>
            <a:endParaRPr lang="en-CA" sz="1600" dirty="0">
              <a:solidFill>
                <a:schemeClr val="bg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1" name="Arrow: Chevron 18">
            <a:extLst>
              <a:ext uri="{FF2B5EF4-FFF2-40B4-BE49-F238E27FC236}">
                <a16:creationId xmlns:a16="http://schemas.microsoft.com/office/drawing/2014/main" id="{AEED7528-7A14-B8E6-E6E2-D86C265A5100}"/>
              </a:ext>
            </a:extLst>
          </p:cNvPr>
          <p:cNvSpPr/>
          <p:nvPr/>
        </p:nvSpPr>
        <p:spPr>
          <a:xfrm>
            <a:off x="3494456" y="4517506"/>
            <a:ext cx="232954" cy="338246"/>
          </a:xfrm>
          <a:prstGeom prst="chevron">
            <a:avLst/>
          </a:prstGeom>
          <a:solidFill>
            <a:srgbClr val="00A3E2">
              <a:alpha val="32000"/>
            </a:srgbClr>
          </a:solidFill>
          <a:ln>
            <a:noFill/>
          </a:ln>
          <a:effectLst>
            <a:outerShdw blurRad="38100" dist="12700" dir="5400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t">
            <a:noAutofit/>
          </a:bodyPr>
          <a:lstStyle/>
          <a:p>
            <a:pPr algn="ctr">
              <a:spcBef>
                <a:spcPts val="1000"/>
              </a:spcBef>
            </a:pPr>
            <a:endParaRPr lang="en-US" sz="1400" b="1" dirty="0">
              <a:solidFill>
                <a:schemeClr val="tx1"/>
              </a:solidFill>
            </a:endParaRPr>
          </a:p>
        </p:txBody>
      </p:sp>
      <p:cxnSp>
        <p:nvCxnSpPr>
          <p:cNvPr id="46" name="Straight Connector 45">
            <a:extLst>
              <a:ext uri="{FF2B5EF4-FFF2-40B4-BE49-F238E27FC236}">
                <a16:creationId xmlns:a16="http://schemas.microsoft.com/office/drawing/2014/main" id="{F4CEDF81-478D-0F59-95CE-1089DDDC323E}"/>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94400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1">
            <a:extLst>
              <a:ext uri="{FF2B5EF4-FFF2-40B4-BE49-F238E27FC236}">
                <a16:creationId xmlns:a16="http://schemas.microsoft.com/office/drawing/2014/main" id="{C57EA22F-5F13-1BE1-C935-2217A085A17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9061082" y="-33497"/>
            <a:ext cx="3130918" cy="3428999"/>
          </a:xfrm>
          <a:prstGeom prst="rect">
            <a:avLst/>
          </a:prstGeom>
          <a:gradFill>
            <a:gsLst>
              <a:gs pos="0">
                <a:schemeClr val="tx1">
                  <a:alpha val="40000"/>
                </a:schemeClr>
              </a:gs>
              <a:gs pos="99000">
                <a:schemeClr val="tx1">
                  <a:alpha val="20000"/>
                </a:schemeClr>
              </a:gs>
            </a:gsLst>
            <a:lin ang="5400000" scaled="1"/>
          </a:gradFill>
          <a:ln>
            <a:noFill/>
          </a:ln>
        </p:spPr>
      </p:pic>
      <p:pic>
        <p:nvPicPr>
          <p:cNvPr id="18" name="Picture Placeholder 14">
            <a:extLst>
              <a:ext uri="{FF2B5EF4-FFF2-40B4-BE49-F238E27FC236}">
                <a16:creationId xmlns:a16="http://schemas.microsoft.com/office/drawing/2014/main" id="{F8614E9A-D6CC-DC43-7424-2698EE9151DA}"/>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b="-529"/>
          <a:stretch/>
        </p:blipFill>
        <p:spPr>
          <a:xfrm>
            <a:off x="9131300" y="3486694"/>
            <a:ext cx="3060700" cy="3429000"/>
          </a:xfrm>
          <a:prstGeom prst="rect">
            <a:avLst/>
          </a:prstGeom>
          <a:gradFill>
            <a:gsLst>
              <a:gs pos="0">
                <a:schemeClr val="tx1">
                  <a:alpha val="40000"/>
                </a:schemeClr>
              </a:gs>
              <a:gs pos="99000">
                <a:schemeClr val="tx1">
                  <a:alpha val="20000"/>
                </a:schemeClr>
              </a:gs>
            </a:gsLst>
            <a:lin ang="5400000" scaled="1"/>
          </a:gradFill>
          <a:ln>
            <a:noFill/>
          </a:ln>
        </p:spPr>
      </p:pic>
      <p:sp>
        <p:nvSpPr>
          <p:cNvPr id="19" name="Rectangle 18">
            <a:extLst>
              <a:ext uri="{FF2B5EF4-FFF2-40B4-BE49-F238E27FC236}">
                <a16:creationId xmlns:a16="http://schemas.microsoft.com/office/drawing/2014/main" id="{F790E434-385F-98B2-9DFF-0FDE245DC909}"/>
              </a:ext>
            </a:extLst>
          </p:cNvPr>
          <p:cNvSpPr/>
          <p:nvPr/>
        </p:nvSpPr>
        <p:spPr>
          <a:xfrm>
            <a:off x="8283993" y="24260"/>
            <a:ext cx="3908007"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Rectangle 10">
            <a:extLst>
              <a:ext uri="{FF2B5EF4-FFF2-40B4-BE49-F238E27FC236}">
                <a16:creationId xmlns:a16="http://schemas.microsoft.com/office/drawing/2014/main" id="{C43CD67A-E117-F8E5-5C9B-F71170B479C4}"/>
              </a:ext>
            </a:extLst>
          </p:cNvPr>
          <p:cNvSpPr/>
          <p:nvPr>
            <p:custDataLst>
              <p:tags r:id="rId1"/>
            </p:custDataLst>
          </p:nvPr>
        </p:nvSpPr>
        <p:spPr>
          <a:xfrm>
            <a:off x="936632" y="1823800"/>
            <a:ext cx="8822223" cy="1605200"/>
          </a:xfrm>
          <a:prstGeom prst="rect">
            <a:avLst/>
          </a:prstGeom>
          <a:solidFill>
            <a:srgbClr val="FEFFFF"/>
          </a:solidFill>
          <a:ln w="12700" cap="flat" cmpd="sng" algn="ctr">
            <a:noFill/>
            <a:prstDash val="solid"/>
            <a:miter lim="800000"/>
          </a:ln>
          <a:effectLst>
            <a:outerShdw blurRad="762000" dist="254000" dir="5400000" algn="t" rotWithShape="0">
              <a:prstClr val="black">
                <a:alpha val="30000"/>
              </a:prstClr>
            </a:outerShdw>
          </a:effectLst>
        </p:spPr>
        <p:txBody>
          <a:bodyPr lIns="1044000" tIns="0" rtlCol="0" anchor="ctr"/>
          <a:lstStyle/>
          <a:p>
            <a:pPr marL="0" marR="0" lvl="0" indent="0" defTabSz="914330" eaLnBrk="1" fontAlgn="auto" latinLnBrk="0" hangingPunct="1">
              <a:lnSpc>
                <a:spcPct val="13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222222"/>
              </a:solidFill>
              <a:effectLst/>
              <a:uLnTx/>
              <a:uFillTx/>
              <a:latin typeface="Open Sans" charset="0"/>
              <a:ea typeface="Open Sans" charset="0"/>
              <a:cs typeface="Open Sans" charset="0"/>
            </a:endParaRPr>
          </a:p>
        </p:txBody>
      </p:sp>
      <p:sp>
        <p:nvSpPr>
          <p:cNvPr id="13" name="Rectangle 12">
            <a:extLst>
              <a:ext uri="{FF2B5EF4-FFF2-40B4-BE49-F238E27FC236}">
                <a16:creationId xmlns:a16="http://schemas.microsoft.com/office/drawing/2014/main" id="{7BCAEEE5-43C1-5560-A01B-A533410C0AEC}"/>
              </a:ext>
            </a:extLst>
          </p:cNvPr>
          <p:cNvSpPr/>
          <p:nvPr>
            <p:custDataLst>
              <p:tags r:id="rId2"/>
            </p:custDataLst>
          </p:nvPr>
        </p:nvSpPr>
        <p:spPr>
          <a:xfrm>
            <a:off x="936632" y="3517133"/>
            <a:ext cx="8822223" cy="1049067"/>
          </a:xfrm>
          <a:prstGeom prst="rect">
            <a:avLst/>
          </a:prstGeom>
          <a:solidFill>
            <a:srgbClr val="FEFFFF"/>
          </a:solidFill>
          <a:ln w="12700" cap="flat" cmpd="sng" algn="ctr">
            <a:noFill/>
            <a:prstDash val="solid"/>
            <a:miter lim="800000"/>
          </a:ln>
          <a:effectLst>
            <a:outerShdw blurRad="762000" dist="254000" dir="5400000" algn="t" rotWithShape="0">
              <a:prstClr val="black">
                <a:alpha val="30000"/>
              </a:prstClr>
            </a:outerShdw>
          </a:effectLst>
        </p:spPr>
        <p:txBody>
          <a:bodyPr lIns="1044000" tIns="0" rtlCol="0" anchor="ctr"/>
          <a:lstStyle/>
          <a:p>
            <a:pPr marL="0" marR="0" lvl="0" indent="0" defTabSz="914330" eaLnBrk="1" fontAlgn="auto" latinLnBrk="0" hangingPunct="1">
              <a:lnSpc>
                <a:spcPct val="13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222222"/>
              </a:solidFill>
              <a:effectLst/>
              <a:uLnTx/>
              <a:uFillTx/>
              <a:latin typeface="Open Sans" charset="0"/>
              <a:ea typeface="Open Sans" charset="0"/>
              <a:cs typeface="Open Sans" charset="0"/>
            </a:endParaRPr>
          </a:p>
        </p:txBody>
      </p:sp>
      <p:sp>
        <p:nvSpPr>
          <p:cNvPr id="15" name="Rectangle 14">
            <a:extLst>
              <a:ext uri="{FF2B5EF4-FFF2-40B4-BE49-F238E27FC236}">
                <a16:creationId xmlns:a16="http://schemas.microsoft.com/office/drawing/2014/main" id="{42A9CAB2-7D14-A948-1894-D6778391591B}"/>
              </a:ext>
            </a:extLst>
          </p:cNvPr>
          <p:cNvSpPr/>
          <p:nvPr>
            <p:custDataLst>
              <p:tags r:id="rId3"/>
            </p:custDataLst>
          </p:nvPr>
        </p:nvSpPr>
        <p:spPr>
          <a:xfrm>
            <a:off x="909173" y="4649454"/>
            <a:ext cx="8822223" cy="1509695"/>
          </a:xfrm>
          <a:prstGeom prst="rect">
            <a:avLst/>
          </a:prstGeom>
          <a:solidFill>
            <a:srgbClr val="FEFFFF"/>
          </a:solidFill>
          <a:ln w="12700" cap="flat" cmpd="sng" algn="ctr">
            <a:noFill/>
            <a:prstDash val="solid"/>
            <a:miter lim="800000"/>
          </a:ln>
          <a:effectLst>
            <a:outerShdw blurRad="762000" dist="254000" dir="5400000" algn="t" rotWithShape="0">
              <a:prstClr val="black">
                <a:alpha val="30000"/>
              </a:prstClr>
            </a:outerShdw>
          </a:effectLst>
        </p:spPr>
        <p:txBody>
          <a:bodyPr lIns="1044000" tIns="0" rtlCol="0" anchor="ctr"/>
          <a:lstStyle/>
          <a:p>
            <a:pPr marL="0" marR="0" lvl="0" indent="0" defTabSz="914330" eaLnBrk="1" fontAlgn="auto" latinLnBrk="0" hangingPunct="1">
              <a:lnSpc>
                <a:spcPct val="13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222222"/>
              </a:solidFill>
              <a:effectLst/>
              <a:uLnTx/>
              <a:uFillTx/>
              <a:latin typeface="Open Sans" charset="0"/>
              <a:ea typeface="Open Sans" charset="0"/>
              <a:cs typeface="Open Sans" charset="0"/>
            </a:endParaRPr>
          </a:p>
        </p:txBody>
      </p:sp>
      <p:sp>
        <p:nvSpPr>
          <p:cNvPr id="4" name="Title 1">
            <a:extLst>
              <a:ext uri="{FF2B5EF4-FFF2-40B4-BE49-F238E27FC236}">
                <a16:creationId xmlns:a16="http://schemas.microsoft.com/office/drawing/2014/main" id="{3AF67E11-7E4B-3EF9-7030-739FFD79DA51}"/>
              </a:ext>
            </a:extLst>
          </p:cNvPr>
          <p:cNvSpPr txBox="1">
            <a:spLocks/>
          </p:cNvSpPr>
          <p:nvPr/>
        </p:nvSpPr>
        <p:spPr>
          <a:xfrm>
            <a:off x="1181096" y="762948"/>
            <a:ext cx="6595382" cy="840526"/>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Child Care – Responsibilities</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Title 1">
            <a:extLst>
              <a:ext uri="{FF2B5EF4-FFF2-40B4-BE49-F238E27FC236}">
                <a16:creationId xmlns:a16="http://schemas.microsoft.com/office/drawing/2014/main" id="{E27F9603-586E-3455-B353-EBAE32FD2DA4}"/>
              </a:ext>
            </a:extLst>
          </p:cNvPr>
          <p:cNvSpPr txBox="1">
            <a:spLocks/>
          </p:cNvSpPr>
          <p:nvPr/>
        </p:nvSpPr>
        <p:spPr>
          <a:xfrm>
            <a:off x="1239152" y="2466925"/>
            <a:ext cx="1761073" cy="646427"/>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t>Districts</a:t>
            </a:r>
            <a:br>
              <a:rPr lang="en-CA"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br>
            <a:endParaRPr lang="en-US"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9" name="Title 1">
            <a:extLst>
              <a:ext uri="{FF2B5EF4-FFF2-40B4-BE49-F238E27FC236}">
                <a16:creationId xmlns:a16="http://schemas.microsoft.com/office/drawing/2014/main" id="{5097DDCA-941A-FEF4-CE22-8E6686C8DC97}"/>
              </a:ext>
            </a:extLst>
          </p:cNvPr>
          <p:cNvSpPr txBox="1">
            <a:spLocks/>
          </p:cNvSpPr>
          <p:nvPr/>
        </p:nvSpPr>
        <p:spPr>
          <a:xfrm>
            <a:off x="1239152" y="3718779"/>
            <a:ext cx="1761073" cy="646427"/>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t>Child Care</a:t>
            </a:r>
            <a:br>
              <a:rPr lang="en-CA"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br>
            <a:r>
              <a:rPr lang="en-CA"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t>Division</a:t>
            </a:r>
            <a:endParaRPr lang="en-US"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10" name="Title 1">
            <a:extLst>
              <a:ext uri="{FF2B5EF4-FFF2-40B4-BE49-F238E27FC236}">
                <a16:creationId xmlns:a16="http://schemas.microsoft.com/office/drawing/2014/main" id="{1B09A9C3-934E-2537-33FF-68E3BDECBD4B}"/>
              </a:ext>
            </a:extLst>
          </p:cNvPr>
          <p:cNvSpPr txBox="1">
            <a:spLocks/>
          </p:cNvSpPr>
          <p:nvPr/>
        </p:nvSpPr>
        <p:spPr>
          <a:xfrm>
            <a:off x="1239152" y="5055368"/>
            <a:ext cx="1761073" cy="646427"/>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t>Learning</a:t>
            </a:r>
            <a:br>
              <a:rPr lang="en-CA"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br>
            <a:r>
              <a:rPr lang="en-CA"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rPr>
              <a:t>Division</a:t>
            </a:r>
            <a:endParaRPr lang="en-US" sz="1800" spc="0" dirty="0">
              <a:solidFill>
                <a:srgbClr val="00A3E2"/>
              </a:solidFill>
              <a:latin typeface="Open Sans Semibold" panose="020B0606030504020204" pitchFamily="34" charset="0"/>
              <a:ea typeface="Open Sans Semibold" panose="020B0606030504020204" pitchFamily="34" charset="0"/>
              <a:cs typeface="Open Sans Semibold" panose="020B0606030504020204" pitchFamily="34" charset="0"/>
            </a:endParaRPr>
          </a:p>
        </p:txBody>
      </p:sp>
      <p:sp>
        <p:nvSpPr>
          <p:cNvPr id="12" name="Rectangle 11">
            <a:extLst>
              <a:ext uri="{FF2B5EF4-FFF2-40B4-BE49-F238E27FC236}">
                <a16:creationId xmlns:a16="http://schemas.microsoft.com/office/drawing/2014/main" id="{C8E91B9A-3C82-1BF6-0C72-40C3D6D66FC8}"/>
              </a:ext>
            </a:extLst>
          </p:cNvPr>
          <p:cNvSpPr/>
          <p:nvPr>
            <p:custDataLst>
              <p:tags r:id="rId4"/>
            </p:custDataLst>
          </p:nvPr>
        </p:nvSpPr>
        <p:spPr>
          <a:xfrm>
            <a:off x="918529" y="1808885"/>
            <a:ext cx="124890" cy="1611159"/>
          </a:xfrm>
          <a:prstGeom prst="rect">
            <a:avLst/>
          </a:prstGeom>
          <a:solidFill>
            <a:srgbClr val="00A3E2"/>
          </a:solidFill>
          <a:ln w="12700" cap="flat" cmpd="sng" algn="ctr">
            <a:noFill/>
            <a:prstDash val="solid"/>
            <a:miter lim="800000"/>
          </a:ln>
          <a:effectLst/>
        </p:spPr>
        <p:txBody>
          <a:bodyPr rIns="360000" rtlCol="0" anchor="ctr"/>
          <a:lstStyle/>
          <a:p>
            <a:pPr marL="0" marR="0" lvl="0" indent="0" algn="r" defTabSz="91433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F7F7F7"/>
              </a:solidFill>
              <a:effectLst/>
              <a:uLnTx/>
              <a:uFillTx/>
              <a:latin typeface="Open Sans" charset="0"/>
              <a:ea typeface="Open Sans" charset="0"/>
              <a:cs typeface="Open Sans" charset="0"/>
            </a:endParaRPr>
          </a:p>
        </p:txBody>
      </p:sp>
      <p:sp>
        <p:nvSpPr>
          <p:cNvPr id="14" name="Rectangle 13">
            <a:extLst>
              <a:ext uri="{FF2B5EF4-FFF2-40B4-BE49-F238E27FC236}">
                <a16:creationId xmlns:a16="http://schemas.microsoft.com/office/drawing/2014/main" id="{70339431-998C-96E4-EE50-87EA14EE5809}"/>
              </a:ext>
            </a:extLst>
          </p:cNvPr>
          <p:cNvSpPr/>
          <p:nvPr>
            <p:custDataLst>
              <p:tags r:id="rId5"/>
            </p:custDataLst>
          </p:nvPr>
        </p:nvSpPr>
        <p:spPr>
          <a:xfrm>
            <a:off x="918529" y="3518121"/>
            <a:ext cx="134332" cy="1048080"/>
          </a:xfrm>
          <a:prstGeom prst="rect">
            <a:avLst/>
          </a:prstGeom>
          <a:solidFill>
            <a:srgbClr val="00A3E2"/>
          </a:solidFill>
          <a:ln w="12700" cap="flat" cmpd="sng" algn="ctr">
            <a:noFill/>
            <a:prstDash val="solid"/>
            <a:miter lim="800000"/>
          </a:ln>
          <a:effectLst/>
        </p:spPr>
        <p:txBody>
          <a:bodyPr rIns="360000" rtlCol="0" anchor="ctr"/>
          <a:lstStyle/>
          <a:p>
            <a:pPr marL="0" marR="0" lvl="0" indent="0" algn="r" defTabSz="91433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F7F7F7"/>
              </a:solidFill>
              <a:effectLst/>
              <a:uLnTx/>
              <a:uFillTx/>
              <a:latin typeface="Open Sans" charset="0"/>
              <a:ea typeface="Open Sans" charset="0"/>
              <a:cs typeface="Open Sans" charset="0"/>
            </a:endParaRPr>
          </a:p>
        </p:txBody>
      </p:sp>
      <p:sp>
        <p:nvSpPr>
          <p:cNvPr id="16" name="Rectangle 15">
            <a:extLst>
              <a:ext uri="{FF2B5EF4-FFF2-40B4-BE49-F238E27FC236}">
                <a16:creationId xmlns:a16="http://schemas.microsoft.com/office/drawing/2014/main" id="{51F5A104-359F-A449-558F-46247CCDEC1E}"/>
              </a:ext>
            </a:extLst>
          </p:cNvPr>
          <p:cNvSpPr/>
          <p:nvPr>
            <p:custDataLst>
              <p:tags r:id="rId6"/>
            </p:custDataLst>
          </p:nvPr>
        </p:nvSpPr>
        <p:spPr>
          <a:xfrm>
            <a:off x="918529" y="4650722"/>
            <a:ext cx="124890" cy="1508427"/>
          </a:xfrm>
          <a:prstGeom prst="rect">
            <a:avLst/>
          </a:prstGeom>
          <a:solidFill>
            <a:srgbClr val="00A3E2"/>
          </a:solidFill>
          <a:ln w="12700" cap="flat" cmpd="sng" algn="ctr">
            <a:noFill/>
            <a:prstDash val="solid"/>
            <a:miter lim="800000"/>
          </a:ln>
          <a:effectLst/>
        </p:spPr>
        <p:txBody>
          <a:bodyPr rIns="360000" rtlCol="0" anchor="ctr"/>
          <a:lstStyle/>
          <a:p>
            <a:pPr marL="0" marR="0" lvl="0" indent="0" algn="r" defTabSz="91433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F7F7F7"/>
              </a:solidFill>
              <a:effectLst/>
              <a:uLnTx/>
              <a:uFillTx/>
              <a:latin typeface="Open Sans" charset="0"/>
              <a:ea typeface="Open Sans" charset="0"/>
              <a:cs typeface="Open Sans" charset="0"/>
            </a:endParaRPr>
          </a:p>
        </p:txBody>
      </p:sp>
      <p:graphicFrame>
        <p:nvGraphicFramePr>
          <p:cNvPr id="5" name="Table 4">
            <a:extLst>
              <a:ext uri="{FF2B5EF4-FFF2-40B4-BE49-F238E27FC236}">
                <a16:creationId xmlns:a16="http://schemas.microsoft.com/office/drawing/2014/main" id="{EAE189D4-5888-32FA-7577-102083F93A26}"/>
              </a:ext>
            </a:extLst>
          </p:cNvPr>
          <p:cNvGraphicFramePr>
            <a:graphicFrameLocks/>
          </p:cNvGraphicFramePr>
          <p:nvPr>
            <p:extLst>
              <p:ext uri="{D42A27DB-BD31-4B8C-83A1-F6EECF244321}">
                <p14:modId xmlns:p14="http://schemas.microsoft.com/office/powerpoint/2010/main" val="1811847301"/>
              </p:ext>
            </p:extLst>
          </p:nvPr>
        </p:nvGraphicFramePr>
        <p:xfrm>
          <a:off x="1426259" y="2095477"/>
          <a:ext cx="8665078" cy="4081565"/>
        </p:xfrm>
        <a:graphic>
          <a:graphicData uri="http://schemas.openxmlformats.org/drawingml/2006/table">
            <a:tbl>
              <a:tblPr firstRow="1" bandRow="1">
                <a:tableStyleId>{5940675A-B579-460E-94D1-54222C63F5DA}</a:tableStyleId>
              </a:tblPr>
              <a:tblGrid>
                <a:gridCol w="1173881">
                  <a:extLst>
                    <a:ext uri="{9D8B030D-6E8A-4147-A177-3AD203B41FA5}">
                      <a16:colId xmlns:a16="http://schemas.microsoft.com/office/drawing/2014/main" val="1568778199"/>
                    </a:ext>
                  </a:extLst>
                </a:gridCol>
                <a:gridCol w="7491197">
                  <a:extLst>
                    <a:ext uri="{9D8B030D-6E8A-4147-A177-3AD203B41FA5}">
                      <a16:colId xmlns:a16="http://schemas.microsoft.com/office/drawing/2014/main" val="3443098496"/>
                    </a:ext>
                  </a:extLst>
                </a:gridCol>
              </a:tblGrid>
              <a:tr h="1606862">
                <a:tc>
                  <a:txBody>
                    <a:bodyPr/>
                    <a:lstStyle/>
                    <a:p>
                      <a:pPr>
                        <a:spcBef>
                          <a:spcPts val="1800"/>
                        </a:spcBef>
                      </a:pPr>
                      <a:endParaRPr lang="en-US" sz="1600" b="0" i="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342900" lvl="0" indent="-342900">
                        <a:lnSpc>
                          <a:spcPct val="100000"/>
                        </a:lnSpc>
                        <a:spcBef>
                          <a:spcPts val="1800"/>
                        </a:spcBef>
                        <a:spcAft>
                          <a:spcPts val="0"/>
                        </a:spcAft>
                        <a:buClr>
                          <a:srgbClr val="00A3E2"/>
                        </a:buClr>
                        <a:buFont typeface="System Font Regular"/>
                        <a:buChar char="→"/>
                      </a:pPr>
                      <a:r>
                        <a:rPr lang="en-US" sz="1600" b="0" i="0" dirty="0">
                          <a:effectLst/>
                          <a:latin typeface="Open Sans Light" panose="020B0306030504020204" pitchFamily="34" charset="0"/>
                          <a:ea typeface="Open Sans Light" panose="020B0306030504020204" pitchFamily="34" charset="0"/>
                          <a:cs typeface="Open Sans Light" panose="020B0306030504020204" pitchFamily="34" charset="0"/>
                        </a:rPr>
                        <a:t>Build district capacity to expand delivery of child care on school </a:t>
                      </a:r>
                      <a:br>
                        <a:rPr lang="en-US" sz="1600" b="0" i="0" dirty="0">
                          <a:effectLst/>
                          <a:latin typeface="Open Sans Light" panose="020B0306030504020204" pitchFamily="34" charset="0"/>
                          <a:ea typeface="Open Sans Light" panose="020B0306030504020204" pitchFamily="34" charset="0"/>
                          <a:cs typeface="Open Sans Light" panose="020B0306030504020204" pitchFamily="34" charset="0"/>
                        </a:rPr>
                      </a:br>
                      <a:r>
                        <a:rPr lang="en-US" sz="1600" b="0" i="0" dirty="0">
                          <a:effectLst/>
                          <a:latin typeface="Open Sans Light" panose="020B0306030504020204" pitchFamily="34" charset="0"/>
                          <a:ea typeface="Open Sans Light" panose="020B0306030504020204" pitchFamily="34" charset="0"/>
                          <a:cs typeface="Open Sans Light" panose="020B0306030504020204" pitchFamily="34" charset="0"/>
                        </a:rPr>
                        <a:t>grounds through board-operated or third-party providers</a:t>
                      </a:r>
                    </a:p>
                    <a:p>
                      <a:pPr marL="342900" lvl="0" indent="-342900">
                        <a:lnSpc>
                          <a:spcPct val="100000"/>
                        </a:lnSpc>
                        <a:spcBef>
                          <a:spcPts val="600"/>
                        </a:spcBef>
                        <a:spcAft>
                          <a:spcPts val="0"/>
                        </a:spcAft>
                        <a:buClr>
                          <a:srgbClr val="00A3E2"/>
                        </a:buClr>
                        <a:buFont typeface="System Font Regular"/>
                        <a:buChar char="→"/>
                      </a:pPr>
                      <a:r>
                        <a:rPr lang="en-US" sz="1600" b="0" i="0" dirty="0">
                          <a:latin typeface="Open Sans Light" panose="020B0306030504020204" pitchFamily="34" charset="0"/>
                          <a:ea typeface="Open Sans Light" panose="020B0306030504020204" pitchFamily="34" charset="0"/>
                          <a:cs typeface="Open Sans Light" panose="020B0306030504020204" pitchFamily="34" charset="0"/>
                        </a:rPr>
                        <a:t>Build or strengthen relationships with local child care providers </a:t>
                      </a:r>
                      <a:br>
                        <a:rPr lang="en-US" sz="1600" b="0" i="0" dirty="0">
                          <a:latin typeface="Open Sans Light" panose="020B0306030504020204" pitchFamily="34" charset="0"/>
                          <a:ea typeface="Open Sans Light" panose="020B0306030504020204" pitchFamily="34" charset="0"/>
                          <a:cs typeface="Open Sans Light" panose="020B0306030504020204" pitchFamily="34" charset="0"/>
                        </a:rPr>
                      </a:br>
                      <a:r>
                        <a:rPr lang="en-US" sz="1600" b="0" i="0" dirty="0">
                          <a:latin typeface="Open Sans Light" panose="020B0306030504020204" pitchFamily="34" charset="0"/>
                          <a:ea typeface="Open Sans Light" panose="020B0306030504020204" pitchFamily="34" charset="0"/>
                          <a:cs typeface="Open Sans Light" panose="020B0306030504020204" pitchFamily="34" charset="0"/>
                        </a:rPr>
                        <a:t>to support collaborative space creation planning</a:t>
                      </a:r>
                      <a:endParaRPr lang="en-US" sz="1600" b="0" i="0" dirty="0">
                        <a:effectLst/>
                        <a:latin typeface="Open Sans Light" panose="020B0306030504020204" pitchFamily="34" charset="0"/>
                        <a:ea typeface="Open Sans Light" panose="020B0306030504020204" pitchFamily="34" charset="0"/>
                        <a:cs typeface="Open Sans Light" panose="020B0306030504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94425088"/>
                  </a:ext>
                </a:extLst>
              </a:tr>
              <a:tr h="1077686">
                <a:tc>
                  <a:txBody>
                    <a:bodyPr/>
                    <a:lstStyle/>
                    <a:p>
                      <a:pPr>
                        <a:spcBef>
                          <a:spcPts val="1800"/>
                        </a:spcBef>
                      </a:pPr>
                      <a:endParaRPr lang="en-US" sz="1600" b="0" i="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342900" indent="-342900">
                        <a:lnSpc>
                          <a:spcPct val="100000"/>
                        </a:lnSpc>
                        <a:spcBef>
                          <a:spcPts val="1800"/>
                        </a:spcBef>
                        <a:spcAft>
                          <a:spcPts val="0"/>
                        </a:spcAft>
                        <a:buClr>
                          <a:srgbClr val="00A3E2"/>
                        </a:buClr>
                        <a:buFont typeface="System Font Regular"/>
                        <a:buChar char="→"/>
                      </a:pPr>
                      <a:r>
                        <a:rPr lang="en-CA" sz="1600" b="0" i="0" dirty="0">
                          <a:latin typeface="Open Sans Light" panose="020B0306030504020204" pitchFamily="34" charset="0"/>
                          <a:ea typeface="Open Sans Light" panose="020B0306030504020204" pitchFamily="34" charset="0"/>
                          <a:cs typeface="Open Sans Light" panose="020B0306030504020204" pitchFamily="34" charset="0"/>
                        </a:rPr>
                        <a:t>Administer the </a:t>
                      </a:r>
                      <a:r>
                        <a:rPr lang="en-CA" sz="1600" b="0" i="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11">
                            <a:extLst>
                              <a:ext uri="{A12FA001-AC4F-418D-AE19-62706E023703}">
                                <ahyp:hlinkClr xmlns:ahyp="http://schemas.microsoft.com/office/drawing/2018/hyperlinkcolor" val="tx"/>
                              </a:ext>
                            </a:extLst>
                          </a:hlinkClick>
                        </a:rPr>
                        <a:t>New Spaces Fund</a:t>
                      </a:r>
                      <a:r>
                        <a:rPr lang="en-CA" sz="1600" b="0" i="0" dirty="0">
                          <a:solidFill>
                            <a:srgbClr val="00A3E2"/>
                          </a:solidFill>
                          <a:latin typeface="Open Sans" panose="020B0606030504020204" pitchFamily="34" charset="0"/>
                          <a:ea typeface="Open Sans" panose="020B0606030504020204" pitchFamily="34" charset="0"/>
                          <a:cs typeface="Open Sans" panose="020B0606030504020204" pitchFamily="34" charset="0"/>
                        </a:rPr>
                        <a:t>, </a:t>
                      </a:r>
                      <a:r>
                        <a:rPr lang="en-CA" sz="1600" b="0" i="0" dirty="0">
                          <a:latin typeface="Open Sans Light" panose="020B0306030504020204" pitchFamily="34" charset="0"/>
                          <a:ea typeface="Open Sans Light" panose="020B0306030504020204" pitchFamily="34" charset="0"/>
                          <a:cs typeface="Open Sans Light" panose="020B0306030504020204" pitchFamily="34" charset="0"/>
                        </a:rPr>
                        <a:t>Child Care Operating Funding, </a:t>
                      </a:r>
                      <a:br>
                        <a:rPr lang="en-CA" sz="1600" b="0" i="0" dirty="0">
                          <a:latin typeface="Open Sans Light" panose="020B0306030504020204" pitchFamily="34" charset="0"/>
                          <a:ea typeface="Open Sans Light" panose="020B0306030504020204" pitchFamily="34" charset="0"/>
                          <a:cs typeface="Open Sans Light" panose="020B0306030504020204" pitchFamily="34" charset="0"/>
                        </a:rPr>
                      </a:br>
                      <a:r>
                        <a:rPr lang="en-CA" sz="1600" b="0" i="0" dirty="0">
                          <a:latin typeface="Open Sans Light" panose="020B0306030504020204" pitchFamily="34" charset="0"/>
                          <a:ea typeface="Open Sans Light" panose="020B0306030504020204" pitchFamily="34" charset="0"/>
                          <a:cs typeface="Open Sans Light" panose="020B0306030504020204" pitchFamily="34" charset="0"/>
                        </a:rPr>
                        <a:t>Child Care Fee Reduction Initiative, &amp; additional ChildCareBC programs</a:t>
                      </a:r>
                      <a:endParaRPr lang="en-US" sz="1600" b="0" i="0" dirty="0">
                        <a:latin typeface="Open Sans Light" panose="020B0306030504020204" pitchFamily="34" charset="0"/>
                        <a:ea typeface="Open Sans Light" panose="020B0306030504020204" pitchFamily="34" charset="0"/>
                        <a:cs typeface="Open Sans Light" panose="020B0306030504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93777506"/>
                  </a:ext>
                </a:extLst>
              </a:tr>
              <a:tr h="1397017">
                <a:tc>
                  <a:txBody>
                    <a:bodyPr/>
                    <a:lstStyle/>
                    <a:p>
                      <a:pPr>
                        <a:spcBef>
                          <a:spcPts val="1800"/>
                        </a:spcBef>
                      </a:pPr>
                      <a:endParaRPr lang="en-US" sz="1600" b="0" i="0" dirty="0">
                        <a:solidFill>
                          <a:srgbClr val="00A3E2"/>
                        </a:solidFill>
                        <a:latin typeface="Open Sans Light" panose="020B0306030504020204" pitchFamily="34" charset="0"/>
                        <a:ea typeface="Open Sans Light" panose="020B0306030504020204" pitchFamily="34" charset="0"/>
                        <a:cs typeface="Open Sans Light" panose="020B0306030504020204" pitchFamily="3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342900" indent="-342900">
                        <a:lnSpc>
                          <a:spcPct val="100000"/>
                        </a:lnSpc>
                        <a:spcBef>
                          <a:spcPts val="1800"/>
                        </a:spcBef>
                        <a:spcAft>
                          <a:spcPts val="600"/>
                        </a:spcAft>
                        <a:buClr>
                          <a:srgbClr val="00A3E2"/>
                        </a:buClr>
                        <a:buFont typeface="System Font Regular"/>
                        <a:buChar char="→"/>
                      </a:pPr>
                      <a:r>
                        <a:rPr lang="en-CA" sz="1600" b="0" i="0" dirty="0">
                          <a:latin typeface="Open Sans Light" panose="020B0306030504020204" pitchFamily="34" charset="0"/>
                          <a:ea typeface="Open Sans Light" panose="020B0306030504020204" pitchFamily="34" charset="0"/>
                          <a:cs typeface="Open Sans Light" panose="020B0306030504020204" pitchFamily="34" charset="0"/>
                        </a:rPr>
                        <a:t>Liaise with partners for </a:t>
                      </a:r>
                      <a:r>
                        <a:rPr lang="en-CA" sz="1600" b="0" i="1" dirty="0">
                          <a:latin typeface="Open Sans Light" panose="020B0306030504020204" pitchFamily="34" charset="0"/>
                          <a:ea typeface="Open Sans Light" panose="020B0306030504020204" pitchFamily="34" charset="0"/>
                          <a:cs typeface="Open Sans Light" panose="020B0306030504020204" pitchFamily="34" charset="0"/>
                        </a:rPr>
                        <a:t>Seamless Day Kindergarten </a:t>
                      </a:r>
                      <a:r>
                        <a:rPr lang="en-CA" sz="1600" b="0" i="0" dirty="0">
                          <a:latin typeface="Open Sans Light" panose="020B0306030504020204" pitchFamily="34" charset="0"/>
                          <a:ea typeface="Open Sans Light" panose="020B0306030504020204" pitchFamily="34" charset="0"/>
                          <a:cs typeface="Open Sans Light" panose="020B0306030504020204" pitchFamily="34" charset="0"/>
                        </a:rPr>
                        <a:t>and </a:t>
                      </a:r>
                      <a:r>
                        <a:rPr lang="en-CA" sz="1600" b="0" i="1" dirty="0">
                          <a:latin typeface="Open Sans Light" panose="020B0306030504020204" pitchFamily="34" charset="0"/>
                          <a:ea typeface="Open Sans Light" panose="020B0306030504020204" pitchFamily="34" charset="0"/>
                          <a:cs typeface="Open Sans Light" panose="020B0306030504020204" pitchFamily="34" charset="0"/>
                        </a:rPr>
                        <a:t>Just B4 </a:t>
                      </a:r>
                      <a:br>
                        <a:rPr lang="en-CA" sz="1600" b="0" i="0" dirty="0">
                          <a:latin typeface="Open Sans Light" panose="020B0306030504020204" pitchFamily="34" charset="0"/>
                          <a:ea typeface="Open Sans Light" panose="020B0306030504020204" pitchFamily="34" charset="0"/>
                          <a:cs typeface="Open Sans Light" panose="020B0306030504020204" pitchFamily="34" charset="0"/>
                        </a:rPr>
                      </a:br>
                      <a:r>
                        <a:rPr lang="en-CA" sz="1600" b="0" i="0" dirty="0">
                          <a:latin typeface="Open Sans Light" panose="020B0306030504020204" pitchFamily="34" charset="0"/>
                          <a:ea typeface="Open Sans Light" panose="020B0306030504020204" pitchFamily="34" charset="0"/>
                          <a:cs typeface="Open Sans Light" panose="020B0306030504020204" pitchFamily="34" charset="0"/>
                        </a:rPr>
                        <a:t>in addition to existing early learning initiatives</a:t>
                      </a:r>
                    </a:p>
                    <a:p>
                      <a:pPr marL="342900" indent="-342900">
                        <a:lnSpc>
                          <a:spcPct val="100000"/>
                        </a:lnSpc>
                        <a:spcBef>
                          <a:spcPts val="600"/>
                        </a:spcBef>
                        <a:spcAft>
                          <a:spcPts val="0"/>
                        </a:spcAft>
                        <a:buClr>
                          <a:srgbClr val="00A3E2"/>
                        </a:buClr>
                        <a:buFont typeface="System Font Regular"/>
                        <a:buChar char="→"/>
                      </a:pPr>
                      <a:r>
                        <a:rPr lang="en-CA" sz="1600" b="0" i="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Work with Child Care Division to plan growth and integration of </a:t>
                      </a:r>
                      <a:br>
                        <a:rPr lang="en-CA" sz="1600" b="0" i="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br>
                      <a:r>
                        <a:rPr lang="en-CA" sz="1600" b="0" i="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rPr>
                        <a:t>early learning</a:t>
                      </a:r>
                      <a:endParaRPr lang="en-US" sz="1600" b="0" i="0" dirty="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010205870"/>
                  </a:ext>
                </a:extLst>
              </a:tr>
            </a:tbl>
          </a:graphicData>
        </a:graphic>
      </p:graphicFrame>
      <p:cxnSp>
        <p:nvCxnSpPr>
          <p:cNvPr id="21" name="Straight Connector 20">
            <a:extLst>
              <a:ext uri="{FF2B5EF4-FFF2-40B4-BE49-F238E27FC236}">
                <a16:creationId xmlns:a16="http://schemas.microsoft.com/office/drawing/2014/main" id="{10215908-01A7-3058-A787-65B0D194B8B0}"/>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94622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80BCD6C-8B35-9C4D-AB3A-6561CAC61149}"/>
              </a:ext>
            </a:extLst>
          </p:cNvPr>
          <p:cNvSpPr/>
          <p:nvPr/>
        </p:nvSpPr>
        <p:spPr>
          <a:xfrm>
            <a:off x="975648" y="17347"/>
            <a:ext cx="5554829"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5" name="Rectangle 24">
            <a:extLst>
              <a:ext uri="{FF2B5EF4-FFF2-40B4-BE49-F238E27FC236}">
                <a16:creationId xmlns:a16="http://schemas.microsoft.com/office/drawing/2014/main" id="{71635AD9-6E3D-EAD0-D29B-8ECF18BC283D}"/>
              </a:ext>
            </a:extLst>
          </p:cNvPr>
          <p:cNvSpPr/>
          <p:nvPr/>
        </p:nvSpPr>
        <p:spPr>
          <a:xfrm>
            <a:off x="6227378" y="0"/>
            <a:ext cx="5964622" cy="6858000"/>
          </a:xfrm>
          <a:prstGeom prst="rect">
            <a:avLst/>
          </a:prstGeom>
          <a:solidFill>
            <a:srgbClr val="00A3E1"/>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pic>
        <p:nvPicPr>
          <p:cNvPr id="7" name="Picture 6">
            <a:extLst>
              <a:ext uri="{FF2B5EF4-FFF2-40B4-BE49-F238E27FC236}">
                <a16:creationId xmlns:a16="http://schemas.microsoft.com/office/drawing/2014/main" id="{D678C23D-5816-094E-8C7C-AC4AF5026B32}"/>
              </a:ext>
            </a:extLst>
          </p:cNvPr>
          <p:cNvPicPr>
            <a:picLocks noChangeAspect="1"/>
          </p:cNvPicPr>
          <p:nvPr/>
        </p:nvPicPr>
        <p:blipFill rotWithShape="1">
          <a:blip r:embed="rId3" cstate="screen">
            <a:alphaModFix amt="33000"/>
            <a:extLst>
              <a:ext uri="{28A0092B-C50C-407E-A947-70E740481C1C}">
                <a14:useLocalDpi xmlns:a14="http://schemas.microsoft.com/office/drawing/2010/main"/>
              </a:ext>
            </a:extLst>
          </a:blip>
          <a:srcRect/>
          <a:stretch/>
        </p:blipFill>
        <p:spPr>
          <a:xfrm rot="10800000" flipH="1">
            <a:off x="9003064" y="2730"/>
            <a:ext cx="3188936" cy="1810303"/>
          </a:xfrm>
          <a:prstGeom prst="rect">
            <a:avLst/>
          </a:prstGeom>
        </p:spPr>
      </p:pic>
      <p:sp>
        <p:nvSpPr>
          <p:cNvPr id="17" name="Oval 16">
            <a:extLst>
              <a:ext uri="{FF2B5EF4-FFF2-40B4-BE49-F238E27FC236}">
                <a16:creationId xmlns:a16="http://schemas.microsoft.com/office/drawing/2014/main" id="{4FEF9A07-1B7C-DB45-9059-01DA846E44D8}"/>
              </a:ext>
            </a:extLst>
          </p:cNvPr>
          <p:cNvSpPr/>
          <p:nvPr/>
        </p:nvSpPr>
        <p:spPr>
          <a:xfrm>
            <a:off x="3443934" y="3120255"/>
            <a:ext cx="994032" cy="994032"/>
          </a:xfrm>
          <a:prstGeom prst="ellipse">
            <a:avLst/>
          </a:prstGeom>
          <a:solidFill>
            <a:srgbClr val="EBED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en-US" sz="2400" b="1" dirty="0">
              <a:solidFill>
                <a:srgbClr val="FFFFFF"/>
              </a:solidFill>
              <a:latin typeface="Open Sans" charset="0"/>
              <a:ea typeface="Open Sans" charset="0"/>
              <a:cs typeface="Open Sans" charset="0"/>
            </a:endParaRPr>
          </a:p>
        </p:txBody>
      </p:sp>
      <p:sp>
        <p:nvSpPr>
          <p:cNvPr id="21" name="Oval 20">
            <a:extLst>
              <a:ext uri="{FF2B5EF4-FFF2-40B4-BE49-F238E27FC236}">
                <a16:creationId xmlns:a16="http://schemas.microsoft.com/office/drawing/2014/main" id="{A6EF1F3D-D8D9-3863-4468-63C67C6F296E}"/>
              </a:ext>
            </a:extLst>
          </p:cNvPr>
          <p:cNvSpPr/>
          <p:nvPr/>
        </p:nvSpPr>
        <p:spPr>
          <a:xfrm>
            <a:off x="1537282" y="992330"/>
            <a:ext cx="1095560" cy="1095560"/>
          </a:xfrm>
          <a:prstGeom prst="ellipse">
            <a:avLst/>
          </a:prstGeom>
          <a:no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a:extLst>
              <a:ext uri="{FF2B5EF4-FFF2-40B4-BE49-F238E27FC236}">
                <a16:creationId xmlns:a16="http://schemas.microsoft.com/office/drawing/2014/main" id="{42204E09-3E88-6891-E637-718035275394}"/>
              </a:ext>
            </a:extLst>
          </p:cNvPr>
          <p:cNvSpPr txBox="1">
            <a:spLocks/>
          </p:cNvSpPr>
          <p:nvPr/>
        </p:nvSpPr>
        <p:spPr>
          <a:xfrm>
            <a:off x="1461109" y="2351826"/>
            <a:ext cx="5319665" cy="649483"/>
          </a:xfrm>
          <a:prstGeom prst="rect">
            <a:avLst/>
          </a:prstGeom>
        </p:spPr>
        <p:txBody>
          <a:bodyPr>
            <a:noAutofit/>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Child Care – </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Immediate focus </a:t>
            </a:r>
            <a:b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for 2022</a:t>
            </a:r>
            <a:r>
              <a:rPr lang="en-CA" b="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a:t>
            </a: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23 District Capacity Funding </a:t>
            </a:r>
            <a:endPar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0" name="Content Placeholder 2">
            <a:extLst>
              <a:ext uri="{FF2B5EF4-FFF2-40B4-BE49-F238E27FC236}">
                <a16:creationId xmlns:a16="http://schemas.microsoft.com/office/drawing/2014/main" id="{3F15F19A-02C0-8E2B-B4B8-C7FDA5514A6F}"/>
              </a:ext>
            </a:extLst>
          </p:cNvPr>
          <p:cNvSpPr txBox="1">
            <a:spLocks/>
          </p:cNvSpPr>
          <p:nvPr/>
        </p:nvSpPr>
        <p:spPr>
          <a:xfrm>
            <a:off x="6694104" y="1270364"/>
            <a:ext cx="5224234" cy="3416002"/>
          </a:xfrm>
          <a:prstGeom prst="rect">
            <a:avLst/>
          </a:prstGeom>
        </p:spPr>
        <p:txBody>
          <a:bodyPr>
            <a:noAutofit/>
          </a:bodyPr>
          <a:lst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marL="285750" indent="-285750">
              <a:spcBef>
                <a:spcPts val="1200"/>
              </a:spcBef>
              <a:buFont typeface="Wingdings" pitchFamily="2" charset="2"/>
              <a:buChar char="ü"/>
            </a:pPr>
            <a:r>
              <a:rPr lang="en-US" sz="1800" b="1" dirty="0">
                <a:solidFill>
                  <a:schemeClr val="bg2"/>
                </a:solidFill>
                <a:ea typeface="Calibri" panose="020F0502020204030204" pitchFamily="34" charset="0"/>
              </a:rPr>
              <a:t>Complete</a:t>
            </a:r>
            <a:r>
              <a:rPr lang="en-US" sz="1800" dirty="0">
                <a:solidFill>
                  <a:schemeClr val="bg2"/>
                </a:solidFill>
                <a:ea typeface="Calibri" panose="020F0502020204030204" pitchFamily="34" charset="0"/>
              </a:rPr>
              <a:t> environmental scan of existing Early Learning and Child Care (ELCC) on school grounds</a:t>
            </a:r>
          </a:p>
          <a:p>
            <a:pPr marL="285750" indent="-285750">
              <a:spcBef>
                <a:spcPts val="1200"/>
              </a:spcBef>
              <a:buFont typeface="Wingdings" pitchFamily="2" charset="2"/>
              <a:buChar char="ü"/>
            </a:pPr>
            <a:r>
              <a:rPr lang="en-US" sz="1800" b="1" dirty="0">
                <a:solidFill>
                  <a:schemeClr val="bg2"/>
                </a:solidFill>
                <a:ea typeface="Calibri" panose="020F0502020204030204" pitchFamily="34" charset="0"/>
              </a:rPr>
              <a:t>Engage</a:t>
            </a:r>
            <a:r>
              <a:rPr lang="en-US" sz="1800" dirty="0">
                <a:solidFill>
                  <a:schemeClr val="bg2"/>
                </a:solidFill>
                <a:ea typeface="Calibri" panose="020F0502020204030204" pitchFamily="34" charset="0"/>
              </a:rPr>
              <a:t> across districts and with partners</a:t>
            </a:r>
          </a:p>
          <a:p>
            <a:pPr marL="285750" indent="-285750">
              <a:spcBef>
                <a:spcPts val="1200"/>
              </a:spcBef>
              <a:buFont typeface="Wingdings" pitchFamily="2" charset="2"/>
              <a:buChar char="ü"/>
            </a:pPr>
            <a:r>
              <a:rPr lang="en-US" sz="1800" b="1" dirty="0">
                <a:solidFill>
                  <a:schemeClr val="bg2"/>
                </a:solidFill>
                <a:ea typeface="Calibri" panose="020F0502020204030204" pitchFamily="34" charset="0"/>
              </a:rPr>
              <a:t>Identify</a:t>
            </a:r>
            <a:r>
              <a:rPr lang="en-US" sz="1800" dirty="0">
                <a:solidFill>
                  <a:schemeClr val="bg2"/>
                </a:solidFill>
                <a:ea typeface="Calibri" panose="020F0502020204030204" pitchFamily="34" charset="0"/>
              </a:rPr>
              <a:t> </a:t>
            </a:r>
            <a:r>
              <a:rPr lang="en-US" sz="1800" dirty="0">
                <a:solidFill>
                  <a:schemeClr val="bg2"/>
                </a:solidFill>
                <a:latin typeface="Open Sans" panose="020B0606030504020204" pitchFamily="34" charset="0"/>
                <a:ea typeface="Open Sans" panose="020B0606030504020204" pitchFamily="34" charset="0"/>
                <a:cs typeface="Open Sans" panose="020B0606030504020204" pitchFamily="34" charset="0"/>
              </a:rPr>
              <a:t>resources</a:t>
            </a:r>
            <a:r>
              <a:rPr lang="en-US" sz="1800" dirty="0">
                <a:solidFill>
                  <a:schemeClr val="bg2"/>
                </a:solidFill>
                <a:ea typeface="Calibri" panose="020F0502020204030204" pitchFamily="34" charset="0"/>
              </a:rPr>
              <a:t> and opportunities for expanding ELCC </a:t>
            </a:r>
          </a:p>
          <a:p>
            <a:pPr marL="285750" indent="-285750">
              <a:spcBef>
                <a:spcPts val="1200"/>
              </a:spcBef>
              <a:buFont typeface="Wingdings" pitchFamily="2" charset="2"/>
              <a:buChar char="ü"/>
            </a:pPr>
            <a:r>
              <a:rPr lang="en-US" sz="1800" b="1" dirty="0">
                <a:solidFill>
                  <a:schemeClr val="bg2"/>
                </a:solidFill>
                <a:ea typeface="Calibri" panose="020F0502020204030204" pitchFamily="34" charset="0"/>
              </a:rPr>
              <a:t>Lead, support, and coordinate </a:t>
            </a:r>
            <a:r>
              <a:rPr lang="en-US" sz="1800" dirty="0">
                <a:solidFill>
                  <a:schemeClr val="bg2"/>
                </a:solidFill>
                <a:ea typeface="Calibri" panose="020F0502020204030204" pitchFamily="34" charset="0"/>
              </a:rPr>
              <a:t>new and existing projects and initiatives alongside early learning staff </a:t>
            </a:r>
          </a:p>
          <a:p>
            <a:pPr marL="285750" indent="-285750">
              <a:spcBef>
                <a:spcPts val="1200"/>
              </a:spcBef>
              <a:buFont typeface="Wingdings" pitchFamily="2" charset="2"/>
              <a:buChar char="ü"/>
            </a:pPr>
            <a:r>
              <a:rPr lang="en-US" sz="1800" b="1" dirty="0">
                <a:solidFill>
                  <a:schemeClr val="bg2"/>
                </a:solidFill>
                <a:ea typeface="Calibri" panose="020F0502020204030204" pitchFamily="34" charset="0"/>
              </a:rPr>
              <a:t>Maintain a focus </a:t>
            </a:r>
            <a:r>
              <a:rPr lang="en-US" sz="1800" dirty="0">
                <a:solidFill>
                  <a:schemeClr val="bg2"/>
                </a:solidFill>
                <a:ea typeface="Calibri" panose="020F0502020204030204" pitchFamily="34" charset="0"/>
              </a:rPr>
              <a:t>on high-quality early learning and child care experiences </a:t>
            </a:r>
          </a:p>
          <a:p>
            <a:pPr marL="285750" lvl="1" indent="-285750">
              <a:spcBef>
                <a:spcPts val="1200"/>
              </a:spcBef>
              <a:buFont typeface="Wingdings" pitchFamily="2" charset="2"/>
              <a:buChar char="ü"/>
            </a:pPr>
            <a:endParaRPr lang="en-US" dirty="0">
              <a:solidFill>
                <a:schemeClr val="bg2"/>
              </a:solidFill>
              <a:ea typeface="Calibri" panose="020F0502020204030204" pitchFamily="34" charset="0"/>
            </a:endParaRPr>
          </a:p>
        </p:txBody>
      </p:sp>
      <p:pic>
        <p:nvPicPr>
          <p:cNvPr id="18" name="Graphic 17" descr="Children outline">
            <a:extLst>
              <a:ext uri="{FF2B5EF4-FFF2-40B4-BE49-F238E27FC236}">
                <a16:creationId xmlns:a16="http://schemas.microsoft.com/office/drawing/2014/main" id="{69443021-9E96-476D-743B-15606F98F8BB}"/>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671747" y="1150881"/>
            <a:ext cx="795098" cy="795098"/>
          </a:xfrm>
          <a:prstGeom prst="rect">
            <a:avLst/>
          </a:prstGeom>
        </p:spPr>
      </p:pic>
      <p:pic>
        <p:nvPicPr>
          <p:cNvPr id="19" name="Picture 18">
            <a:extLst>
              <a:ext uri="{FF2B5EF4-FFF2-40B4-BE49-F238E27FC236}">
                <a16:creationId xmlns:a16="http://schemas.microsoft.com/office/drawing/2014/main" id="{B8F201DF-05EA-A946-8F6F-EC1AB95A6F1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flipH="1">
            <a:off x="996397" y="5098709"/>
            <a:ext cx="3307589" cy="1774642"/>
          </a:xfrm>
          <a:prstGeom prst="rect">
            <a:avLst/>
          </a:prstGeom>
        </p:spPr>
      </p:pic>
      <p:cxnSp>
        <p:nvCxnSpPr>
          <p:cNvPr id="22" name="Straight Connector 21">
            <a:extLst>
              <a:ext uri="{FF2B5EF4-FFF2-40B4-BE49-F238E27FC236}">
                <a16:creationId xmlns:a16="http://schemas.microsoft.com/office/drawing/2014/main" id="{BEF7B676-152E-D2D0-DBC2-488361383882}"/>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99618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366813A-85AD-604D-A58C-7E6B45AB022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27805" y="53944"/>
            <a:ext cx="10421006" cy="6858000"/>
          </a:xfrm>
          <a:prstGeom prst="rect">
            <a:avLst/>
          </a:prstGeom>
        </p:spPr>
      </p:pic>
      <p:sp>
        <p:nvSpPr>
          <p:cNvPr id="32" name="Rectangle 31">
            <a:extLst>
              <a:ext uri="{FF2B5EF4-FFF2-40B4-BE49-F238E27FC236}">
                <a16:creationId xmlns:a16="http://schemas.microsoft.com/office/drawing/2014/main" id="{D129818A-E0C8-A81F-8A22-8FAE01496429}"/>
              </a:ext>
            </a:extLst>
          </p:cNvPr>
          <p:cNvSpPr/>
          <p:nvPr/>
        </p:nvSpPr>
        <p:spPr>
          <a:xfrm>
            <a:off x="1021181" y="13627"/>
            <a:ext cx="11170819"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 name="Rectangle 2">
            <a:extLst>
              <a:ext uri="{FF2B5EF4-FFF2-40B4-BE49-F238E27FC236}">
                <a16:creationId xmlns:a16="http://schemas.microsoft.com/office/drawing/2014/main" id="{DA820BD3-F050-F3B7-AEA4-9162F9DE1B61}"/>
              </a:ext>
            </a:extLst>
          </p:cNvPr>
          <p:cNvSpPr/>
          <p:nvPr/>
        </p:nvSpPr>
        <p:spPr>
          <a:xfrm>
            <a:off x="1725181" y="1904761"/>
            <a:ext cx="2814637" cy="2814637"/>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3E93D5B9-6DA7-9E0A-CADE-84660742CCCD}"/>
              </a:ext>
            </a:extLst>
          </p:cNvPr>
          <p:cNvSpPr/>
          <p:nvPr/>
        </p:nvSpPr>
        <p:spPr>
          <a:xfrm>
            <a:off x="4818116" y="1540043"/>
            <a:ext cx="3494695" cy="3721768"/>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06FD2370-F0FD-3A86-3B9C-365ACD6504E6}"/>
              </a:ext>
            </a:extLst>
          </p:cNvPr>
          <p:cNvSpPr/>
          <p:nvPr/>
        </p:nvSpPr>
        <p:spPr>
          <a:xfrm>
            <a:off x="8583161" y="1904761"/>
            <a:ext cx="2814637" cy="2814637"/>
          </a:xfrm>
          <a:prstGeom prst="rect">
            <a:avLst/>
          </a:prstGeom>
          <a:solidFill>
            <a:schemeClr val="bg1"/>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C1E41247-088C-C17F-649D-D7C08F273142}"/>
              </a:ext>
            </a:extLst>
          </p:cNvPr>
          <p:cNvSpPr txBox="1"/>
          <p:nvPr/>
        </p:nvSpPr>
        <p:spPr>
          <a:xfrm>
            <a:off x="1725180" y="3122588"/>
            <a:ext cx="2814637" cy="565146"/>
          </a:xfrm>
          <a:prstGeom prst="rect">
            <a:avLst/>
          </a:prstGeom>
          <a:noFill/>
        </p:spPr>
        <p:txBody>
          <a:bodyPr wrap="square" lIns="0" tIns="36000" rIns="216000" bIns="36000" rtlCol="0">
            <a:spAutoFit/>
          </a:bodyPr>
          <a:lstStyle/>
          <a:p>
            <a:pPr marL="0" lvl="3" algn="ctr"/>
            <a:r>
              <a:rPr lang="en-US" sz="1600" b="1" dirty="0">
                <a:solidFill>
                  <a:schemeClr val="bg1">
                    <a:lumMod val="25000"/>
                  </a:schemeClr>
                </a:solidFill>
              </a:rPr>
              <a:t>EQUITY</a:t>
            </a:r>
          </a:p>
          <a:p>
            <a:pPr marL="0" lvl="3" algn="ctr"/>
            <a:endParaRPr lang="en-CA" sz="1600" b="1" dirty="0">
              <a:solidFill>
                <a:schemeClr val="bg1">
                  <a:lumMod val="25000"/>
                </a:schemeClr>
              </a:solidFill>
            </a:endParaRPr>
          </a:p>
        </p:txBody>
      </p:sp>
      <p:sp>
        <p:nvSpPr>
          <p:cNvPr id="7" name="TextBox 6">
            <a:extLst>
              <a:ext uri="{FF2B5EF4-FFF2-40B4-BE49-F238E27FC236}">
                <a16:creationId xmlns:a16="http://schemas.microsoft.com/office/drawing/2014/main" id="{186D3116-2FB8-F100-8FD2-6C04ABBF1E72}"/>
              </a:ext>
            </a:extLst>
          </p:cNvPr>
          <p:cNvSpPr txBox="1"/>
          <p:nvPr/>
        </p:nvSpPr>
        <p:spPr>
          <a:xfrm>
            <a:off x="5160747" y="2561030"/>
            <a:ext cx="2814637" cy="811367"/>
          </a:xfrm>
          <a:prstGeom prst="rect">
            <a:avLst/>
          </a:prstGeom>
          <a:noFill/>
        </p:spPr>
        <p:txBody>
          <a:bodyPr wrap="square" lIns="0" tIns="36000" rIns="216000" bIns="36000" rtlCol="0">
            <a:spAutoFit/>
          </a:bodyPr>
          <a:lstStyle/>
          <a:p>
            <a:pPr marL="0" lvl="3" algn="ctr"/>
            <a:r>
              <a:rPr lang="en-US" sz="1600" b="1" dirty="0">
                <a:solidFill>
                  <a:schemeClr val="bg1">
                    <a:lumMod val="25000"/>
                  </a:schemeClr>
                </a:solidFill>
              </a:rPr>
              <a:t>MENTAL HEALTH IN SCHOOLS</a:t>
            </a:r>
          </a:p>
          <a:p>
            <a:pPr marL="0" lvl="3" algn="ctr">
              <a:spcAft>
                <a:spcPts val="600"/>
              </a:spcAft>
            </a:pPr>
            <a:endParaRPr lang="en-CA" sz="1600" b="1" dirty="0">
              <a:solidFill>
                <a:schemeClr val="bg1">
                  <a:lumMod val="25000"/>
                </a:schemeClr>
              </a:solidFill>
            </a:endParaRPr>
          </a:p>
        </p:txBody>
      </p:sp>
      <p:sp>
        <p:nvSpPr>
          <p:cNvPr id="8" name="TextBox 7">
            <a:extLst>
              <a:ext uri="{FF2B5EF4-FFF2-40B4-BE49-F238E27FC236}">
                <a16:creationId xmlns:a16="http://schemas.microsoft.com/office/drawing/2014/main" id="{14CBE45C-292E-8EF1-4F3B-75EBB348DFF6}"/>
              </a:ext>
            </a:extLst>
          </p:cNvPr>
          <p:cNvSpPr txBox="1"/>
          <p:nvPr/>
        </p:nvSpPr>
        <p:spPr>
          <a:xfrm>
            <a:off x="8687391" y="3074375"/>
            <a:ext cx="2814637" cy="817138"/>
          </a:xfrm>
          <a:prstGeom prst="rect">
            <a:avLst/>
          </a:prstGeom>
          <a:noFill/>
        </p:spPr>
        <p:txBody>
          <a:bodyPr wrap="square" lIns="0" tIns="36000" rIns="216000" bIns="36000" rtlCol="0">
            <a:spAutoFit/>
          </a:bodyPr>
          <a:lstStyle/>
          <a:p>
            <a:pPr marL="0" lvl="3" algn="ctr">
              <a:spcAft>
                <a:spcPts val="600"/>
              </a:spcAft>
            </a:pPr>
            <a:r>
              <a:rPr lang="en-CA" sz="1600" b="1" dirty="0">
                <a:solidFill>
                  <a:schemeClr val="bg1">
                    <a:lumMod val="25000"/>
                  </a:schemeClr>
                </a:solidFill>
              </a:rPr>
              <a:t>ANTI-RACISM</a:t>
            </a:r>
          </a:p>
          <a:p>
            <a:pPr algn="ctr">
              <a:lnSpc>
                <a:spcPct val="130000"/>
              </a:lnSpc>
              <a:spcBef>
                <a:spcPts val="1000"/>
              </a:spcBef>
            </a:pPr>
            <a:endParaRPr lang="en-CA" sz="1600" b="1" dirty="0">
              <a:solidFill>
                <a:schemeClr val="bg1">
                  <a:lumMod val="25000"/>
                </a:schemeClr>
              </a:solidFill>
            </a:endParaRPr>
          </a:p>
        </p:txBody>
      </p:sp>
      <p:grpSp>
        <p:nvGrpSpPr>
          <p:cNvPr id="9" name="Group 8">
            <a:extLst>
              <a:ext uri="{FF2B5EF4-FFF2-40B4-BE49-F238E27FC236}">
                <a16:creationId xmlns:a16="http://schemas.microsoft.com/office/drawing/2014/main" id="{3C79819E-3247-4240-D2CE-02C09EE6BD36}"/>
              </a:ext>
            </a:extLst>
          </p:cNvPr>
          <p:cNvGrpSpPr/>
          <p:nvPr/>
        </p:nvGrpSpPr>
        <p:grpSpPr>
          <a:xfrm>
            <a:off x="2947195" y="4534093"/>
            <a:ext cx="370609" cy="370609"/>
            <a:chOff x="6127586" y="1238720"/>
            <a:chExt cx="689635" cy="689635"/>
          </a:xfrm>
        </p:grpSpPr>
        <p:sp>
          <p:nvSpPr>
            <p:cNvPr id="10" name="Oval 9">
              <a:extLst>
                <a:ext uri="{FF2B5EF4-FFF2-40B4-BE49-F238E27FC236}">
                  <a16:creationId xmlns:a16="http://schemas.microsoft.com/office/drawing/2014/main" id="{288591EF-58FC-3B8E-78A7-1898DFD87501}"/>
                </a:ext>
              </a:extLst>
            </p:cNvPr>
            <p:cNvSpPr/>
            <p:nvPr/>
          </p:nvSpPr>
          <p:spPr>
            <a:xfrm>
              <a:off x="6127586" y="1238720"/>
              <a:ext cx="689635" cy="689635"/>
            </a:xfrm>
            <a:prstGeom prst="ellipse">
              <a:avLst/>
            </a:prstGeom>
            <a:solidFill>
              <a:schemeClr val="bg2"/>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1" name="Shape 3612">
              <a:extLst>
                <a:ext uri="{FF2B5EF4-FFF2-40B4-BE49-F238E27FC236}">
                  <a16:creationId xmlns:a16="http://schemas.microsoft.com/office/drawing/2014/main" id="{98563DA3-04AE-15F9-4B4A-3A1485EFB61E}"/>
                </a:ext>
              </a:extLst>
            </p:cNvPr>
            <p:cNvSpPr/>
            <p:nvPr/>
          </p:nvSpPr>
          <p:spPr>
            <a:xfrm>
              <a:off x="6364869" y="149460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00A3E2"/>
            </a:solidFill>
            <a:ln w="12700">
              <a:solidFill>
                <a:srgbClr val="00A3E2"/>
              </a:solidFill>
              <a:miter lim="400000"/>
            </a:ln>
          </p:spPr>
          <p:txBody>
            <a:bodyPr lIns="38100" tIns="38100" rIns="38100" bIns="38100" anchor="ctr"/>
            <a:lstStyle/>
            <a:p>
              <a:endParaRPr dirty="0">
                <a:solidFill>
                  <a:prstClr val="black"/>
                </a:solidFill>
              </a:endParaRPr>
            </a:p>
          </p:txBody>
        </p:sp>
      </p:grpSp>
      <p:grpSp>
        <p:nvGrpSpPr>
          <p:cNvPr id="15" name="Group 14">
            <a:extLst>
              <a:ext uri="{FF2B5EF4-FFF2-40B4-BE49-F238E27FC236}">
                <a16:creationId xmlns:a16="http://schemas.microsoft.com/office/drawing/2014/main" id="{FCA287B8-D2D1-00C4-B1C1-49C4BF612A71}"/>
              </a:ext>
            </a:extLst>
          </p:cNvPr>
          <p:cNvGrpSpPr/>
          <p:nvPr/>
        </p:nvGrpSpPr>
        <p:grpSpPr>
          <a:xfrm>
            <a:off x="9805175" y="4464411"/>
            <a:ext cx="370609" cy="370609"/>
            <a:chOff x="6127586" y="1238720"/>
            <a:chExt cx="689635" cy="689635"/>
          </a:xfrm>
        </p:grpSpPr>
        <p:sp>
          <p:nvSpPr>
            <p:cNvPr id="16" name="Oval 15">
              <a:extLst>
                <a:ext uri="{FF2B5EF4-FFF2-40B4-BE49-F238E27FC236}">
                  <a16:creationId xmlns:a16="http://schemas.microsoft.com/office/drawing/2014/main" id="{BB668094-37D7-4C6E-860B-8DAA91D13B45}"/>
                </a:ext>
              </a:extLst>
            </p:cNvPr>
            <p:cNvSpPr/>
            <p:nvPr/>
          </p:nvSpPr>
          <p:spPr>
            <a:xfrm>
              <a:off x="6127586" y="1238720"/>
              <a:ext cx="689635" cy="689635"/>
            </a:xfrm>
            <a:prstGeom prst="ellipse">
              <a:avLst/>
            </a:prstGeom>
            <a:solidFill>
              <a:schemeClr val="bg2"/>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17" name="Shape 3612">
              <a:extLst>
                <a:ext uri="{FF2B5EF4-FFF2-40B4-BE49-F238E27FC236}">
                  <a16:creationId xmlns:a16="http://schemas.microsoft.com/office/drawing/2014/main" id="{8960555D-CA86-5C16-266C-8B5DAA2E2085}"/>
                </a:ext>
              </a:extLst>
            </p:cNvPr>
            <p:cNvSpPr/>
            <p:nvPr/>
          </p:nvSpPr>
          <p:spPr>
            <a:xfrm>
              <a:off x="6364869" y="149460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F48A06"/>
            </a:solidFill>
            <a:ln w="12700">
              <a:solidFill>
                <a:srgbClr val="00A3E2"/>
              </a:solidFill>
              <a:miter lim="400000"/>
            </a:ln>
          </p:spPr>
          <p:txBody>
            <a:bodyPr lIns="38100" tIns="38100" rIns="38100" bIns="38100" anchor="ctr"/>
            <a:lstStyle/>
            <a:p>
              <a:endParaRPr dirty="0">
                <a:solidFill>
                  <a:prstClr val="black"/>
                </a:solidFill>
              </a:endParaRPr>
            </a:p>
          </p:txBody>
        </p:sp>
      </p:grpSp>
      <p:pic>
        <p:nvPicPr>
          <p:cNvPr id="19" name="Picture 18">
            <a:extLst>
              <a:ext uri="{FF2B5EF4-FFF2-40B4-BE49-F238E27FC236}">
                <a16:creationId xmlns:a16="http://schemas.microsoft.com/office/drawing/2014/main" id="{EB5B1855-371F-AE2E-9BDF-1C67C8DA546C}"/>
              </a:ext>
            </a:extLst>
          </p:cNvPr>
          <p:cNvPicPr>
            <a:picLocks noChangeAspect="1"/>
          </p:cNvPicPr>
          <p:nvPr/>
        </p:nvPicPr>
        <p:blipFill>
          <a:blip r:embed="rId3" cstate="screen">
            <a:duotone>
              <a:schemeClr val="accent1">
                <a:shade val="45000"/>
                <a:satMod val="135000"/>
              </a:schemeClr>
              <a:prstClr val="white"/>
            </a:duotone>
            <a:extLst>
              <a:ext uri="{BEBA8EAE-BF5A-486C-A8C5-ECC9F3942E4B}">
                <a14:imgProps xmlns:a14="http://schemas.microsoft.com/office/drawing/2010/main">
                  <a14:imgLayer r:embed="rId4">
                    <a14:imgEffect>
                      <a14:colorTemperature colorTemp="11381"/>
                    </a14:imgEffect>
                  </a14:imgLayer>
                </a14:imgProps>
              </a:ext>
              <a:ext uri="{28A0092B-C50C-407E-A947-70E740481C1C}">
                <a14:useLocalDpi xmlns:a14="http://schemas.microsoft.com/office/drawing/2010/main"/>
              </a:ext>
            </a:extLst>
          </a:blip>
          <a:srcRect/>
          <a:stretch/>
        </p:blipFill>
        <p:spPr>
          <a:xfrm>
            <a:off x="9696444" y="2258019"/>
            <a:ext cx="627825" cy="627825"/>
          </a:xfrm>
          <a:prstGeom prst="rect">
            <a:avLst/>
          </a:prstGeom>
          <a:solidFill>
            <a:schemeClr val="bg1"/>
          </a:solidFill>
        </p:spPr>
      </p:pic>
      <p:pic>
        <p:nvPicPr>
          <p:cNvPr id="22" name="Graphic 21" descr="Right Brain outline">
            <a:extLst>
              <a:ext uri="{FF2B5EF4-FFF2-40B4-BE49-F238E27FC236}">
                <a16:creationId xmlns:a16="http://schemas.microsoft.com/office/drawing/2014/main" id="{E7CCEBAD-7EDB-EEB1-B121-E7D12395F09B}"/>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112822" y="1772048"/>
            <a:ext cx="746711" cy="746711"/>
          </a:xfrm>
          <a:prstGeom prst="rect">
            <a:avLst/>
          </a:prstGeom>
        </p:spPr>
      </p:pic>
      <p:pic>
        <p:nvPicPr>
          <p:cNvPr id="24" name="Graphic 23" descr="Cheers outline">
            <a:extLst>
              <a:ext uri="{FF2B5EF4-FFF2-40B4-BE49-F238E27FC236}">
                <a16:creationId xmlns:a16="http://schemas.microsoft.com/office/drawing/2014/main" id="{F3CF37F3-592B-B168-1852-42081E1DFFE0}"/>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2676196" y="2180176"/>
            <a:ext cx="746711" cy="746711"/>
          </a:xfrm>
          <a:prstGeom prst="rect">
            <a:avLst/>
          </a:prstGeom>
        </p:spPr>
      </p:pic>
      <p:sp>
        <p:nvSpPr>
          <p:cNvPr id="25" name="TextBox 24">
            <a:extLst>
              <a:ext uri="{FF2B5EF4-FFF2-40B4-BE49-F238E27FC236}">
                <a16:creationId xmlns:a16="http://schemas.microsoft.com/office/drawing/2014/main" id="{A4AF0677-DDAC-38DA-8D78-39B0171AE166}"/>
              </a:ext>
            </a:extLst>
          </p:cNvPr>
          <p:cNvSpPr txBox="1">
            <a:spLocks/>
          </p:cNvSpPr>
          <p:nvPr/>
        </p:nvSpPr>
        <p:spPr>
          <a:xfrm>
            <a:off x="1725181" y="3485829"/>
            <a:ext cx="2814637" cy="811367"/>
          </a:xfrm>
          <a:prstGeom prst="rect">
            <a:avLst/>
          </a:prstGeom>
          <a:noFill/>
        </p:spPr>
        <p:txBody>
          <a:bodyPr wrap="square" lIns="0" tIns="36000" rIns="216000" bIns="36000" rtlCol="0">
            <a:spAutoFit/>
          </a:bodyPr>
          <a:lstStyle/>
          <a:p>
            <a:pPr marL="0" lvl="3" algn="ctr"/>
            <a:r>
              <a:rPr lang="en-US" sz="160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9">
                  <a:extLst>
                    <a:ext uri="{A12FA001-AC4F-418D-AE19-62706E023703}">
                      <ahyp:hlinkClr xmlns:ahyp="http://schemas.microsoft.com/office/drawing/2018/hyperlinkcolor" val="tx"/>
                    </a:ext>
                  </a:extLst>
                </a:hlinkClick>
              </a:rPr>
              <a:t>Meal programs</a:t>
            </a:r>
            <a:b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Classroom supplies</a:t>
            </a:r>
          </a:p>
          <a:p>
            <a:pPr marL="0" lvl="3" algn="ctr"/>
            <a:endParaRPr lang="en-CA"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6" name="TextBox 25">
            <a:extLst>
              <a:ext uri="{FF2B5EF4-FFF2-40B4-BE49-F238E27FC236}">
                <a16:creationId xmlns:a16="http://schemas.microsoft.com/office/drawing/2014/main" id="{F49BF2E4-4BAC-4AA7-66DD-33E8119A1B26}"/>
              </a:ext>
            </a:extLst>
          </p:cNvPr>
          <p:cNvSpPr txBox="1">
            <a:spLocks/>
          </p:cNvSpPr>
          <p:nvPr/>
        </p:nvSpPr>
        <p:spPr>
          <a:xfrm>
            <a:off x="5161876" y="3225239"/>
            <a:ext cx="2814637" cy="1796252"/>
          </a:xfrm>
          <a:prstGeom prst="rect">
            <a:avLst/>
          </a:prstGeom>
          <a:noFill/>
        </p:spPr>
        <p:txBody>
          <a:bodyPr wrap="square" lIns="0" tIns="36000" rIns="216000" bIns="36000" rtlCol="0">
            <a:spAutoFit/>
          </a:bodyPr>
          <a:lstStyle/>
          <a:p>
            <a:pPr marL="0" lvl="3" algn="ctr"/>
            <a: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Grants</a:t>
            </a:r>
            <a:b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New Resources</a:t>
            </a:r>
            <a:b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US" sz="160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10">
                  <a:extLst>
                    <a:ext uri="{A12FA001-AC4F-418D-AE19-62706E023703}">
                      <ahyp:hlinkClr xmlns:ahyp="http://schemas.microsoft.com/office/drawing/2018/hyperlinkcolor" val="tx"/>
                    </a:ext>
                  </a:extLst>
                </a:hlinkClick>
              </a:rPr>
              <a:t>Compassionate Systems</a:t>
            </a:r>
            <a:br>
              <a:rPr lang="en-US" sz="160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10">
                  <a:extLst>
                    <a:ext uri="{A12FA001-AC4F-418D-AE19-62706E023703}">
                      <ahyp:hlinkClr xmlns:ahyp="http://schemas.microsoft.com/office/drawing/2018/hyperlinkcolor" val="tx"/>
                    </a:ext>
                  </a:extLst>
                </a:hlinkClick>
              </a:rPr>
            </a:br>
            <a:r>
              <a:rPr lang="en-US" sz="160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10">
                  <a:extLst>
                    <a:ext uri="{A12FA001-AC4F-418D-AE19-62706E023703}">
                      <ahyp:hlinkClr xmlns:ahyp="http://schemas.microsoft.com/office/drawing/2018/hyperlinkcolor" val="tx"/>
                    </a:ext>
                  </a:extLst>
                </a:hlinkClick>
              </a:rPr>
              <a:t>Leadership Webpage</a:t>
            </a:r>
            <a:b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Integrated Child &amp; Youth Teams</a:t>
            </a:r>
          </a:p>
          <a:p>
            <a:pPr marL="0" lvl="3" algn="ctr"/>
            <a:endParaRPr lang="en-CA"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sp>
        <p:nvSpPr>
          <p:cNvPr id="27" name="TextBox 26">
            <a:extLst>
              <a:ext uri="{FF2B5EF4-FFF2-40B4-BE49-F238E27FC236}">
                <a16:creationId xmlns:a16="http://schemas.microsoft.com/office/drawing/2014/main" id="{5A060D17-5726-09B1-AAC8-E3E2145E3B28}"/>
              </a:ext>
            </a:extLst>
          </p:cNvPr>
          <p:cNvSpPr txBox="1"/>
          <p:nvPr/>
        </p:nvSpPr>
        <p:spPr>
          <a:xfrm>
            <a:off x="8659769" y="3482944"/>
            <a:ext cx="2814637" cy="811367"/>
          </a:xfrm>
          <a:prstGeom prst="rect">
            <a:avLst/>
          </a:prstGeom>
          <a:noFill/>
        </p:spPr>
        <p:txBody>
          <a:bodyPr wrap="square" lIns="0" tIns="36000" rIns="216000" bIns="36000" rtlCol="0">
            <a:spAutoFit/>
          </a:bodyPr>
          <a:lstStyle/>
          <a:p>
            <a:pPr marL="0" lvl="3" algn="ctr"/>
            <a:r>
              <a:rPr lang="en-US"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Draft </a:t>
            </a:r>
            <a:r>
              <a:rPr lang="en-US" sz="160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11">
                  <a:extLst>
                    <a:ext uri="{A12FA001-AC4F-418D-AE19-62706E023703}">
                      <ahyp:hlinkClr xmlns:ahyp="http://schemas.microsoft.com/office/drawing/2018/hyperlinkcolor" val="tx"/>
                    </a:ext>
                  </a:extLst>
                </a:hlinkClick>
              </a:rPr>
              <a:t>K-12 Anti-Racism</a:t>
            </a:r>
            <a:br>
              <a:rPr lang="en-US" sz="160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11">
                  <a:extLst>
                    <a:ext uri="{A12FA001-AC4F-418D-AE19-62706E023703}">
                      <ahyp:hlinkClr xmlns:ahyp="http://schemas.microsoft.com/office/drawing/2018/hyperlinkcolor" val="tx"/>
                    </a:ext>
                  </a:extLst>
                </a:hlinkClick>
              </a:rPr>
            </a:br>
            <a:r>
              <a:rPr lang="en-US" sz="160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11">
                  <a:extLst>
                    <a:ext uri="{A12FA001-AC4F-418D-AE19-62706E023703}">
                      <ahyp:hlinkClr xmlns:ahyp="http://schemas.microsoft.com/office/drawing/2018/hyperlinkcolor" val="tx"/>
                    </a:ext>
                  </a:extLst>
                </a:hlinkClick>
              </a:rPr>
              <a:t>Action Plan</a:t>
            </a:r>
            <a:endParaRPr lang="en-US" sz="1600"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a:p>
            <a:pPr marL="0" lvl="3" algn="ctr"/>
            <a:endParaRPr lang="en-CA" sz="16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endParaRPr>
          </a:p>
        </p:txBody>
      </p:sp>
      <p:grpSp>
        <p:nvGrpSpPr>
          <p:cNvPr id="28" name="Group 27">
            <a:extLst>
              <a:ext uri="{FF2B5EF4-FFF2-40B4-BE49-F238E27FC236}">
                <a16:creationId xmlns:a16="http://schemas.microsoft.com/office/drawing/2014/main" id="{D2EBAD20-58AC-FD7C-80E8-8691EA12B47B}"/>
              </a:ext>
            </a:extLst>
          </p:cNvPr>
          <p:cNvGrpSpPr/>
          <p:nvPr/>
        </p:nvGrpSpPr>
        <p:grpSpPr>
          <a:xfrm>
            <a:off x="6243827" y="5041927"/>
            <a:ext cx="370609" cy="370609"/>
            <a:chOff x="6127586" y="1238720"/>
            <a:chExt cx="689635" cy="689635"/>
          </a:xfrm>
        </p:grpSpPr>
        <p:sp>
          <p:nvSpPr>
            <p:cNvPr id="29" name="Oval 28">
              <a:extLst>
                <a:ext uri="{FF2B5EF4-FFF2-40B4-BE49-F238E27FC236}">
                  <a16:creationId xmlns:a16="http://schemas.microsoft.com/office/drawing/2014/main" id="{2E0961F3-0511-676C-8480-D3FDD8F96977}"/>
                </a:ext>
              </a:extLst>
            </p:cNvPr>
            <p:cNvSpPr/>
            <p:nvPr/>
          </p:nvSpPr>
          <p:spPr>
            <a:xfrm>
              <a:off x="6127586" y="1238720"/>
              <a:ext cx="689635" cy="689635"/>
            </a:xfrm>
            <a:prstGeom prst="ellipse">
              <a:avLst/>
            </a:prstGeom>
            <a:solidFill>
              <a:schemeClr val="bg2"/>
            </a:solidFill>
            <a:ln w="635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2880" tIns="91440" rtlCol="0" anchor="ctr"/>
            <a:lstStyle/>
            <a:p>
              <a:pPr algn="ctr"/>
              <a:endParaRPr lang="en-US" sz="4400" dirty="0"/>
            </a:p>
          </p:txBody>
        </p:sp>
        <p:sp>
          <p:nvSpPr>
            <p:cNvPr id="30" name="Shape 3612">
              <a:extLst>
                <a:ext uri="{FF2B5EF4-FFF2-40B4-BE49-F238E27FC236}">
                  <a16:creationId xmlns:a16="http://schemas.microsoft.com/office/drawing/2014/main" id="{749BE92A-A1F1-8D00-22E8-5F4614E98358}"/>
                </a:ext>
              </a:extLst>
            </p:cNvPr>
            <p:cNvSpPr/>
            <p:nvPr/>
          </p:nvSpPr>
          <p:spPr>
            <a:xfrm>
              <a:off x="6364869" y="1494607"/>
              <a:ext cx="280580" cy="191304"/>
            </a:xfrm>
            <a:custGeom>
              <a:avLst/>
              <a:gdLst/>
              <a:ahLst/>
              <a:cxnLst>
                <a:cxn ang="0">
                  <a:pos x="wd2" y="hd2"/>
                </a:cxn>
                <a:cxn ang="5400000">
                  <a:pos x="wd2" y="hd2"/>
                </a:cxn>
                <a:cxn ang="10800000">
                  <a:pos x="wd2" y="hd2"/>
                </a:cxn>
                <a:cxn ang="16200000">
                  <a:pos x="wd2" y="hd2"/>
                </a:cxn>
              </a:cxnLst>
              <a:rect l="0" t="0" r="r" b="b"/>
              <a:pathLst>
                <a:path w="21600" h="21600" extrusionOk="0">
                  <a:moveTo>
                    <a:pt x="21600" y="720"/>
                  </a:moveTo>
                  <a:cubicBezTo>
                    <a:pt x="21600" y="323"/>
                    <a:pt x="21380" y="0"/>
                    <a:pt x="21109" y="0"/>
                  </a:cubicBezTo>
                  <a:cubicBezTo>
                    <a:pt x="20969" y="0"/>
                    <a:pt x="20845" y="88"/>
                    <a:pt x="20755" y="226"/>
                  </a:cubicBezTo>
                  <a:lnTo>
                    <a:pt x="20754" y="223"/>
                  </a:lnTo>
                  <a:lnTo>
                    <a:pt x="7848" y="19853"/>
                  </a:lnTo>
                  <a:lnTo>
                    <a:pt x="838" y="9571"/>
                  </a:lnTo>
                  <a:cubicBezTo>
                    <a:pt x="749" y="9441"/>
                    <a:pt x="626" y="9360"/>
                    <a:pt x="491" y="9360"/>
                  </a:cubicBezTo>
                  <a:cubicBezTo>
                    <a:pt x="220" y="9360"/>
                    <a:pt x="0" y="9683"/>
                    <a:pt x="0" y="10080"/>
                  </a:cubicBezTo>
                  <a:cubicBezTo>
                    <a:pt x="0" y="10279"/>
                    <a:pt x="55" y="10459"/>
                    <a:pt x="144" y="10589"/>
                  </a:cubicBezTo>
                  <a:lnTo>
                    <a:pt x="7507" y="21390"/>
                  </a:lnTo>
                  <a:cubicBezTo>
                    <a:pt x="7596" y="21520"/>
                    <a:pt x="7719" y="21600"/>
                    <a:pt x="7855" y="21600"/>
                  </a:cubicBezTo>
                  <a:cubicBezTo>
                    <a:pt x="7995" y="21600"/>
                    <a:pt x="8119" y="21513"/>
                    <a:pt x="8208" y="21376"/>
                  </a:cubicBezTo>
                  <a:lnTo>
                    <a:pt x="8210" y="21377"/>
                  </a:lnTo>
                  <a:lnTo>
                    <a:pt x="21465" y="1217"/>
                  </a:lnTo>
                  <a:lnTo>
                    <a:pt x="21462" y="1215"/>
                  </a:lnTo>
                  <a:cubicBezTo>
                    <a:pt x="21547" y="1087"/>
                    <a:pt x="21600" y="913"/>
                    <a:pt x="21600" y="720"/>
                  </a:cubicBezTo>
                </a:path>
              </a:pathLst>
            </a:custGeom>
            <a:solidFill>
              <a:srgbClr val="F48A06"/>
            </a:solidFill>
            <a:ln w="12700">
              <a:solidFill>
                <a:srgbClr val="00A3E2"/>
              </a:solidFill>
              <a:miter lim="400000"/>
            </a:ln>
          </p:spPr>
          <p:txBody>
            <a:bodyPr lIns="38100" tIns="38100" rIns="38100" bIns="38100" anchor="ctr"/>
            <a:lstStyle/>
            <a:p>
              <a:endParaRPr dirty="0">
                <a:solidFill>
                  <a:prstClr val="black"/>
                </a:solidFill>
              </a:endParaRPr>
            </a:p>
          </p:txBody>
        </p:sp>
      </p:grpSp>
      <p:cxnSp>
        <p:nvCxnSpPr>
          <p:cNvPr id="31" name="Straight Connector 30">
            <a:extLst>
              <a:ext uri="{FF2B5EF4-FFF2-40B4-BE49-F238E27FC236}">
                <a16:creationId xmlns:a16="http://schemas.microsoft.com/office/drawing/2014/main" id="{0F680DDD-74F6-A064-B7CC-9B453D51AEE4}"/>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811762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3" name="Group 62">
            <a:extLst>
              <a:ext uri="{FF2B5EF4-FFF2-40B4-BE49-F238E27FC236}">
                <a16:creationId xmlns:a16="http://schemas.microsoft.com/office/drawing/2014/main" id="{BC3220CC-10EC-9F91-19FF-E03830651D4A}"/>
              </a:ext>
            </a:extLst>
          </p:cNvPr>
          <p:cNvGrpSpPr/>
          <p:nvPr/>
        </p:nvGrpSpPr>
        <p:grpSpPr>
          <a:xfrm>
            <a:off x="976003" y="-21020"/>
            <a:ext cx="11178722" cy="6858000"/>
            <a:chOff x="1013278" y="0"/>
            <a:chExt cx="11178722" cy="6858000"/>
          </a:xfrm>
        </p:grpSpPr>
        <p:sp>
          <p:nvSpPr>
            <p:cNvPr id="64" name="Rectangle 63">
              <a:extLst>
                <a:ext uri="{FF2B5EF4-FFF2-40B4-BE49-F238E27FC236}">
                  <a16:creationId xmlns:a16="http://schemas.microsoft.com/office/drawing/2014/main" id="{18B9399C-264B-5345-EB46-41AC2D820363}"/>
                </a:ext>
              </a:extLst>
            </p:cNvPr>
            <p:cNvSpPr/>
            <p:nvPr/>
          </p:nvSpPr>
          <p:spPr>
            <a:xfrm>
              <a:off x="1013278" y="0"/>
              <a:ext cx="11178722"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5" name="Picture 64">
              <a:extLst>
                <a:ext uri="{FF2B5EF4-FFF2-40B4-BE49-F238E27FC236}">
                  <a16:creationId xmlns:a16="http://schemas.microsoft.com/office/drawing/2014/main" id="{C223FD51-8B41-8F63-5DB8-CE4D026F54C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9600"/>
            <a:stretch/>
          </p:blipFill>
          <p:spPr>
            <a:xfrm>
              <a:off x="1198184" y="2414369"/>
              <a:ext cx="4140972" cy="4075363"/>
            </a:xfrm>
            <a:prstGeom prst="rect">
              <a:avLst/>
            </a:prstGeom>
          </p:spPr>
        </p:pic>
      </p:grpSp>
      <p:pic>
        <p:nvPicPr>
          <p:cNvPr id="14" name="Picture 13">
            <a:extLst>
              <a:ext uri="{FF2B5EF4-FFF2-40B4-BE49-F238E27FC236}">
                <a16:creationId xmlns:a16="http://schemas.microsoft.com/office/drawing/2014/main" id="{B6888807-F042-3479-228A-2B66D21FD8FA}"/>
              </a:ext>
            </a:extLst>
          </p:cNvPr>
          <p:cNvPicPr>
            <a:picLocks noChangeAspect="1"/>
          </p:cNvPicPr>
          <p:nvPr/>
        </p:nvPicPr>
        <p:blipFill rotWithShape="1">
          <a:blip r:embed="rId4" cstate="screen">
            <a:alphaModFix amt="53000"/>
            <a:extLst>
              <a:ext uri="{28A0092B-C50C-407E-A947-70E740481C1C}">
                <a14:useLocalDpi xmlns:a14="http://schemas.microsoft.com/office/drawing/2010/main"/>
              </a:ext>
            </a:extLst>
          </a:blip>
          <a:srcRect/>
          <a:stretch/>
        </p:blipFill>
        <p:spPr>
          <a:xfrm rot="10800000" flipH="1" flipV="1">
            <a:off x="8030541" y="3768350"/>
            <a:ext cx="4161459" cy="3100585"/>
          </a:xfrm>
          <a:prstGeom prst="rect">
            <a:avLst/>
          </a:prstGeom>
        </p:spPr>
      </p:pic>
      <p:sp>
        <p:nvSpPr>
          <p:cNvPr id="34" name="TextBox 33">
            <a:extLst>
              <a:ext uri="{FF2B5EF4-FFF2-40B4-BE49-F238E27FC236}">
                <a16:creationId xmlns:a16="http://schemas.microsoft.com/office/drawing/2014/main" id="{0FDE95BE-A590-F2F3-4C89-17E18FA29C63}"/>
              </a:ext>
            </a:extLst>
          </p:cNvPr>
          <p:cNvSpPr txBox="1"/>
          <p:nvPr/>
        </p:nvSpPr>
        <p:spPr>
          <a:xfrm>
            <a:off x="6160094" y="1641131"/>
            <a:ext cx="6273757" cy="4493281"/>
          </a:xfrm>
          <a:prstGeom prst="rect">
            <a:avLst/>
          </a:prstGeom>
          <a:noFill/>
        </p:spPr>
        <p:txBody>
          <a:bodyPr wrap="square" lIns="0" rIns="0" rtlCol="0">
            <a:spAutoFit/>
          </a:bodyPr>
          <a:lstStyle/>
          <a:p>
            <a:pPr>
              <a:lnSpc>
                <a:spcPct val="250000"/>
              </a:lnSpc>
              <a:spcBef>
                <a:spcPts val="600"/>
              </a:spcBef>
            </a:pPr>
            <a:r>
              <a:rPr lang="en-US" sz="22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Workforce Reality</a:t>
            </a:r>
          </a:p>
          <a:p>
            <a:pPr>
              <a:lnSpc>
                <a:spcPct val="250000"/>
              </a:lnSpc>
              <a:spcBef>
                <a:spcPts val="600"/>
              </a:spcBef>
            </a:pPr>
            <a:r>
              <a:rPr lang="en-US" sz="22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COVID-19</a:t>
            </a:r>
          </a:p>
          <a:p>
            <a:pPr>
              <a:lnSpc>
                <a:spcPct val="250000"/>
              </a:lnSpc>
              <a:spcBef>
                <a:spcPts val="600"/>
              </a:spcBef>
            </a:pPr>
            <a:r>
              <a:rPr lang="en-US" sz="22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Capital</a:t>
            </a:r>
          </a:p>
          <a:p>
            <a:pPr>
              <a:lnSpc>
                <a:spcPct val="250000"/>
              </a:lnSpc>
              <a:spcBef>
                <a:spcPts val="600"/>
              </a:spcBef>
            </a:pPr>
            <a:r>
              <a:rPr lang="en-US" sz="220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Bargaining</a:t>
            </a:r>
          </a:p>
          <a:p>
            <a:pPr>
              <a:lnSpc>
                <a:spcPct val="250000"/>
              </a:lnSpc>
              <a:spcBef>
                <a:spcPts val="600"/>
              </a:spcBef>
            </a:pPr>
            <a:r>
              <a:rPr lang="en-US" sz="2200" dirty="0">
                <a:solidFill>
                  <a:srgbClr val="00A3E2"/>
                </a:solidFill>
                <a:latin typeface="Open Sans" panose="020B0606030504020204" pitchFamily="34" charset="0"/>
                <a:ea typeface="Open Sans" panose="020B0606030504020204" pitchFamily="34" charset="0"/>
                <a:cs typeface="Open Sans" panose="020B0606030504020204" pitchFamily="34" charset="0"/>
                <a:hlinkClick r:id="rId5">
                  <a:extLst>
                    <a:ext uri="{A12FA001-AC4F-418D-AE19-62706E023703}">
                      <ahyp:hlinkClr xmlns:ahyp="http://schemas.microsoft.com/office/drawing/2018/hyperlinkcolor" val="tx"/>
                    </a:ext>
                  </a:extLst>
                </a:hlinkClick>
              </a:rPr>
              <a:t>National Day of Truth &amp; Reconciliation</a:t>
            </a:r>
            <a:endParaRPr lang="en-US" sz="2200" dirty="0">
              <a:solidFill>
                <a:srgbClr val="00A3E2"/>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3" name="Oval 52">
            <a:extLst>
              <a:ext uri="{FF2B5EF4-FFF2-40B4-BE49-F238E27FC236}">
                <a16:creationId xmlns:a16="http://schemas.microsoft.com/office/drawing/2014/main" id="{20BEBCE4-9112-E274-661C-42B187390FD2}"/>
              </a:ext>
            </a:extLst>
          </p:cNvPr>
          <p:cNvSpPr/>
          <p:nvPr/>
        </p:nvSpPr>
        <p:spPr>
          <a:xfrm>
            <a:off x="5173902" y="2784162"/>
            <a:ext cx="796457" cy="796457"/>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59" name="Straight Connector 58">
            <a:extLst>
              <a:ext uri="{FF2B5EF4-FFF2-40B4-BE49-F238E27FC236}">
                <a16:creationId xmlns:a16="http://schemas.microsoft.com/office/drawing/2014/main" id="{2D1865A1-5ED6-3AF3-9839-045CC92A441F}"/>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
        <p:nvSpPr>
          <p:cNvPr id="66" name="Oval 65">
            <a:extLst>
              <a:ext uri="{FF2B5EF4-FFF2-40B4-BE49-F238E27FC236}">
                <a16:creationId xmlns:a16="http://schemas.microsoft.com/office/drawing/2014/main" id="{5BDC6253-DD86-2CDA-0739-49A5A1B3CBFE}"/>
              </a:ext>
            </a:extLst>
          </p:cNvPr>
          <p:cNvSpPr/>
          <p:nvPr/>
        </p:nvSpPr>
        <p:spPr>
          <a:xfrm>
            <a:off x="5173902" y="1887881"/>
            <a:ext cx="796457" cy="796457"/>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Oval 66">
            <a:extLst>
              <a:ext uri="{FF2B5EF4-FFF2-40B4-BE49-F238E27FC236}">
                <a16:creationId xmlns:a16="http://schemas.microsoft.com/office/drawing/2014/main" id="{C77D4DED-B052-C2EE-590D-D31153EEBC46}"/>
              </a:ext>
            </a:extLst>
          </p:cNvPr>
          <p:cNvSpPr/>
          <p:nvPr/>
        </p:nvSpPr>
        <p:spPr>
          <a:xfrm>
            <a:off x="5173902" y="3680725"/>
            <a:ext cx="796457" cy="796457"/>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Oval 70">
            <a:extLst>
              <a:ext uri="{FF2B5EF4-FFF2-40B4-BE49-F238E27FC236}">
                <a16:creationId xmlns:a16="http://schemas.microsoft.com/office/drawing/2014/main" id="{4AB21C4B-DFDF-B89D-C23D-5551AA5EFA32}"/>
              </a:ext>
            </a:extLst>
          </p:cNvPr>
          <p:cNvSpPr/>
          <p:nvPr/>
        </p:nvSpPr>
        <p:spPr>
          <a:xfrm>
            <a:off x="5173902" y="4566249"/>
            <a:ext cx="796457" cy="796457"/>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Oval 71">
            <a:extLst>
              <a:ext uri="{FF2B5EF4-FFF2-40B4-BE49-F238E27FC236}">
                <a16:creationId xmlns:a16="http://schemas.microsoft.com/office/drawing/2014/main" id="{44DFD4E5-7530-8DFE-6972-AD1569F26BE9}"/>
              </a:ext>
            </a:extLst>
          </p:cNvPr>
          <p:cNvSpPr/>
          <p:nvPr/>
        </p:nvSpPr>
        <p:spPr>
          <a:xfrm>
            <a:off x="5173902" y="5471024"/>
            <a:ext cx="796457" cy="796457"/>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Graphic 29" descr="Quill outline">
            <a:extLst>
              <a:ext uri="{FF2B5EF4-FFF2-40B4-BE49-F238E27FC236}">
                <a16:creationId xmlns:a16="http://schemas.microsoft.com/office/drawing/2014/main" id="{7EEBFA02-0462-A6AE-906B-7C375982F216}"/>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331505" y="5651471"/>
            <a:ext cx="492255" cy="492255"/>
          </a:xfrm>
          <a:prstGeom prst="rect">
            <a:avLst/>
          </a:prstGeom>
        </p:spPr>
      </p:pic>
      <p:pic>
        <p:nvPicPr>
          <p:cNvPr id="49" name="Graphic 48" descr="Boardroom outline">
            <a:extLst>
              <a:ext uri="{FF2B5EF4-FFF2-40B4-BE49-F238E27FC236}">
                <a16:creationId xmlns:a16="http://schemas.microsoft.com/office/drawing/2014/main" id="{857D7D38-FAF2-CA14-700A-BD6E37DBDA7E}"/>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251923" y="4639128"/>
            <a:ext cx="640413" cy="640413"/>
          </a:xfrm>
          <a:prstGeom prst="rect">
            <a:avLst/>
          </a:prstGeom>
        </p:spPr>
      </p:pic>
      <p:pic>
        <p:nvPicPr>
          <p:cNvPr id="51" name="Graphic 50" descr="Users outline">
            <a:extLst>
              <a:ext uri="{FF2B5EF4-FFF2-40B4-BE49-F238E27FC236}">
                <a16:creationId xmlns:a16="http://schemas.microsoft.com/office/drawing/2014/main" id="{E9B5EB3B-9173-D091-94F2-5A9A0AC6338C}"/>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5317536" y="2042901"/>
            <a:ext cx="497800" cy="497800"/>
          </a:xfrm>
          <a:prstGeom prst="rect">
            <a:avLst/>
          </a:prstGeom>
        </p:spPr>
      </p:pic>
      <p:pic>
        <p:nvPicPr>
          <p:cNvPr id="74" name="Graphic 73" descr="Pandemic flattening curve bar graph outline">
            <a:extLst>
              <a:ext uri="{FF2B5EF4-FFF2-40B4-BE49-F238E27FC236}">
                <a16:creationId xmlns:a16="http://schemas.microsoft.com/office/drawing/2014/main" id="{530C9BE5-AC41-3279-2C6C-851A2B092415}"/>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flipH="1">
            <a:off x="5251923" y="2863597"/>
            <a:ext cx="680696" cy="637585"/>
          </a:xfrm>
          <a:prstGeom prst="rect">
            <a:avLst/>
          </a:prstGeom>
        </p:spPr>
      </p:pic>
      <p:sp>
        <p:nvSpPr>
          <p:cNvPr id="75" name="Rectangle 74">
            <a:extLst>
              <a:ext uri="{FF2B5EF4-FFF2-40B4-BE49-F238E27FC236}">
                <a16:creationId xmlns:a16="http://schemas.microsoft.com/office/drawing/2014/main" id="{2BDDB202-E71F-29A9-914C-4A8A6312FDC7}"/>
              </a:ext>
            </a:extLst>
          </p:cNvPr>
          <p:cNvSpPr/>
          <p:nvPr/>
        </p:nvSpPr>
        <p:spPr>
          <a:xfrm>
            <a:off x="977769" y="-5027"/>
            <a:ext cx="3703365" cy="6857985"/>
          </a:xfrm>
          <a:prstGeom prst="rect">
            <a:avLst/>
          </a:prstGeom>
          <a:solidFill>
            <a:schemeClr val="accent1">
              <a:lumMod val="20000"/>
              <a:lumOff val="80000"/>
              <a:alpha val="5520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5" name="Subtitle 2">
            <a:extLst>
              <a:ext uri="{FF2B5EF4-FFF2-40B4-BE49-F238E27FC236}">
                <a16:creationId xmlns:a16="http://schemas.microsoft.com/office/drawing/2014/main" id="{99EE2685-31F8-1E43-8A35-468945A5F0D0}"/>
              </a:ext>
            </a:extLst>
          </p:cNvPr>
          <p:cNvSpPr txBox="1">
            <a:spLocks/>
          </p:cNvSpPr>
          <p:nvPr/>
        </p:nvSpPr>
        <p:spPr>
          <a:xfrm>
            <a:off x="1500563" y="691961"/>
            <a:ext cx="9921834" cy="932896"/>
          </a:xfrm>
          <a:prstGeom prst="rect">
            <a:avLst/>
          </a:prstGeom>
        </p:spPr>
        <p:txBody>
          <a:bodyPr vert="horz" lIns="91440" tIns="45720" rIns="91440" bIns="4572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b="0" i="0" kern="1200">
                <a:solidFill>
                  <a:schemeClr val="tx2"/>
                </a:solidFill>
                <a:latin typeface="+mn-lt"/>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2"/>
                </a:solidFill>
                <a:latin typeface="+mn-lt"/>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b="0" i="0" kern="1200">
                <a:solidFill>
                  <a:schemeClr val="tx2"/>
                </a:solidFill>
                <a:latin typeface="+mn-lt"/>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b="0" i="0" kern="1200">
                <a:solidFill>
                  <a:schemeClr val="tx2"/>
                </a:solidFill>
                <a:latin typeface="+mn-lt"/>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lang="en-CA" sz="3600" b="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Additional Things to Think About…</a:t>
            </a:r>
            <a:endParaRPr kumimoji="0" lang="en-CA" sz="3600"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pic>
        <p:nvPicPr>
          <p:cNvPr id="55" name="Graphic 54" descr="Schoolhouse outline">
            <a:extLst>
              <a:ext uri="{FF2B5EF4-FFF2-40B4-BE49-F238E27FC236}">
                <a16:creationId xmlns:a16="http://schemas.microsoft.com/office/drawing/2014/main" id="{13B4D450-19BA-87F5-C7B9-5C5C8F17C339}"/>
              </a:ext>
            </a:extLst>
          </p:cNvPr>
          <p:cNvPicPr>
            <a:picLocks noChangeAspect="1"/>
          </p:cNvPicPr>
          <p:nvPr/>
        </p:nvPicPr>
        <p: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tretch>
            <a:fillRect/>
          </a:stretch>
        </p:blipFill>
        <p:spPr>
          <a:xfrm>
            <a:off x="5267876" y="3734306"/>
            <a:ext cx="573574" cy="573574"/>
          </a:xfrm>
          <a:prstGeom prst="rect">
            <a:avLst/>
          </a:prstGeom>
        </p:spPr>
      </p:pic>
    </p:spTree>
    <p:extLst>
      <p:ext uri="{BB962C8B-B14F-4D97-AF65-F5344CB8AC3E}">
        <p14:creationId xmlns:p14="http://schemas.microsoft.com/office/powerpoint/2010/main" val="116504941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0AEE69-F5F0-A52D-3E16-99B938A2AFE2}"/>
              </a:ext>
            </a:extLst>
          </p:cNvPr>
          <p:cNvSpPr>
            <a:spLocks noGrp="1"/>
          </p:cNvSpPr>
          <p:nvPr>
            <p:ph type="title"/>
          </p:nvPr>
        </p:nvSpPr>
        <p:spPr>
          <a:xfrm>
            <a:off x="1365517" y="376111"/>
            <a:ext cx="10515600" cy="1325563"/>
          </a:xfrm>
        </p:spPr>
        <p:txBody>
          <a:bodyPr/>
          <a:lstStyle/>
          <a:p>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DM Bulletin Online - F</a:t>
            </a:r>
            <a:r>
              <a:rPr lang="en-CA" i="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all 2022 </a:t>
            </a:r>
            <a:endParaRPr lang="en-US" i="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Slide Number Placeholder 3">
            <a:extLst>
              <a:ext uri="{FF2B5EF4-FFF2-40B4-BE49-F238E27FC236}">
                <a16:creationId xmlns:a16="http://schemas.microsoft.com/office/drawing/2014/main" id="{23E82401-3642-9FD1-CEBD-30E091802BC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3C9CA0-59AB-4BFD-A7A9-7477073A442D}"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prstClr val="black">
                  <a:tint val="75000"/>
                </a:prstClr>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17D91335-0352-2C2F-1F15-0586C5878643}"/>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1024560" y="1122372"/>
            <a:ext cx="10927954" cy="5406011"/>
          </a:xfrm>
          <a:prstGeom prst="rect">
            <a:avLst/>
          </a:prstGeom>
        </p:spPr>
      </p:pic>
      <p:cxnSp>
        <p:nvCxnSpPr>
          <p:cNvPr id="5" name="Straight Connector 4">
            <a:extLst>
              <a:ext uri="{FF2B5EF4-FFF2-40B4-BE49-F238E27FC236}">
                <a16:creationId xmlns:a16="http://schemas.microsoft.com/office/drawing/2014/main" id="{F9ACCA61-215B-D623-CA96-04869EBC3A5B}"/>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33949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5BCF6336-88B0-D6B4-9106-CC6F5CFBF4E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283365" y="-16330"/>
            <a:ext cx="6941293" cy="6923117"/>
          </a:xfrm>
          <a:prstGeom prst="rect">
            <a:avLst/>
          </a:prstGeom>
        </p:spPr>
      </p:pic>
      <p:sp>
        <p:nvSpPr>
          <p:cNvPr id="3" name="Rectangle 2">
            <a:extLst>
              <a:ext uri="{FF2B5EF4-FFF2-40B4-BE49-F238E27FC236}">
                <a16:creationId xmlns:a16="http://schemas.microsoft.com/office/drawing/2014/main" id="{A3D1515B-FF0E-E248-A556-6FB9E171ED6F}"/>
              </a:ext>
            </a:extLst>
          </p:cNvPr>
          <p:cNvSpPr/>
          <p:nvPr/>
        </p:nvSpPr>
        <p:spPr>
          <a:xfrm>
            <a:off x="996397" y="29521"/>
            <a:ext cx="7626566"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 name="Rectangle 3">
            <a:extLst>
              <a:ext uri="{FF2B5EF4-FFF2-40B4-BE49-F238E27FC236}">
                <a16:creationId xmlns:a16="http://schemas.microsoft.com/office/drawing/2014/main" id="{2375711A-6274-8A4F-B65A-D0EE789E98F9}"/>
              </a:ext>
            </a:extLst>
          </p:cNvPr>
          <p:cNvSpPr/>
          <p:nvPr/>
        </p:nvSpPr>
        <p:spPr>
          <a:xfrm>
            <a:off x="1279376" y="17339"/>
            <a:ext cx="4111603"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0" name="Picture 9">
            <a:extLst>
              <a:ext uri="{FF2B5EF4-FFF2-40B4-BE49-F238E27FC236}">
                <a16:creationId xmlns:a16="http://schemas.microsoft.com/office/drawing/2014/main" id="{D9720972-6B6F-1E4D-B5D5-00FC1C103C2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7865" b="-7151"/>
          <a:stretch/>
        </p:blipFill>
        <p:spPr>
          <a:xfrm>
            <a:off x="8622963" y="4614753"/>
            <a:ext cx="3568865" cy="2735251"/>
          </a:xfrm>
          <a:prstGeom prst="rect">
            <a:avLst/>
          </a:prstGeom>
        </p:spPr>
      </p:pic>
      <p:sp>
        <p:nvSpPr>
          <p:cNvPr id="11" name="Title 29">
            <a:extLst>
              <a:ext uri="{FF2B5EF4-FFF2-40B4-BE49-F238E27FC236}">
                <a16:creationId xmlns:a16="http://schemas.microsoft.com/office/drawing/2014/main" id="{F7174400-DD35-F149-B8A5-5D733D2E4065}"/>
              </a:ext>
            </a:extLst>
          </p:cNvPr>
          <p:cNvSpPr txBox="1">
            <a:spLocks/>
          </p:cNvSpPr>
          <p:nvPr>
            <p:custDataLst>
              <p:tags r:id="rId1"/>
            </p:custDataLst>
          </p:nvPr>
        </p:nvSpPr>
        <p:spPr>
          <a:xfrm>
            <a:off x="1523347" y="2583311"/>
            <a:ext cx="4294323" cy="16474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001336"/>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sz="48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Thank You</a:t>
            </a:r>
            <a:r>
              <a:rPr lang="en-US" sz="4800" dirty="0">
                <a:solidFill>
                  <a:schemeClr val="accent1">
                    <a:lumMod val="75000"/>
                  </a:schemeClr>
                </a:solidFill>
                <a:latin typeface="Open Sans" panose="020B0606030504020204" pitchFamily="34" charset="0"/>
                <a:ea typeface="Open Sans" panose="020B0606030504020204" pitchFamily="34" charset="0"/>
                <a:cs typeface="Open Sans" panose="020B0606030504020204" pitchFamily="34" charset="0"/>
              </a:rPr>
              <a:t>.</a:t>
            </a:r>
            <a:r>
              <a:rPr lang="en-US" sz="48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 </a:t>
            </a:r>
            <a:endParaRPr lang="en-US" sz="4800" dirty="0">
              <a:solidFill>
                <a:srgbClr val="00A3E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2" name="Picture 11">
            <a:extLst>
              <a:ext uri="{FF2B5EF4-FFF2-40B4-BE49-F238E27FC236}">
                <a16:creationId xmlns:a16="http://schemas.microsoft.com/office/drawing/2014/main" id="{09680445-FD2F-F442-954A-D180628408FE}"/>
              </a:ext>
            </a:extLst>
          </p:cNvPr>
          <p:cNvPicPr>
            <a:picLocks noChangeAspect="1"/>
          </p:cNvPicPr>
          <p:nvPr/>
        </p:nvPicPr>
        <p:blipFill rotWithShape="1">
          <a:blip r:embed="rId6" cstate="screen">
            <a:alphaModFix amt="49000"/>
            <a:extLst>
              <a:ext uri="{28A0092B-C50C-407E-A947-70E740481C1C}">
                <a14:useLocalDpi xmlns:a14="http://schemas.microsoft.com/office/drawing/2010/main"/>
              </a:ext>
            </a:extLst>
          </a:blip>
          <a:srcRect/>
          <a:stretch/>
        </p:blipFill>
        <p:spPr>
          <a:xfrm flipH="1" flipV="1">
            <a:off x="1003151" y="17338"/>
            <a:ext cx="3910502" cy="2404066"/>
          </a:xfrm>
          <a:prstGeom prst="rect">
            <a:avLst/>
          </a:prstGeom>
        </p:spPr>
      </p:pic>
      <p:pic>
        <p:nvPicPr>
          <p:cNvPr id="14" name="Picture 13" descr="Logo&#10;&#10;Description automatically generated">
            <a:extLst>
              <a:ext uri="{FF2B5EF4-FFF2-40B4-BE49-F238E27FC236}">
                <a16:creationId xmlns:a16="http://schemas.microsoft.com/office/drawing/2014/main" id="{32943668-2E64-D6F6-E824-6B5269AB98D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79376" y="3976898"/>
            <a:ext cx="2904693" cy="1342946"/>
          </a:xfrm>
          <a:prstGeom prst="rect">
            <a:avLst/>
          </a:prstGeom>
        </p:spPr>
      </p:pic>
    </p:spTree>
    <p:extLst>
      <p:ext uri="{BB962C8B-B14F-4D97-AF65-F5344CB8AC3E}">
        <p14:creationId xmlns:p14="http://schemas.microsoft.com/office/powerpoint/2010/main" val="15249954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DABEA39A-4F20-FEB0-DF78-0F94D7EFB0DB}"/>
              </a:ext>
            </a:extLst>
          </p:cNvPr>
          <p:cNvSpPr/>
          <p:nvPr/>
        </p:nvSpPr>
        <p:spPr>
          <a:xfrm>
            <a:off x="5765800" y="1228058"/>
            <a:ext cx="6426200" cy="137907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17" name="Rectangle 16">
            <a:extLst>
              <a:ext uri="{FF2B5EF4-FFF2-40B4-BE49-F238E27FC236}">
                <a16:creationId xmlns:a16="http://schemas.microsoft.com/office/drawing/2014/main" id="{7F315DFE-EADF-EC40-63A3-591CC691B440}"/>
              </a:ext>
            </a:extLst>
          </p:cNvPr>
          <p:cNvSpPr/>
          <p:nvPr/>
        </p:nvSpPr>
        <p:spPr>
          <a:xfrm>
            <a:off x="5765800" y="4136358"/>
            <a:ext cx="6426200" cy="137907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15" name="Rectangle 14">
            <a:extLst>
              <a:ext uri="{FF2B5EF4-FFF2-40B4-BE49-F238E27FC236}">
                <a16:creationId xmlns:a16="http://schemas.microsoft.com/office/drawing/2014/main" id="{07BEDDB8-DD0A-2743-052F-ED0E47392353}"/>
              </a:ext>
            </a:extLst>
          </p:cNvPr>
          <p:cNvSpPr/>
          <p:nvPr/>
        </p:nvSpPr>
        <p:spPr>
          <a:xfrm>
            <a:off x="0" y="2777458"/>
            <a:ext cx="5774380" cy="1508105"/>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5" name="Rectangle 4">
            <a:extLst>
              <a:ext uri="{FF2B5EF4-FFF2-40B4-BE49-F238E27FC236}">
                <a16:creationId xmlns:a16="http://schemas.microsoft.com/office/drawing/2014/main" id="{F75FDFBA-259D-430E-8468-72D0B23EB876}"/>
              </a:ext>
            </a:extLst>
          </p:cNvPr>
          <p:cNvSpPr/>
          <p:nvPr/>
        </p:nvSpPr>
        <p:spPr>
          <a:xfrm>
            <a:off x="0" y="-1509"/>
            <a:ext cx="7348490" cy="983992"/>
          </a:xfrm>
          <a:prstGeom prst="rect">
            <a:avLst/>
          </a:prstGeom>
          <a:solidFill>
            <a:srgbClr val="00A3E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Ins="360000" rtlCol="0" anchor="ctr"/>
          <a:lstStyle/>
          <a:p>
            <a:pPr algn="r"/>
            <a:endParaRPr lang="en-US" sz="1400" b="1" dirty="0">
              <a:latin typeface="Open Sans" charset="0"/>
              <a:ea typeface="Open Sans" charset="0"/>
              <a:cs typeface="Open Sans" charset="0"/>
            </a:endParaRPr>
          </a:p>
        </p:txBody>
      </p:sp>
      <p:sp>
        <p:nvSpPr>
          <p:cNvPr id="2" name="Title 1">
            <a:extLst>
              <a:ext uri="{FF2B5EF4-FFF2-40B4-BE49-F238E27FC236}">
                <a16:creationId xmlns:a16="http://schemas.microsoft.com/office/drawing/2014/main" id="{F3BC140A-EDA4-13D3-B0C2-7F6AADDA01C1}"/>
              </a:ext>
            </a:extLst>
          </p:cNvPr>
          <p:cNvSpPr>
            <a:spLocks noGrp="1"/>
          </p:cNvSpPr>
          <p:nvPr>
            <p:ph type="title"/>
          </p:nvPr>
        </p:nvSpPr>
        <p:spPr>
          <a:xfrm>
            <a:off x="407085" y="223284"/>
            <a:ext cx="7145581" cy="611877"/>
          </a:xfrm>
        </p:spPr>
        <p:txBody>
          <a:bodyPr/>
          <a:lstStyle/>
          <a:p>
            <a:r>
              <a:rPr lang="en-CA" sz="2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Ministry Executive Team Information</a:t>
            </a:r>
            <a:endParaRPr lang="en-US" sz="28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DFA7410A-DBAB-CF48-A714-F34CFE11563A}"/>
              </a:ext>
            </a:extLst>
          </p:cNvPr>
          <p:cNvSpPr txBox="1"/>
          <p:nvPr/>
        </p:nvSpPr>
        <p:spPr>
          <a:xfrm>
            <a:off x="437636" y="1335983"/>
            <a:ext cx="5262948" cy="13157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1"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DEPUTY MINISTER’S OFFICE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i="1"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Christina Zacharuk | Deputy Minister</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hlinkClick r:id="rId2">
                  <a:extLst>
                    <a:ext uri="{A12FA001-AC4F-418D-AE19-62706E023703}">
                      <ahyp:hlinkClr xmlns:ahyp="http://schemas.microsoft.com/office/drawing/2018/hyperlinkcolor" val="tx"/>
                    </a:ext>
                  </a:extLst>
                </a:hlinkClick>
              </a:rPr>
              <a:t>Christina.Zacharuk@gov.bc.ca</a:t>
            </a:r>
            <a:endPar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CA" sz="1000"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The Deputy Minister’s Office is the primary liaison between the Ministry and the </a:t>
            </a:r>
            <a:br>
              <a:rPr kumimoji="0" lang="en-CA" sz="1000"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000"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Minister’s Office, rightsholders and partner groups and central government. It is </a:t>
            </a:r>
            <a:br>
              <a:rPr kumimoji="0" lang="en-CA" sz="1000"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000"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also responsible for overseeing the strategic and operational business of the </a:t>
            </a:r>
            <a:br>
              <a:rPr kumimoji="0" lang="en-CA" sz="1000"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000"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Ministry of Education and Child Care. </a:t>
            </a:r>
            <a:endParaRPr kumimoji="0" lang="en-US" sz="1000" u="none" strike="noStrike" kern="1200" cap="none" spc="0" normalizeH="0" baseline="0" noProof="0" dirty="0">
              <a:ln>
                <a:noFill/>
              </a:ln>
              <a:solidFill>
                <a:schemeClr val="tx1">
                  <a:lumMod val="75000"/>
                  <a:lumOff val="25000"/>
                </a:schemeClr>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A490C29A-8E8B-9E78-668E-A0D19C9E5674}"/>
              </a:ext>
            </a:extLst>
          </p:cNvPr>
          <p:cNvSpPr txBox="1"/>
          <p:nvPr/>
        </p:nvSpPr>
        <p:spPr>
          <a:xfrm>
            <a:off x="437635" y="2878600"/>
            <a:ext cx="5399903" cy="146963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EDUCATIONS PROGRAMS DIVISION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Melanie Stewart | Assistant Deputy Minister</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hlinkClick r:id="rId3">
                  <a:extLst>
                    <a:ext uri="{A12FA001-AC4F-418D-AE19-62706E023703}">
                      <ahyp:hlinkClr xmlns:ahyp="http://schemas.microsoft.com/office/drawing/2018/hyperlinkcolor" val="tx"/>
                    </a:ext>
                  </a:extLst>
                </a:hlinkClick>
              </a:rPr>
              <a:t>Melanie.J.Stewart@gov.bc.ca</a:t>
            </a:r>
            <a:endPar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The Education Programs Division is responsible for the development and </a:t>
            </a:r>
            <a:b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maintenance of the provincial K-12 curriculum as well as assessment development </a:t>
            </a:r>
            <a:b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and administration, student reporting, graduation policy, career programs and </a:t>
            </a:r>
            <a:b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student transcripts to post-secondary. </a:t>
            </a:r>
            <a:endPar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517A2077-0EE0-397A-44D4-55273501006F}"/>
              </a:ext>
            </a:extLst>
          </p:cNvPr>
          <p:cNvSpPr txBox="1"/>
          <p:nvPr/>
        </p:nvSpPr>
        <p:spPr>
          <a:xfrm>
            <a:off x="466469" y="4374005"/>
            <a:ext cx="5511113" cy="16235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RESOURCE MANAGEMENT DIVISION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Chris Brown | Assistant Deputy Minister </a:t>
            </a:r>
            <a:r>
              <a:rPr lang="en-US" sz="1000" i="1" dirty="0">
                <a:solidFill>
                  <a:prstClr val="black"/>
                </a:solidFill>
                <a:latin typeface="Open Sans" panose="020B0606030504020204" pitchFamily="34" charset="0"/>
                <a:ea typeface="Open Sans" panose="020B0606030504020204" pitchFamily="34" charset="0"/>
                <a:cs typeface="Open Sans" panose="020B0606030504020204" pitchFamily="34" charset="0"/>
              </a:rPr>
              <a:t>&amp;</a:t>
            </a:r>
            <a:r>
              <a:rPr kumimoji="0" lang="en-US" sz="1000"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 Executive Financial Officer</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hlinkClick r:id="rId4">
                  <a:extLst>
                    <a:ext uri="{A12FA001-AC4F-418D-AE19-62706E023703}">
                      <ahyp:hlinkClr xmlns:ahyp="http://schemas.microsoft.com/office/drawing/2018/hyperlinkcolor" val="tx"/>
                    </a:ext>
                  </a:extLst>
                </a:hlinkClick>
              </a:rPr>
              <a:t>Chris.Brown@gov.bc.ca</a:t>
            </a:r>
            <a:endParaRPr kumimoji="0" lang="en-US"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The Resource Management Division provides operational and capital funding for </a:t>
            </a:r>
            <a:b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school districts and monitors financial accountability and compliance. The division </a:t>
            </a:r>
            <a:b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also provides corporate functions for the Ministry including budgeting, strategic </a:t>
            </a:r>
            <a:b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human resources, workplace and facilities support, and risk management and </a:t>
            </a:r>
            <a:b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emergency preparedness.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F35CBAEB-E99C-938E-6831-A9ABA10745A9}"/>
              </a:ext>
            </a:extLst>
          </p:cNvPr>
          <p:cNvSpPr txBox="1"/>
          <p:nvPr/>
        </p:nvSpPr>
        <p:spPr>
          <a:xfrm>
            <a:off x="6075405" y="1335983"/>
            <a:ext cx="5741773" cy="116185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LEARNING DIVISION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Jennifer McCrea | Assistant Deputy Minister</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hlinkClick r:id="rId5">
                  <a:extLst>
                    <a:ext uri="{A12FA001-AC4F-418D-AE19-62706E023703}">
                      <ahyp:hlinkClr xmlns:ahyp="http://schemas.microsoft.com/office/drawing/2018/hyperlinkcolor" val="tx"/>
                    </a:ext>
                  </a:extLst>
                </a:hlinkClick>
              </a:rPr>
              <a:t>Jennifer.McCrea@gov.bc.ca</a:t>
            </a:r>
            <a:endPar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The Learning Division provides leadership and support to school districts and independent schools in the areas of Indigenous Education, Early Learning, French Education, Inclusive Education, Student Wellness and Safety and Mental Health.</a:t>
            </a:r>
            <a:endPar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036488AD-B89C-7BC4-4C5B-771EA8D923F7}"/>
              </a:ext>
            </a:extLst>
          </p:cNvPr>
          <p:cNvSpPr txBox="1"/>
          <p:nvPr/>
        </p:nvSpPr>
        <p:spPr>
          <a:xfrm>
            <a:off x="6075405" y="2733678"/>
            <a:ext cx="5539947" cy="13157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SERVICES &amp; TECHNOLOGY DIVISION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Eleanor Liddy | Assistant Deputy Minister </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hlinkClick r:id="rId6">
                  <a:extLst>
                    <a:ext uri="{A12FA001-AC4F-418D-AE19-62706E023703}">
                      <ahyp:hlinkClr xmlns:ahyp="http://schemas.microsoft.com/office/drawing/2018/hyperlinkcolor" val="tx"/>
                    </a:ext>
                  </a:extLst>
                </a:hlinkClick>
              </a:rPr>
              <a:t>Eleanor.Liddy@gov.bc.ca</a:t>
            </a:r>
            <a:endParaRPr kumimoji="0" lang="en-US"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The Services and Technology Division provides information and technology services for </a:t>
            </a:r>
            <a:b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the K-12 sector. This includes the provision of a provincial high-speed internet network and Student Information system, online learning, results and transcripts, learning </a:t>
            </a:r>
            <a:b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supports and the BC Training and Education Savings Grant.</a:t>
            </a:r>
            <a:endPar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40AA46F7-3C1D-6A80-9B76-91E8FC3C72ED}"/>
              </a:ext>
            </a:extLst>
          </p:cNvPr>
          <p:cNvSpPr txBox="1"/>
          <p:nvPr/>
        </p:nvSpPr>
        <p:spPr>
          <a:xfrm>
            <a:off x="6075405" y="4252538"/>
            <a:ext cx="6198973" cy="131574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GOVERNANCE &amp; ANALYTICS DIVISION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Cloe Nicholls &amp; Lucas Corwin | Acting Assistant Deputy Ministers</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US"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hlinkClick r:id="rId7">
                  <a:extLst>
                    <a:ext uri="{A12FA001-AC4F-418D-AE19-62706E023703}">
                      <ahyp:hlinkClr xmlns:ahyp="http://schemas.microsoft.com/office/drawing/2018/hyperlinkcolor" val="tx"/>
                    </a:ext>
                  </a:extLst>
                </a:hlinkClick>
              </a:rPr>
              <a:t>Cloe.Nicholls@gov.bc.ca</a:t>
            </a:r>
            <a:r>
              <a:rPr kumimoji="0" lang="en-US"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rPr>
              <a:t> &amp; </a:t>
            </a:r>
            <a:r>
              <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hlinkClick r:id="rId8">
                  <a:extLst>
                    <a:ext uri="{A12FA001-AC4F-418D-AE19-62706E023703}">
                      <ahyp:hlinkClr xmlns:ahyp="http://schemas.microsoft.com/office/drawing/2018/hyperlinkcolor" val="tx"/>
                    </a:ext>
                  </a:extLst>
                </a:hlinkClick>
              </a:rPr>
              <a:t>Lucas.Corwin@gov.bc.ca</a:t>
            </a:r>
            <a:endPar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The Governance and Analytics Division is responsible for legislation, workforce development, education analytics, continuous improvement, teacher certification and discipline, as well as independent schools and international education.</a:t>
            </a:r>
            <a:endPar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F0ED36AB-6111-FB11-87F2-BF0FC0B221D8}"/>
              </a:ext>
            </a:extLst>
          </p:cNvPr>
          <p:cNvSpPr txBox="1"/>
          <p:nvPr/>
        </p:nvSpPr>
        <p:spPr>
          <a:xfrm>
            <a:off x="6075405" y="5558904"/>
            <a:ext cx="6062019" cy="100796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200" b="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CHILD CARE DIVISION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000" i="1"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Patricia Boyle | Assistant Deputy Minister</a:t>
            </a:r>
          </a:p>
          <a:p>
            <a:pPr marL="0" marR="0" lvl="0" indent="0" algn="l" defTabSz="914400" rtl="0" eaLnBrk="1" fontAlgn="auto" latinLnBrk="0" hangingPunct="1">
              <a:lnSpc>
                <a:spcPct val="100000"/>
              </a:lnSpc>
              <a:spcBef>
                <a:spcPts val="300"/>
              </a:spcBef>
              <a:spcAft>
                <a:spcPts val="0"/>
              </a:spcAft>
              <a:buClrTx/>
              <a:buSzTx/>
              <a:buFontTx/>
              <a:buNone/>
              <a:tabLst/>
              <a:defRPr/>
            </a:pPr>
            <a:r>
              <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hlinkClick r:id="rId9">
                  <a:extLst>
                    <a:ext uri="{A12FA001-AC4F-418D-AE19-62706E023703}">
                      <ahyp:hlinkClr xmlns:ahyp="http://schemas.microsoft.com/office/drawing/2018/hyperlinkcolor" val="tx"/>
                    </a:ext>
                  </a:extLst>
                </a:hlinkClick>
              </a:rPr>
              <a:t>Patricia.Boyle@gov.bc.ca</a:t>
            </a:r>
            <a:endParaRPr kumimoji="0" lang="en-CA" sz="1000" u="none" strike="noStrike" kern="1200" cap="none" spc="0" normalizeH="0" baseline="0" noProof="0" dirty="0">
              <a:ln>
                <a:noFill/>
              </a:ln>
              <a:solidFill>
                <a:srgbClr val="00A3E2"/>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The Child Care Division oversees the implementation and delivery of all government </a:t>
            </a:r>
            <a:b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rPr>
              <a:t>programs associated with child care, as well as those for early years and inclusion.</a:t>
            </a:r>
            <a:endParaRPr kumimoji="0" lang="en-US" sz="1000" u="none" strike="noStrike" kern="1200" cap="none" spc="0" normalizeH="0" baseline="0" noProof="0" dirty="0">
              <a:ln>
                <a:noFill/>
              </a:ln>
              <a:solidFill>
                <a:prstClr val="black"/>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cxnSp>
        <p:nvCxnSpPr>
          <p:cNvPr id="13" name="Straight Connector 12">
            <a:extLst>
              <a:ext uri="{FF2B5EF4-FFF2-40B4-BE49-F238E27FC236}">
                <a16:creationId xmlns:a16="http://schemas.microsoft.com/office/drawing/2014/main" id="{7F463FE9-1C08-778B-0A75-52CB2C82B1E4}"/>
              </a:ext>
            </a:extLst>
          </p:cNvPr>
          <p:cNvCxnSpPr>
            <a:cxnSpLocks/>
          </p:cNvCxnSpPr>
          <p:nvPr/>
        </p:nvCxnSpPr>
        <p:spPr>
          <a:xfrm>
            <a:off x="5765800" y="995183"/>
            <a:ext cx="8582" cy="5862817"/>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4" name="Group 23">
            <a:extLst>
              <a:ext uri="{FF2B5EF4-FFF2-40B4-BE49-F238E27FC236}">
                <a16:creationId xmlns:a16="http://schemas.microsoft.com/office/drawing/2014/main" id="{999F8BC9-32F1-3C48-80DE-9B180374C433}"/>
              </a:ext>
            </a:extLst>
          </p:cNvPr>
          <p:cNvGrpSpPr/>
          <p:nvPr/>
        </p:nvGrpSpPr>
        <p:grpSpPr>
          <a:xfrm>
            <a:off x="10556708" y="356151"/>
            <a:ext cx="1252664" cy="1252664"/>
            <a:chOff x="10706027" y="314338"/>
            <a:chExt cx="1080603" cy="1080603"/>
          </a:xfrm>
        </p:grpSpPr>
        <p:sp>
          <p:nvSpPr>
            <p:cNvPr id="23" name="Oval 22">
              <a:extLst>
                <a:ext uri="{FF2B5EF4-FFF2-40B4-BE49-F238E27FC236}">
                  <a16:creationId xmlns:a16="http://schemas.microsoft.com/office/drawing/2014/main" id="{6F25C6F4-96CA-AEC7-392E-6D4E39E6D380}"/>
                </a:ext>
              </a:extLst>
            </p:cNvPr>
            <p:cNvSpPr/>
            <p:nvPr/>
          </p:nvSpPr>
          <p:spPr>
            <a:xfrm>
              <a:off x="10706027" y="314338"/>
              <a:ext cx="1080603" cy="1080603"/>
            </a:xfrm>
            <a:prstGeom prst="ellipse">
              <a:avLst/>
            </a:prstGeom>
            <a:solidFill>
              <a:schemeClr val="bg1"/>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1" name="Graphic 20" descr="Employee badge outline">
              <a:extLst>
                <a:ext uri="{FF2B5EF4-FFF2-40B4-BE49-F238E27FC236}">
                  <a16:creationId xmlns:a16="http://schemas.microsoft.com/office/drawing/2014/main" id="{2CEF858F-0D12-A1F8-BB22-8C35D22E7565}"/>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0882158" y="490469"/>
              <a:ext cx="728340" cy="728340"/>
            </a:xfrm>
            <a:prstGeom prst="rect">
              <a:avLst/>
            </a:prstGeom>
          </p:spPr>
        </p:pic>
      </p:grpSp>
    </p:spTree>
    <p:extLst>
      <p:ext uri="{BB962C8B-B14F-4D97-AF65-F5344CB8AC3E}">
        <p14:creationId xmlns:p14="http://schemas.microsoft.com/office/powerpoint/2010/main" val="2818821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Picture 24">
            <a:extLst>
              <a:ext uri="{FF2B5EF4-FFF2-40B4-BE49-F238E27FC236}">
                <a16:creationId xmlns:a16="http://schemas.microsoft.com/office/drawing/2014/main" id="{72E09B33-843E-C2A8-9014-EA9B9338259B}"/>
              </a:ext>
            </a:extLst>
          </p:cNvPr>
          <p:cNvPicPr>
            <a:picLocks noChangeAspect="1"/>
          </p:cNvPicPr>
          <p:nvPr/>
        </p:nvPicPr>
        <p:blipFill rotWithShape="1">
          <a:blip r:embed="rId3" cstate="screen">
            <a:alphaModFix amt="36000"/>
            <a:extLst>
              <a:ext uri="{28A0092B-C50C-407E-A947-70E740481C1C}">
                <a14:useLocalDpi xmlns:a14="http://schemas.microsoft.com/office/drawing/2010/main"/>
              </a:ext>
            </a:extLst>
          </a:blip>
          <a:srcRect/>
          <a:stretch/>
        </p:blipFill>
        <p:spPr>
          <a:xfrm>
            <a:off x="5346332" y="3200400"/>
            <a:ext cx="6845667" cy="3672951"/>
          </a:xfrm>
          <a:prstGeom prst="rect">
            <a:avLst/>
          </a:prstGeom>
        </p:spPr>
      </p:pic>
      <p:pic>
        <p:nvPicPr>
          <p:cNvPr id="5" name="Picture 4">
            <a:extLst>
              <a:ext uri="{FF2B5EF4-FFF2-40B4-BE49-F238E27FC236}">
                <a16:creationId xmlns:a16="http://schemas.microsoft.com/office/drawing/2014/main" id="{57DBE9BF-B40D-B5C6-17FC-F6309A4F35F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5400000">
            <a:off x="-671958" y="1572596"/>
            <a:ext cx="6773625" cy="3797184"/>
          </a:xfrm>
          <a:prstGeom prst="rect">
            <a:avLst/>
          </a:prstGeom>
        </p:spPr>
      </p:pic>
      <p:pic>
        <p:nvPicPr>
          <p:cNvPr id="10" name="Picture 9">
            <a:extLst>
              <a:ext uri="{FF2B5EF4-FFF2-40B4-BE49-F238E27FC236}">
                <a16:creationId xmlns:a16="http://schemas.microsoft.com/office/drawing/2014/main" id="{6FC85F46-4370-E24A-A8AF-374FD6EEF1C4}"/>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824976" y="3552426"/>
            <a:ext cx="2208914" cy="2097100"/>
          </a:xfrm>
          <a:prstGeom prst="rect">
            <a:avLst/>
          </a:prstGeom>
        </p:spPr>
      </p:pic>
      <p:pic>
        <p:nvPicPr>
          <p:cNvPr id="42" name="Picture 41">
            <a:extLst>
              <a:ext uri="{FF2B5EF4-FFF2-40B4-BE49-F238E27FC236}">
                <a16:creationId xmlns:a16="http://schemas.microsoft.com/office/drawing/2014/main" id="{7CACEF68-1842-7A43-A072-739DD15C5DA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55082" y="459294"/>
            <a:ext cx="2211321" cy="2097100"/>
          </a:xfrm>
          <a:prstGeom prst="rect">
            <a:avLst/>
          </a:prstGeom>
        </p:spPr>
      </p:pic>
      <p:pic>
        <p:nvPicPr>
          <p:cNvPr id="47" name="Picture 46">
            <a:extLst>
              <a:ext uri="{FF2B5EF4-FFF2-40B4-BE49-F238E27FC236}">
                <a16:creationId xmlns:a16="http://schemas.microsoft.com/office/drawing/2014/main" id="{80FAB072-5D96-E14C-9381-78ED5C5650B9}"/>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5332320" y="459294"/>
            <a:ext cx="2210706" cy="2096516"/>
          </a:xfrm>
          <a:prstGeom prst="rect">
            <a:avLst/>
          </a:prstGeom>
        </p:spPr>
      </p:pic>
      <p:sp>
        <p:nvSpPr>
          <p:cNvPr id="2" name="Title 1"/>
          <p:cNvSpPr>
            <a:spLocks noGrp="1"/>
          </p:cNvSpPr>
          <p:nvPr>
            <p:ph type="title"/>
          </p:nvPr>
        </p:nvSpPr>
        <p:spPr>
          <a:xfrm>
            <a:off x="738028" y="2672673"/>
            <a:ext cx="2825893" cy="1249845"/>
          </a:xfrm>
        </p:spPr>
        <p:txBody>
          <a:bodyPr/>
          <a:lstStyle/>
          <a:p>
            <a:r>
              <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Ministry</a:t>
            </a:r>
            <a:br>
              <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br>
            <a:r>
              <a:rPr lang="en-US"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Executive Team</a:t>
            </a:r>
          </a:p>
        </p:txBody>
      </p:sp>
      <p:sp>
        <p:nvSpPr>
          <p:cNvPr id="15" name="Title 3">
            <a:extLst>
              <a:ext uri="{FF2B5EF4-FFF2-40B4-BE49-F238E27FC236}">
                <a16:creationId xmlns:a16="http://schemas.microsoft.com/office/drawing/2014/main" id="{654FA9F2-D768-7048-897E-C4A6CFC1C682}"/>
              </a:ext>
            </a:extLst>
          </p:cNvPr>
          <p:cNvSpPr txBox="1">
            <a:spLocks/>
          </p:cNvSpPr>
          <p:nvPr/>
        </p:nvSpPr>
        <p:spPr>
          <a:xfrm>
            <a:off x="9981081" y="5736438"/>
            <a:ext cx="2003123" cy="711925"/>
          </a:xfrm>
          <a:prstGeom prst="rect">
            <a:avLst/>
          </a:prstGeom>
          <a:effectLst/>
        </p:spPr>
        <p:txBody>
          <a:bodyPr vert="horz" lIns="0" tIns="0" rIns="0" bIns="0" rtlCol="0" anchor="t" anchorCtr="0">
            <a:noAutofit/>
          </a:bodyPr>
          <a:lstStyle>
            <a:lvl1pPr algn="l" defTabSz="914400" rtl="0" eaLnBrk="1" latinLnBrk="0" hangingPunct="1">
              <a:lnSpc>
                <a:spcPct val="90000"/>
              </a:lnSpc>
              <a:spcBef>
                <a:spcPct val="0"/>
              </a:spcBef>
              <a:buNone/>
              <a:defRPr sz="3200" b="1" i="0" kern="120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CA" sz="14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Denise</a:t>
            </a:r>
            <a:r>
              <a:rPr lang="en-CA" sz="1400" dirty="0">
                <a:solidFill>
                  <a:srgbClr val="00A3E2"/>
                </a:solidFill>
                <a:latin typeface="Open Sans" panose="020B0606030504020204" pitchFamily="34" charset="0"/>
                <a:ea typeface="Open Sans" panose="020B0606030504020204" pitchFamily="34" charset="0"/>
                <a:cs typeface="Open Sans" panose="020B0606030504020204" pitchFamily="34" charset="0"/>
              </a:rPr>
              <a:t> Augustine</a:t>
            </a:r>
          </a:p>
          <a:p>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Superintendent</a:t>
            </a:r>
            <a:b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b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Indigenous Education</a:t>
            </a:r>
          </a:p>
          <a:p>
            <a:pPr>
              <a:lnSpc>
                <a:spcPts val="1400"/>
              </a:lnSpc>
            </a:pPr>
            <a:br>
              <a:rPr lang="en-CA" sz="10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br>
            <a:endParaRPr lang="en-US" sz="10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8" name="Title 3">
            <a:extLst>
              <a:ext uri="{FF2B5EF4-FFF2-40B4-BE49-F238E27FC236}">
                <a16:creationId xmlns:a16="http://schemas.microsoft.com/office/drawing/2014/main" id="{31FFC20D-07EC-7C42-B4D5-B3181B4D7395}"/>
              </a:ext>
            </a:extLst>
          </p:cNvPr>
          <p:cNvSpPr txBox="1">
            <a:spLocks/>
          </p:cNvSpPr>
          <p:nvPr/>
        </p:nvSpPr>
        <p:spPr>
          <a:xfrm>
            <a:off x="7717871" y="5736438"/>
            <a:ext cx="2263210" cy="801256"/>
          </a:xfrm>
          <a:prstGeom prst="rect">
            <a:avLst/>
          </a:prstGeom>
          <a:effectLst/>
        </p:spPr>
        <p:txBody>
          <a:bodyPr vert="horz" lIns="0" tIns="0" rIns="0" bIns="0" rtlCol="0" anchor="t" anchorCtr="0">
            <a:noAutofit/>
          </a:bodyPr>
          <a:lstStyle>
            <a:lvl1pPr algn="l" defTabSz="914400" rtl="0" eaLnBrk="1" latinLnBrk="0" hangingPunct="1">
              <a:lnSpc>
                <a:spcPct val="90000"/>
              </a:lnSpc>
              <a:spcBef>
                <a:spcPct val="0"/>
              </a:spcBef>
              <a:buNone/>
              <a:defRPr sz="3200" b="1" i="0" kern="120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a:lnSpc>
                <a:spcPts val="1400"/>
              </a:lnSpc>
            </a:pPr>
            <a:r>
              <a:rPr lang="en-CA" sz="14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Chris </a:t>
            </a:r>
            <a:r>
              <a:rPr lang="en-CA" sz="1400" dirty="0">
                <a:solidFill>
                  <a:srgbClr val="00A3E2"/>
                </a:solidFill>
                <a:latin typeface="Open Sans" panose="020B0606030504020204" pitchFamily="34" charset="0"/>
                <a:ea typeface="Open Sans" panose="020B0606030504020204" pitchFamily="34" charset="0"/>
                <a:cs typeface="Open Sans" panose="020B0606030504020204" pitchFamily="34" charset="0"/>
              </a:rPr>
              <a:t>Brown</a:t>
            </a:r>
          </a:p>
          <a:p>
            <a:pPr>
              <a:lnSpc>
                <a:spcPts val="1400"/>
              </a:lnSpc>
            </a:pP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Assistant Deputy Minister, </a:t>
            </a:r>
          </a:p>
          <a:p>
            <a:pPr>
              <a:lnSpc>
                <a:spcPts val="1400"/>
              </a:lnSpc>
            </a:pP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Resource Management Division</a:t>
            </a:r>
          </a:p>
        </p:txBody>
      </p:sp>
      <p:sp>
        <p:nvSpPr>
          <p:cNvPr id="23" name="Title 3">
            <a:extLst>
              <a:ext uri="{FF2B5EF4-FFF2-40B4-BE49-F238E27FC236}">
                <a16:creationId xmlns:a16="http://schemas.microsoft.com/office/drawing/2014/main" id="{88C67782-684D-C64E-8CFD-EE9D8D24D598}"/>
              </a:ext>
            </a:extLst>
          </p:cNvPr>
          <p:cNvSpPr txBox="1">
            <a:spLocks/>
          </p:cNvSpPr>
          <p:nvPr/>
        </p:nvSpPr>
        <p:spPr>
          <a:xfrm>
            <a:off x="4115603" y="5780822"/>
            <a:ext cx="3253552" cy="959536"/>
          </a:xfrm>
          <a:prstGeom prst="rect">
            <a:avLst/>
          </a:prstGeom>
          <a:effectLst/>
        </p:spPr>
        <p:txBody>
          <a:bodyPr vert="horz" lIns="0" tIns="0" rIns="0" bIns="0" rtlCol="0" anchor="t" anchorCtr="0">
            <a:noAutofit/>
          </a:bodyPr>
          <a:lstStyle>
            <a:lvl1pPr algn="l" defTabSz="914400" rtl="0" eaLnBrk="1" latinLnBrk="0" hangingPunct="1">
              <a:lnSpc>
                <a:spcPct val="90000"/>
              </a:lnSpc>
              <a:spcBef>
                <a:spcPct val="0"/>
              </a:spcBef>
              <a:buNone/>
              <a:defRPr sz="3200" b="1" i="0" kern="120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a:lnSpc>
                <a:spcPts val="1400"/>
              </a:lnSpc>
            </a:pPr>
            <a:r>
              <a:rPr lang="en-CA" sz="14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Cloe </a:t>
            </a:r>
            <a:r>
              <a:rPr lang="en-CA" sz="1400" dirty="0">
                <a:solidFill>
                  <a:srgbClr val="00A3E2"/>
                </a:solidFill>
                <a:latin typeface="Open Sans" panose="020B0606030504020204" pitchFamily="34" charset="0"/>
                <a:ea typeface="Open Sans" panose="020B0606030504020204" pitchFamily="34" charset="0"/>
                <a:cs typeface="Open Sans" panose="020B0606030504020204" pitchFamily="34" charset="0"/>
              </a:rPr>
              <a:t>Nicholls</a:t>
            </a:r>
            <a:r>
              <a:rPr lang="en-CA" sz="14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 &amp; Lucas </a:t>
            </a:r>
            <a:r>
              <a:rPr lang="en-CA" sz="1400" dirty="0">
                <a:solidFill>
                  <a:srgbClr val="00A3E2"/>
                </a:solidFill>
                <a:latin typeface="Open Sans" panose="020B0606030504020204" pitchFamily="34" charset="0"/>
                <a:ea typeface="Open Sans" panose="020B0606030504020204" pitchFamily="34" charset="0"/>
                <a:cs typeface="Open Sans" panose="020B0606030504020204" pitchFamily="34" charset="0"/>
              </a:rPr>
              <a:t>Corwin</a:t>
            </a:r>
          </a:p>
          <a:p>
            <a:pPr>
              <a:lnSpc>
                <a:spcPts val="1400"/>
              </a:lnSpc>
            </a:pP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Acting Assistant Deputy Ministers, </a:t>
            </a:r>
            <a:b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b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Governance &amp; Analytics Division</a:t>
            </a:r>
          </a:p>
        </p:txBody>
      </p:sp>
      <p:sp>
        <p:nvSpPr>
          <p:cNvPr id="28" name="Title 3">
            <a:extLst>
              <a:ext uri="{FF2B5EF4-FFF2-40B4-BE49-F238E27FC236}">
                <a16:creationId xmlns:a16="http://schemas.microsoft.com/office/drawing/2014/main" id="{011039A5-BD15-D14F-8913-43649773BABF}"/>
              </a:ext>
            </a:extLst>
          </p:cNvPr>
          <p:cNvSpPr txBox="1">
            <a:spLocks/>
          </p:cNvSpPr>
          <p:nvPr/>
        </p:nvSpPr>
        <p:spPr>
          <a:xfrm>
            <a:off x="9952364" y="2664922"/>
            <a:ext cx="2263210" cy="786257"/>
          </a:xfrm>
          <a:prstGeom prst="rect">
            <a:avLst/>
          </a:prstGeom>
          <a:effectLst/>
        </p:spPr>
        <p:txBody>
          <a:bodyPr vert="horz" lIns="0" tIns="0" rIns="0" bIns="0" rtlCol="0" anchor="t" anchorCtr="0">
            <a:noAutofit/>
          </a:bodyPr>
          <a:lstStyle>
            <a:lvl1pPr algn="l" defTabSz="914400" rtl="0" eaLnBrk="1" latinLnBrk="0" hangingPunct="1">
              <a:lnSpc>
                <a:spcPct val="90000"/>
              </a:lnSpc>
              <a:spcBef>
                <a:spcPct val="0"/>
              </a:spcBef>
              <a:buNone/>
              <a:defRPr sz="3200" b="1" i="0" kern="120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a:lnSpc>
                <a:spcPts val="1400"/>
              </a:lnSpc>
            </a:pPr>
            <a:r>
              <a:rPr lang="en-CA" sz="14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Jennifer</a:t>
            </a:r>
            <a:r>
              <a:rPr lang="en-CA" sz="1400" dirty="0">
                <a:solidFill>
                  <a:srgbClr val="00A3E2"/>
                </a:solidFill>
                <a:latin typeface="Open Sans" panose="020B0606030504020204" pitchFamily="34" charset="0"/>
                <a:ea typeface="Open Sans" panose="020B0606030504020204" pitchFamily="34" charset="0"/>
                <a:cs typeface="Open Sans" panose="020B0606030504020204" pitchFamily="34" charset="0"/>
              </a:rPr>
              <a:t> McCrea</a:t>
            </a:r>
          </a:p>
          <a:p>
            <a:pPr>
              <a:lnSpc>
                <a:spcPts val="1400"/>
              </a:lnSpc>
            </a:pP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Assistant Deputy Minister, </a:t>
            </a:r>
          </a:p>
          <a:p>
            <a:pPr>
              <a:lnSpc>
                <a:spcPts val="1400"/>
              </a:lnSpc>
            </a:pP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Learning Division</a:t>
            </a:r>
          </a:p>
        </p:txBody>
      </p:sp>
      <p:sp>
        <p:nvSpPr>
          <p:cNvPr id="33" name="Title 3">
            <a:extLst>
              <a:ext uri="{FF2B5EF4-FFF2-40B4-BE49-F238E27FC236}">
                <a16:creationId xmlns:a16="http://schemas.microsoft.com/office/drawing/2014/main" id="{DAFCE7E2-EB4A-B54B-993C-040EC1CAFD03}"/>
              </a:ext>
            </a:extLst>
          </p:cNvPr>
          <p:cNvSpPr txBox="1">
            <a:spLocks/>
          </p:cNvSpPr>
          <p:nvPr/>
        </p:nvSpPr>
        <p:spPr>
          <a:xfrm>
            <a:off x="7717871" y="2664922"/>
            <a:ext cx="2263210" cy="983387"/>
          </a:xfrm>
          <a:prstGeom prst="rect">
            <a:avLst/>
          </a:prstGeom>
          <a:effectLst/>
        </p:spPr>
        <p:txBody>
          <a:bodyPr vert="horz" lIns="0" tIns="0" rIns="0" bIns="0" rtlCol="0" anchor="t" anchorCtr="0">
            <a:noAutofit/>
          </a:bodyPr>
          <a:lstStyle>
            <a:lvl1pPr algn="l" defTabSz="914400" rtl="0" eaLnBrk="1" latinLnBrk="0" hangingPunct="1">
              <a:lnSpc>
                <a:spcPct val="90000"/>
              </a:lnSpc>
              <a:spcBef>
                <a:spcPct val="0"/>
              </a:spcBef>
              <a:buNone/>
              <a:defRPr sz="3200" b="1" i="0" kern="120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a:lnSpc>
                <a:spcPts val="1400"/>
              </a:lnSpc>
            </a:pPr>
            <a:r>
              <a:rPr lang="en-CA" sz="14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Eleanor </a:t>
            </a:r>
            <a:r>
              <a:rPr lang="en-CA" sz="1400" dirty="0">
                <a:solidFill>
                  <a:srgbClr val="00A3E2"/>
                </a:solidFill>
                <a:latin typeface="Open Sans" panose="020B0606030504020204" pitchFamily="34" charset="0"/>
                <a:ea typeface="Open Sans" panose="020B0606030504020204" pitchFamily="34" charset="0"/>
                <a:cs typeface="Open Sans" panose="020B0606030504020204" pitchFamily="34" charset="0"/>
              </a:rPr>
              <a:t>Liddy</a:t>
            </a:r>
          </a:p>
          <a:p>
            <a:pPr>
              <a:lnSpc>
                <a:spcPts val="1400"/>
              </a:lnSpc>
            </a:pP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Assistant Deputy Minister, </a:t>
            </a:r>
            <a:b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b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Services &amp; Technology Division</a:t>
            </a:r>
          </a:p>
        </p:txBody>
      </p:sp>
      <p:sp>
        <p:nvSpPr>
          <p:cNvPr id="38" name="Title 3">
            <a:extLst>
              <a:ext uri="{FF2B5EF4-FFF2-40B4-BE49-F238E27FC236}">
                <a16:creationId xmlns:a16="http://schemas.microsoft.com/office/drawing/2014/main" id="{3CCC545C-C04D-2C49-86B2-FEF5C4718098}"/>
              </a:ext>
            </a:extLst>
          </p:cNvPr>
          <p:cNvSpPr txBox="1">
            <a:spLocks/>
          </p:cNvSpPr>
          <p:nvPr/>
        </p:nvSpPr>
        <p:spPr>
          <a:xfrm>
            <a:off x="5454661" y="2664922"/>
            <a:ext cx="2263210" cy="733227"/>
          </a:xfrm>
          <a:prstGeom prst="rect">
            <a:avLst/>
          </a:prstGeom>
          <a:effectLst/>
        </p:spPr>
        <p:txBody>
          <a:bodyPr vert="horz" lIns="0" tIns="0" rIns="0" bIns="0" rtlCol="0" anchor="t" anchorCtr="0">
            <a:noAutofit/>
          </a:bodyPr>
          <a:lstStyle>
            <a:lvl1pPr algn="l" defTabSz="914400" rtl="0" eaLnBrk="1" latinLnBrk="0" hangingPunct="1">
              <a:lnSpc>
                <a:spcPct val="90000"/>
              </a:lnSpc>
              <a:spcBef>
                <a:spcPct val="0"/>
              </a:spcBef>
              <a:buNone/>
              <a:defRPr sz="3200" b="1" i="0" kern="120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a:lnSpc>
                <a:spcPts val="1400"/>
              </a:lnSpc>
            </a:pPr>
            <a:r>
              <a:rPr lang="en-CA" sz="14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Melanie </a:t>
            </a:r>
            <a:r>
              <a:rPr lang="en-CA" sz="1400" dirty="0">
                <a:solidFill>
                  <a:srgbClr val="00A3E2"/>
                </a:solidFill>
                <a:latin typeface="Open Sans" panose="020B0606030504020204" pitchFamily="34" charset="0"/>
                <a:ea typeface="Open Sans" panose="020B0606030504020204" pitchFamily="34" charset="0"/>
                <a:cs typeface="Open Sans" panose="020B0606030504020204" pitchFamily="34" charset="0"/>
              </a:rPr>
              <a:t>Stewart </a:t>
            </a:r>
          </a:p>
          <a:p>
            <a:pPr>
              <a:lnSpc>
                <a:spcPts val="1400"/>
              </a:lnSpc>
            </a:pP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Assistant Deputy Minister, </a:t>
            </a:r>
          </a:p>
          <a:p>
            <a:pPr>
              <a:lnSpc>
                <a:spcPts val="1400"/>
              </a:lnSpc>
            </a:pP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Education Programs Division</a:t>
            </a:r>
          </a:p>
        </p:txBody>
      </p:sp>
      <p:pic>
        <p:nvPicPr>
          <p:cNvPr id="8" name="Picture 7">
            <a:extLst>
              <a:ext uri="{FF2B5EF4-FFF2-40B4-BE49-F238E27FC236}">
                <a16:creationId xmlns:a16="http://schemas.microsoft.com/office/drawing/2014/main" id="{F3474244-7635-534B-8432-83686FD5DE17}"/>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7566913" y="3552426"/>
            <a:ext cx="2210705" cy="2098800"/>
          </a:xfrm>
          <a:prstGeom prst="rect">
            <a:avLst/>
          </a:prstGeom>
        </p:spPr>
      </p:pic>
      <p:pic>
        <p:nvPicPr>
          <p:cNvPr id="45" name="Picture 44">
            <a:extLst>
              <a:ext uri="{FF2B5EF4-FFF2-40B4-BE49-F238E27FC236}">
                <a16:creationId xmlns:a16="http://schemas.microsoft.com/office/drawing/2014/main" id="{94034F6D-C3BF-8343-B2D5-06BA06D42AB3}"/>
              </a:ext>
            </a:extLst>
          </p:cNvPr>
          <p:cNvPicPr>
            <a:picLocks/>
          </p:cNvPicPr>
          <p:nvPr/>
        </p:nvPicPr>
        <p:blipFill>
          <a:blip r:embed="rId8" cstate="screen">
            <a:extLst>
              <a:ext uri="{28A0092B-C50C-407E-A947-70E740481C1C}">
                <a14:useLocalDpi xmlns:a14="http://schemas.microsoft.com/office/drawing/2010/main"/>
              </a:ext>
            </a:extLst>
          </a:blip>
          <a:srcRect/>
          <a:stretch/>
        </p:blipFill>
        <p:spPr>
          <a:xfrm>
            <a:off x="9823773" y="459294"/>
            <a:ext cx="2210400" cy="2096226"/>
          </a:xfrm>
          <a:prstGeom prst="rect">
            <a:avLst/>
          </a:prstGeom>
        </p:spPr>
      </p:pic>
      <p:pic>
        <p:nvPicPr>
          <p:cNvPr id="9" name="Picture 8">
            <a:extLst>
              <a:ext uri="{FF2B5EF4-FFF2-40B4-BE49-F238E27FC236}">
                <a16:creationId xmlns:a16="http://schemas.microsoft.com/office/drawing/2014/main" id="{409D43F9-9AEE-0786-3D3C-B21C52FFBFFE}"/>
              </a:ext>
            </a:extLst>
          </p:cNvPr>
          <p:cNvPicPr>
            <a:picLocks noChangeAspect="1"/>
          </p:cNvPicPr>
          <p:nvPr/>
        </p:nvPicPr>
        <p:blipFill>
          <a:blip r:embed="rId9" cstate="screen">
            <a:extLst>
              <a:ext uri="{28A0092B-C50C-407E-A947-70E740481C1C}">
                <a14:useLocalDpi xmlns:a14="http://schemas.microsoft.com/office/drawing/2010/main"/>
              </a:ext>
            </a:extLst>
          </a:blip>
          <a:srcRect/>
          <a:stretch/>
        </p:blipFill>
        <p:spPr>
          <a:xfrm>
            <a:off x="3094351" y="459294"/>
            <a:ext cx="2211590" cy="2099639"/>
          </a:xfrm>
          <a:prstGeom prst="rect">
            <a:avLst/>
          </a:prstGeom>
        </p:spPr>
      </p:pic>
      <p:sp>
        <p:nvSpPr>
          <p:cNvPr id="20" name="Title 3">
            <a:extLst>
              <a:ext uri="{FF2B5EF4-FFF2-40B4-BE49-F238E27FC236}">
                <a16:creationId xmlns:a16="http://schemas.microsoft.com/office/drawing/2014/main" id="{A5865E9E-4964-3141-31F9-B0D3B339F4F5}"/>
              </a:ext>
            </a:extLst>
          </p:cNvPr>
          <p:cNvSpPr txBox="1">
            <a:spLocks/>
          </p:cNvSpPr>
          <p:nvPr/>
        </p:nvSpPr>
        <p:spPr>
          <a:xfrm>
            <a:off x="3265506" y="2664922"/>
            <a:ext cx="2003123" cy="711925"/>
          </a:xfrm>
          <a:prstGeom prst="rect">
            <a:avLst/>
          </a:prstGeom>
          <a:effectLst/>
        </p:spPr>
        <p:txBody>
          <a:bodyPr vert="horz" lIns="0" tIns="0" rIns="0" bIns="0" rtlCol="0" anchor="t" anchorCtr="0">
            <a:noAutofit/>
          </a:bodyPr>
          <a:lstStyle>
            <a:lvl1pPr algn="l" defTabSz="914400" rtl="0" eaLnBrk="1" latinLnBrk="0" hangingPunct="1">
              <a:lnSpc>
                <a:spcPct val="90000"/>
              </a:lnSpc>
              <a:spcBef>
                <a:spcPct val="0"/>
              </a:spcBef>
              <a:buNone/>
              <a:defRPr sz="3200" b="1" i="0" kern="120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CA" sz="14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Patricia</a:t>
            </a:r>
            <a:r>
              <a:rPr lang="en-CA" sz="1400" dirty="0">
                <a:solidFill>
                  <a:srgbClr val="00A3E2"/>
                </a:solidFill>
                <a:latin typeface="Open Sans" panose="020B0606030504020204" pitchFamily="34" charset="0"/>
                <a:ea typeface="Open Sans" panose="020B0606030504020204" pitchFamily="34" charset="0"/>
                <a:cs typeface="Open Sans" panose="020B0606030504020204" pitchFamily="34" charset="0"/>
              </a:rPr>
              <a:t> Boyle</a:t>
            </a:r>
            <a:br>
              <a:rPr lang="en-CA" sz="110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br>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Assistant Deputy Minister,</a:t>
            </a:r>
          </a:p>
          <a:p>
            <a:r>
              <a:rPr lang="en-CA" sz="11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t>Child Care Division</a:t>
            </a:r>
          </a:p>
          <a:p>
            <a:pPr>
              <a:lnSpc>
                <a:spcPts val="1400"/>
              </a:lnSpc>
            </a:pPr>
            <a:br>
              <a:rPr lang="en-CA" sz="10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rPr>
            </a:br>
            <a:endParaRPr lang="en-US" sz="1000" b="0" dirty="0">
              <a:solidFill>
                <a:schemeClr val="bg1">
                  <a:lumMod val="10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22" name="Straight Connector 21">
            <a:extLst>
              <a:ext uri="{FF2B5EF4-FFF2-40B4-BE49-F238E27FC236}">
                <a16:creationId xmlns:a16="http://schemas.microsoft.com/office/drawing/2014/main" id="{B0F9AAC4-1549-41C9-68DC-058FC9762532}"/>
              </a:ext>
            </a:extLst>
          </p:cNvPr>
          <p:cNvCxnSpPr>
            <a:cxnSpLocks/>
          </p:cNvCxnSpPr>
          <p:nvPr/>
        </p:nvCxnSpPr>
        <p:spPr>
          <a:xfrm>
            <a:off x="118377" y="3312781"/>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
        <p:nvSpPr>
          <p:cNvPr id="26" name="object 5">
            <a:extLst>
              <a:ext uri="{FF2B5EF4-FFF2-40B4-BE49-F238E27FC236}">
                <a16:creationId xmlns:a16="http://schemas.microsoft.com/office/drawing/2014/main" id="{F400AF77-CFF9-784D-8F0B-AF45572B67F4}"/>
              </a:ext>
            </a:extLst>
          </p:cNvPr>
          <p:cNvSpPr/>
          <p:nvPr/>
        </p:nvSpPr>
        <p:spPr>
          <a:xfrm>
            <a:off x="4544487" y="3912325"/>
            <a:ext cx="1497964" cy="1497964"/>
          </a:xfrm>
          <a:custGeom>
            <a:avLst/>
            <a:gdLst/>
            <a:ahLst/>
            <a:cxnLst/>
            <a:rect l="l" t="t" r="r" b="b"/>
            <a:pathLst>
              <a:path w="818515" h="818514">
                <a:moveTo>
                  <a:pt x="0" y="408950"/>
                </a:moveTo>
                <a:lnTo>
                  <a:pt x="2751" y="361258"/>
                </a:lnTo>
                <a:lnTo>
                  <a:pt x="10800" y="315182"/>
                </a:lnTo>
                <a:lnTo>
                  <a:pt x="23841" y="271028"/>
                </a:lnTo>
                <a:lnTo>
                  <a:pt x="41566" y="229104"/>
                </a:lnTo>
                <a:lnTo>
                  <a:pt x="63668" y="189717"/>
                </a:lnTo>
                <a:lnTo>
                  <a:pt x="89841" y="153172"/>
                </a:lnTo>
                <a:lnTo>
                  <a:pt x="119778" y="119778"/>
                </a:lnTo>
                <a:lnTo>
                  <a:pt x="153172" y="89841"/>
                </a:lnTo>
                <a:lnTo>
                  <a:pt x="189717" y="63668"/>
                </a:lnTo>
                <a:lnTo>
                  <a:pt x="229104" y="41566"/>
                </a:lnTo>
                <a:lnTo>
                  <a:pt x="271028" y="23841"/>
                </a:lnTo>
                <a:lnTo>
                  <a:pt x="315182" y="10800"/>
                </a:lnTo>
                <a:lnTo>
                  <a:pt x="361258" y="2751"/>
                </a:lnTo>
                <a:lnTo>
                  <a:pt x="408950" y="0"/>
                </a:lnTo>
                <a:lnTo>
                  <a:pt x="456643" y="2751"/>
                </a:lnTo>
                <a:lnTo>
                  <a:pt x="502719" y="10800"/>
                </a:lnTo>
                <a:lnTo>
                  <a:pt x="546873" y="23841"/>
                </a:lnTo>
                <a:lnTo>
                  <a:pt x="588797" y="41566"/>
                </a:lnTo>
                <a:lnTo>
                  <a:pt x="628184" y="63668"/>
                </a:lnTo>
                <a:lnTo>
                  <a:pt x="664728" y="89841"/>
                </a:lnTo>
                <a:lnTo>
                  <a:pt x="698122" y="119778"/>
                </a:lnTo>
                <a:lnTo>
                  <a:pt x="728059" y="153172"/>
                </a:lnTo>
                <a:lnTo>
                  <a:pt x="754232" y="189717"/>
                </a:lnTo>
                <a:lnTo>
                  <a:pt x="776335" y="229104"/>
                </a:lnTo>
                <a:lnTo>
                  <a:pt x="794060" y="271028"/>
                </a:lnTo>
                <a:lnTo>
                  <a:pt x="807100" y="315182"/>
                </a:lnTo>
                <a:lnTo>
                  <a:pt x="815150" y="361258"/>
                </a:lnTo>
                <a:lnTo>
                  <a:pt x="817901" y="408950"/>
                </a:lnTo>
                <a:lnTo>
                  <a:pt x="815150" y="456643"/>
                </a:lnTo>
                <a:lnTo>
                  <a:pt x="807100" y="502719"/>
                </a:lnTo>
                <a:lnTo>
                  <a:pt x="794060" y="546873"/>
                </a:lnTo>
                <a:lnTo>
                  <a:pt x="776335" y="588797"/>
                </a:lnTo>
                <a:lnTo>
                  <a:pt x="754232" y="628184"/>
                </a:lnTo>
                <a:lnTo>
                  <a:pt x="728059" y="664728"/>
                </a:lnTo>
                <a:lnTo>
                  <a:pt x="698122" y="698122"/>
                </a:lnTo>
                <a:lnTo>
                  <a:pt x="664728" y="728059"/>
                </a:lnTo>
                <a:lnTo>
                  <a:pt x="628184" y="754232"/>
                </a:lnTo>
                <a:lnTo>
                  <a:pt x="588797" y="776335"/>
                </a:lnTo>
                <a:lnTo>
                  <a:pt x="546873" y="794060"/>
                </a:lnTo>
                <a:lnTo>
                  <a:pt x="502719" y="807100"/>
                </a:lnTo>
                <a:lnTo>
                  <a:pt x="456643" y="815150"/>
                </a:lnTo>
                <a:lnTo>
                  <a:pt x="408950" y="817901"/>
                </a:lnTo>
                <a:lnTo>
                  <a:pt x="361258" y="815150"/>
                </a:lnTo>
                <a:lnTo>
                  <a:pt x="315182" y="807100"/>
                </a:lnTo>
                <a:lnTo>
                  <a:pt x="271028" y="794060"/>
                </a:lnTo>
                <a:lnTo>
                  <a:pt x="229104" y="776335"/>
                </a:lnTo>
                <a:lnTo>
                  <a:pt x="189717" y="754232"/>
                </a:lnTo>
                <a:lnTo>
                  <a:pt x="153172" y="728059"/>
                </a:lnTo>
                <a:lnTo>
                  <a:pt x="119778" y="698122"/>
                </a:lnTo>
                <a:lnTo>
                  <a:pt x="89841" y="664728"/>
                </a:lnTo>
                <a:lnTo>
                  <a:pt x="63668" y="628184"/>
                </a:lnTo>
                <a:lnTo>
                  <a:pt x="41566" y="588797"/>
                </a:lnTo>
                <a:lnTo>
                  <a:pt x="23841" y="546873"/>
                </a:lnTo>
                <a:lnTo>
                  <a:pt x="10800" y="502719"/>
                </a:lnTo>
                <a:lnTo>
                  <a:pt x="2751" y="456643"/>
                </a:lnTo>
                <a:lnTo>
                  <a:pt x="0" y="408950"/>
                </a:lnTo>
                <a:close/>
              </a:path>
            </a:pathLst>
          </a:custGeom>
          <a:ln w="12693">
            <a:solidFill>
              <a:srgbClr val="00A3E2"/>
            </a:solidFill>
          </a:ln>
        </p:spPr>
        <p:txBody>
          <a:bodyPr wrap="square" lIns="0" tIns="0" rIns="0" bIns="0" rtlCol="0"/>
          <a:lstStyle/>
          <a:p>
            <a:endParaRPr dirty="0"/>
          </a:p>
        </p:txBody>
      </p:sp>
      <p:pic>
        <p:nvPicPr>
          <p:cNvPr id="4" name="Picture 3">
            <a:extLst>
              <a:ext uri="{FF2B5EF4-FFF2-40B4-BE49-F238E27FC236}">
                <a16:creationId xmlns:a16="http://schemas.microsoft.com/office/drawing/2014/main" id="{62367538-BA03-C045-9DF9-9C56B8CFAD0E}"/>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5332320" y="3552426"/>
            <a:ext cx="2211590" cy="2099640"/>
          </a:xfrm>
          <a:prstGeom prst="rect">
            <a:avLst/>
          </a:prstGeom>
        </p:spPr>
      </p:pic>
      <p:pic>
        <p:nvPicPr>
          <p:cNvPr id="7" name="Picture 6">
            <a:extLst>
              <a:ext uri="{FF2B5EF4-FFF2-40B4-BE49-F238E27FC236}">
                <a16:creationId xmlns:a16="http://schemas.microsoft.com/office/drawing/2014/main" id="{7D31755E-2CBB-F94E-47A9-4A498526F971}"/>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3094351" y="3552426"/>
            <a:ext cx="2211590" cy="2099640"/>
          </a:xfrm>
          <a:prstGeom prst="rect">
            <a:avLst/>
          </a:prstGeom>
        </p:spPr>
      </p:pic>
    </p:spTree>
    <p:extLst>
      <p:ext uri="{BB962C8B-B14F-4D97-AF65-F5344CB8AC3E}">
        <p14:creationId xmlns:p14="http://schemas.microsoft.com/office/powerpoint/2010/main" val="1173474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56C1EE3-953F-EA4F-91B8-16F5780D597C}"/>
              </a:ext>
            </a:extLst>
          </p:cNvPr>
          <p:cNvSpPr/>
          <p:nvPr/>
        </p:nvSpPr>
        <p:spPr>
          <a:xfrm>
            <a:off x="966299" y="-1636"/>
            <a:ext cx="11225701" cy="6858000"/>
          </a:xfrm>
          <a:prstGeom prst="rect">
            <a:avLst/>
          </a:prstGeom>
          <a:solidFill>
            <a:schemeClr val="bg1">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01E73007-6AE1-2A41-A3DD-C0D209366EE0}"/>
              </a:ext>
            </a:extLst>
          </p:cNvPr>
          <p:cNvSpPr/>
          <p:nvPr/>
        </p:nvSpPr>
        <p:spPr>
          <a:xfrm>
            <a:off x="1594564" y="1046480"/>
            <a:ext cx="10597436" cy="4789170"/>
          </a:xfrm>
          <a:prstGeom prst="rect">
            <a:avLst/>
          </a:prstGeom>
          <a:solidFill>
            <a:srgbClr val="FEFFFF"/>
          </a:solidFill>
          <a:ln w="12700" cap="flat" cmpd="sng" algn="ctr">
            <a:noFill/>
            <a:prstDash val="solid"/>
            <a:miter lim="800000"/>
          </a:ln>
          <a:effectLst>
            <a:outerShdw blurRad="762000" dist="254000" dir="5400000" algn="t" rotWithShape="0">
              <a:prstClr val="black">
                <a:alpha val="30000"/>
              </a:prstClr>
            </a:outerShdw>
          </a:effectLst>
        </p:spPr>
        <p:txBody>
          <a:bodyPr lIns="1044000" tIns="0" rtlCol="0" anchor="ctr"/>
          <a:lstStyle/>
          <a:p>
            <a:pPr marL="0" marR="0" lvl="0" indent="0" defTabSz="914330" eaLnBrk="1" fontAlgn="auto" latinLnBrk="0" hangingPunct="1">
              <a:lnSpc>
                <a:spcPct val="130000"/>
              </a:lnSpc>
              <a:spcBef>
                <a:spcPts val="0"/>
              </a:spcBef>
              <a:spcAft>
                <a:spcPts val="0"/>
              </a:spcAft>
              <a:buClrTx/>
              <a:buSzTx/>
              <a:buFontTx/>
              <a:buNone/>
              <a:tabLst/>
              <a:defRPr/>
            </a:pPr>
            <a:endParaRPr kumimoji="0" lang="en-US" sz="1400" b="0" i="0" u="none" strike="noStrike" kern="0" cap="none" spc="0" normalizeH="0" baseline="0" noProof="0" dirty="0">
              <a:ln>
                <a:noFill/>
              </a:ln>
              <a:solidFill>
                <a:srgbClr val="222222"/>
              </a:solidFill>
              <a:effectLst/>
              <a:uLnTx/>
              <a:uFillTx/>
              <a:latin typeface="Open Sans" charset="0"/>
              <a:ea typeface="Open Sans" charset="0"/>
              <a:cs typeface="Open Sans" charset="0"/>
            </a:endParaRPr>
          </a:p>
        </p:txBody>
      </p:sp>
      <p:sp>
        <p:nvSpPr>
          <p:cNvPr id="5" name="Rectangle 4">
            <a:extLst>
              <a:ext uri="{FF2B5EF4-FFF2-40B4-BE49-F238E27FC236}">
                <a16:creationId xmlns:a16="http://schemas.microsoft.com/office/drawing/2014/main" id="{3624FF8C-C800-9442-A9C1-B6FF862661B4}"/>
              </a:ext>
            </a:extLst>
          </p:cNvPr>
          <p:cNvSpPr/>
          <p:nvPr/>
        </p:nvSpPr>
        <p:spPr>
          <a:xfrm>
            <a:off x="1569809" y="1028700"/>
            <a:ext cx="148038" cy="4806950"/>
          </a:xfrm>
          <a:prstGeom prst="rect">
            <a:avLst/>
          </a:prstGeom>
          <a:solidFill>
            <a:srgbClr val="00A3E2"/>
          </a:solidFill>
          <a:ln w="12700" cap="flat" cmpd="sng" algn="ctr">
            <a:noFill/>
            <a:prstDash val="solid"/>
            <a:miter lim="800000"/>
          </a:ln>
          <a:effectLst/>
        </p:spPr>
        <p:txBody>
          <a:bodyPr rIns="360000" rtlCol="0" anchor="ctr"/>
          <a:lstStyle/>
          <a:p>
            <a:pPr marL="0" marR="0" lvl="0" indent="0" algn="r" defTabSz="91433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F7F7F7"/>
              </a:solidFill>
              <a:effectLst/>
              <a:uLnTx/>
              <a:uFillTx/>
              <a:latin typeface="Open Sans" charset="0"/>
              <a:ea typeface="Open Sans" charset="0"/>
              <a:cs typeface="Open Sans" charset="0"/>
            </a:endParaRPr>
          </a:p>
        </p:txBody>
      </p:sp>
      <p:sp>
        <p:nvSpPr>
          <p:cNvPr id="12" name="object 5">
            <a:extLst>
              <a:ext uri="{FF2B5EF4-FFF2-40B4-BE49-F238E27FC236}">
                <a16:creationId xmlns:a16="http://schemas.microsoft.com/office/drawing/2014/main" id="{9BAB85E9-27CD-6C43-9814-275E6B7A1300}"/>
              </a:ext>
            </a:extLst>
          </p:cNvPr>
          <p:cNvSpPr/>
          <p:nvPr/>
        </p:nvSpPr>
        <p:spPr>
          <a:xfrm flipH="1">
            <a:off x="1376041" y="3881069"/>
            <a:ext cx="198909" cy="163107"/>
          </a:xfrm>
          <a:custGeom>
            <a:avLst/>
            <a:gdLst/>
            <a:ahLst/>
            <a:cxnLst/>
            <a:rect l="l" t="t" r="r" b="b"/>
            <a:pathLst>
              <a:path w="154304" h="154305">
                <a:moveTo>
                  <a:pt x="153682" y="0"/>
                </a:moveTo>
                <a:lnTo>
                  <a:pt x="0" y="0"/>
                </a:lnTo>
                <a:lnTo>
                  <a:pt x="0" y="153682"/>
                </a:lnTo>
                <a:lnTo>
                  <a:pt x="153682" y="0"/>
                </a:lnTo>
                <a:close/>
              </a:path>
            </a:pathLst>
          </a:custGeom>
          <a:solidFill>
            <a:srgbClr val="07577A"/>
          </a:solidFill>
        </p:spPr>
        <p:txBody>
          <a:bodyPr wrap="square" lIns="0" tIns="0" rIns="0" bIns="0" rtlCol="0"/>
          <a:lstStyle/>
          <a:p>
            <a:endParaRPr dirty="0"/>
          </a:p>
        </p:txBody>
      </p:sp>
      <p:sp>
        <p:nvSpPr>
          <p:cNvPr id="14" name="Rectangle 13">
            <a:extLst>
              <a:ext uri="{FF2B5EF4-FFF2-40B4-BE49-F238E27FC236}">
                <a16:creationId xmlns:a16="http://schemas.microsoft.com/office/drawing/2014/main" id="{C43B3DC1-4B05-7442-AB63-7AFB96E8E64E}"/>
              </a:ext>
            </a:extLst>
          </p:cNvPr>
          <p:cNvSpPr/>
          <p:nvPr/>
        </p:nvSpPr>
        <p:spPr>
          <a:xfrm rot="5400000">
            <a:off x="2277688" y="1959821"/>
            <a:ext cx="1019602" cy="2822893"/>
          </a:xfrm>
          <a:prstGeom prst="rect">
            <a:avLst/>
          </a:prstGeom>
          <a:solidFill>
            <a:srgbClr val="00A3E2"/>
          </a:solidFill>
          <a:ln w="12700" cap="flat" cmpd="sng" algn="ctr">
            <a:noFill/>
            <a:prstDash val="solid"/>
            <a:miter lim="800000"/>
          </a:ln>
          <a:effectLst/>
        </p:spPr>
        <p:txBody>
          <a:bodyPr rIns="360000" rtlCol="0" anchor="ctr"/>
          <a:lstStyle/>
          <a:p>
            <a:pPr marL="0" marR="0" lvl="0" indent="0" algn="r" defTabSz="91433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F7F7F7"/>
              </a:solidFill>
              <a:effectLst/>
              <a:uLnTx/>
              <a:uFillTx/>
              <a:latin typeface="Open Sans" charset="0"/>
              <a:ea typeface="Open Sans" charset="0"/>
              <a:cs typeface="Open Sans" charset="0"/>
            </a:endParaRPr>
          </a:p>
        </p:txBody>
      </p:sp>
      <p:sp>
        <p:nvSpPr>
          <p:cNvPr id="6" name="Title 1">
            <a:extLst>
              <a:ext uri="{FF2B5EF4-FFF2-40B4-BE49-F238E27FC236}">
                <a16:creationId xmlns:a16="http://schemas.microsoft.com/office/drawing/2014/main" id="{EE7D3CA6-FDEF-300C-CFFB-47898ECAF2F2}"/>
              </a:ext>
            </a:extLst>
          </p:cNvPr>
          <p:cNvSpPr txBox="1">
            <a:spLocks/>
          </p:cNvSpPr>
          <p:nvPr/>
        </p:nvSpPr>
        <p:spPr>
          <a:xfrm>
            <a:off x="1416166" y="3093741"/>
            <a:ext cx="2822892" cy="1019604"/>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r>
              <a:rPr lang="en-US" sz="4000" dirty="0">
                <a:solidFill>
                  <a:schemeClr val="bg1"/>
                </a:solidFill>
                <a:latin typeface="Open Sans" panose="020B0606030504020204" pitchFamily="34" charset="0"/>
                <a:ea typeface="Open Sans" panose="020B0606030504020204" pitchFamily="34" charset="0"/>
                <a:cs typeface="Open Sans" panose="020B0606030504020204" pitchFamily="34" charset="0"/>
              </a:rPr>
              <a:t>Agenda</a:t>
            </a:r>
            <a:br>
              <a:rPr lang="en-US" sz="4000" dirty="0">
                <a:solidFill>
                  <a:schemeClr val="accent1"/>
                </a:solidFill>
                <a:latin typeface="Open Sans" panose="020B0606030504020204" pitchFamily="34" charset="0"/>
                <a:ea typeface="Open Sans" panose="020B0606030504020204" pitchFamily="34" charset="0"/>
                <a:cs typeface="Open Sans" panose="020B0606030504020204" pitchFamily="34" charset="0"/>
              </a:rPr>
            </a:br>
            <a:endParaRPr lang="en-US" sz="4000" b="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Content Placeholder 2">
            <a:extLst>
              <a:ext uri="{FF2B5EF4-FFF2-40B4-BE49-F238E27FC236}">
                <a16:creationId xmlns:a16="http://schemas.microsoft.com/office/drawing/2014/main" id="{FDA163A5-E748-1CE6-751A-3D3D4AD44DE8}"/>
              </a:ext>
            </a:extLst>
          </p:cNvPr>
          <p:cNvSpPr txBox="1">
            <a:spLocks/>
          </p:cNvSpPr>
          <p:nvPr/>
        </p:nvSpPr>
        <p:spPr>
          <a:xfrm>
            <a:off x="4639079" y="1895194"/>
            <a:ext cx="7391401" cy="3551879"/>
          </a:xfrm>
          <a:prstGeom prst="rect">
            <a:avLst/>
          </a:prstGeom>
        </p:spPr>
        <p:txBody>
          <a:bodyPr>
            <a:normAutofit fontScale="77500" lnSpcReduction="20000"/>
          </a:bodyPr>
          <a:lst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marL="514350" indent="-514350">
              <a:buClr>
                <a:srgbClr val="00A3E2"/>
              </a:buClr>
              <a:buFont typeface="+mj-lt"/>
              <a:buAutoNum type="arabicPeriod"/>
            </a:pPr>
            <a:r>
              <a:rPr lang="en-CA" dirty="0">
                <a:solidFill>
                  <a:schemeClr val="bg1">
                    <a:lumMod val="25000"/>
                  </a:schemeClr>
                </a:solidFill>
              </a:rPr>
              <a:t>System and Ministry Snapshot</a:t>
            </a:r>
          </a:p>
          <a:p>
            <a:pPr marL="514350" indent="-514350">
              <a:buClr>
                <a:srgbClr val="00A3E2"/>
              </a:buClr>
              <a:buFont typeface="+mj-lt"/>
              <a:buAutoNum type="arabicPeriod"/>
            </a:pPr>
            <a:r>
              <a:rPr lang="en-CA" dirty="0">
                <a:solidFill>
                  <a:schemeClr val="bg1">
                    <a:lumMod val="25000"/>
                  </a:schemeClr>
                </a:solidFill>
              </a:rPr>
              <a:t>What’s Coming in the Fall 2022</a:t>
            </a:r>
          </a:p>
          <a:p>
            <a:pPr marL="514350" indent="-514350">
              <a:buClr>
                <a:srgbClr val="00A3E2"/>
              </a:buClr>
              <a:buFont typeface="+mj-lt"/>
              <a:buAutoNum type="arabicPeriod"/>
            </a:pPr>
            <a:r>
              <a:rPr lang="en-CA" dirty="0">
                <a:solidFill>
                  <a:schemeClr val="bg1">
                    <a:lumMod val="25000"/>
                  </a:schemeClr>
                </a:solidFill>
              </a:rPr>
              <a:t>Focus on Teaching and Learning</a:t>
            </a:r>
          </a:p>
          <a:p>
            <a:pPr marL="514350" indent="-514350">
              <a:buClr>
                <a:srgbClr val="00A3E2"/>
              </a:buClr>
              <a:buFont typeface="+mj-lt"/>
              <a:buAutoNum type="arabicPeriod"/>
            </a:pPr>
            <a:r>
              <a:rPr lang="en-CA" dirty="0">
                <a:solidFill>
                  <a:schemeClr val="bg1">
                    <a:lumMod val="25000"/>
                  </a:schemeClr>
                </a:solidFill>
              </a:rPr>
              <a:t>Major Government Priorities &amp; Focus </a:t>
            </a:r>
          </a:p>
          <a:p>
            <a:pPr marL="514350" indent="-514350">
              <a:buClr>
                <a:srgbClr val="00A3E2"/>
              </a:buClr>
              <a:buFont typeface="+mj-lt"/>
              <a:buAutoNum type="arabicPeriod"/>
            </a:pPr>
            <a:r>
              <a:rPr lang="en-CA" dirty="0">
                <a:solidFill>
                  <a:schemeClr val="bg1">
                    <a:lumMod val="25000"/>
                  </a:schemeClr>
                </a:solidFill>
              </a:rPr>
              <a:t>Additional Things to Think About</a:t>
            </a:r>
          </a:p>
          <a:p>
            <a:pPr marL="514350" indent="-514350">
              <a:buClr>
                <a:srgbClr val="00A3E2"/>
              </a:buClr>
              <a:buFont typeface="+mj-lt"/>
              <a:buAutoNum type="arabicPeriod"/>
            </a:pPr>
            <a:r>
              <a:rPr lang="en-CA" dirty="0">
                <a:solidFill>
                  <a:schemeClr val="bg1">
                    <a:lumMod val="25000"/>
                  </a:schemeClr>
                </a:solidFill>
              </a:rPr>
              <a:t>Q &amp; A</a:t>
            </a:r>
          </a:p>
          <a:p>
            <a:pPr>
              <a:buClr>
                <a:srgbClr val="00A3E2"/>
              </a:buClr>
            </a:pPr>
            <a:endParaRPr lang="en-US" dirty="0"/>
          </a:p>
        </p:txBody>
      </p:sp>
      <p:grpSp>
        <p:nvGrpSpPr>
          <p:cNvPr id="3" name="Group 2">
            <a:extLst>
              <a:ext uri="{FF2B5EF4-FFF2-40B4-BE49-F238E27FC236}">
                <a16:creationId xmlns:a16="http://schemas.microsoft.com/office/drawing/2014/main" id="{EC44B7E7-56AA-AC44-B73C-4ABF996867E2}"/>
              </a:ext>
            </a:extLst>
          </p:cNvPr>
          <p:cNvGrpSpPr/>
          <p:nvPr/>
        </p:nvGrpSpPr>
        <p:grpSpPr>
          <a:xfrm>
            <a:off x="10186373" y="1577821"/>
            <a:ext cx="1497964" cy="1497964"/>
            <a:chOff x="1785374" y="1697549"/>
            <a:chExt cx="1116330" cy="1116330"/>
          </a:xfrm>
        </p:grpSpPr>
        <p:pic>
          <p:nvPicPr>
            <p:cNvPr id="13" name="Graphic 12" descr="Clipboard Checked outline">
              <a:extLst>
                <a:ext uri="{FF2B5EF4-FFF2-40B4-BE49-F238E27FC236}">
                  <a16:creationId xmlns:a16="http://schemas.microsoft.com/office/drawing/2014/main" id="{D2A08BFF-FFB5-F744-9951-31EB3808AA2C}"/>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951206" y="1863381"/>
              <a:ext cx="784666" cy="784666"/>
            </a:xfrm>
            <a:prstGeom prst="rect">
              <a:avLst/>
            </a:prstGeom>
          </p:spPr>
        </p:pic>
        <p:sp>
          <p:nvSpPr>
            <p:cNvPr id="10" name="object 5">
              <a:extLst>
                <a:ext uri="{FF2B5EF4-FFF2-40B4-BE49-F238E27FC236}">
                  <a16:creationId xmlns:a16="http://schemas.microsoft.com/office/drawing/2014/main" id="{B00CE318-CE85-8846-86DA-AD63303D24E9}"/>
                </a:ext>
              </a:extLst>
            </p:cNvPr>
            <p:cNvSpPr/>
            <p:nvPr/>
          </p:nvSpPr>
          <p:spPr>
            <a:xfrm>
              <a:off x="1785374" y="1697549"/>
              <a:ext cx="1116330" cy="1116330"/>
            </a:xfrm>
            <a:custGeom>
              <a:avLst/>
              <a:gdLst/>
              <a:ahLst/>
              <a:cxnLst/>
              <a:rect l="l" t="t" r="r" b="b"/>
              <a:pathLst>
                <a:path w="818515" h="818514">
                  <a:moveTo>
                    <a:pt x="0" y="408950"/>
                  </a:moveTo>
                  <a:lnTo>
                    <a:pt x="2751" y="361258"/>
                  </a:lnTo>
                  <a:lnTo>
                    <a:pt x="10800" y="315182"/>
                  </a:lnTo>
                  <a:lnTo>
                    <a:pt x="23841" y="271028"/>
                  </a:lnTo>
                  <a:lnTo>
                    <a:pt x="41566" y="229104"/>
                  </a:lnTo>
                  <a:lnTo>
                    <a:pt x="63668" y="189717"/>
                  </a:lnTo>
                  <a:lnTo>
                    <a:pt x="89841" y="153172"/>
                  </a:lnTo>
                  <a:lnTo>
                    <a:pt x="119778" y="119778"/>
                  </a:lnTo>
                  <a:lnTo>
                    <a:pt x="153172" y="89841"/>
                  </a:lnTo>
                  <a:lnTo>
                    <a:pt x="189717" y="63668"/>
                  </a:lnTo>
                  <a:lnTo>
                    <a:pt x="229104" y="41566"/>
                  </a:lnTo>
                  <a:lnTo>
                    <a:pt x="271028" y="23841"/>
                  </a:lnTo>
                  <a:lnTo>
                    <a:pt x="315182" y="10800"/>
                  </a:lnTo>
                  <a:lnTo>
                    <a:pt x="361258" y="2751"/>
                  </a:lnTo>
                  <a:lnTo>
                    <a:pt x="408950" y="0"/>
                  </a:lnTo>
                  <a:lnTo>
                    <a:pt x="456643" y="2751"/>
                  </a:lnTo>
                  <a:lnTo>
                    <a:pt x="502719" y="10800"/>
                  </a:lnTo>
                  <a:lnTo>
                    <a:pt x="546873" y="23841"/>
                  </a:lnTo>
                  <a:lnTo>
                    <a:pt x="588797" y="41566"/>
                  </a:lnTo>
                  <a:lnTo>
                    <a:pt x="628184" y="63668"/>
                  </a:lnTo>
                  <a:lnTo>
                    <a:pt x="664728" y="89841"/>
                  </a:lnTo>
                  <a:lnTo>
                    <a:pt x="698122" y="119778"/>
                  </a:lnTo>
                  <a:lnTo>
                    <a:pt x="728059" y="153172"/>
                  </a:lnTo>
                  <a:lnTo>
                    <a:pt x="754232" y="189717"/>
                  </a:lnTo>
                  <a:lnTo>
                    <a:pt x="776335" y="229104"/>
                  </a:lnTo>
                  <a:lnTo>
                    <a:pt x="794060" y="271028"/>
                  </a:lnTo>
                  <a:lnTo>
                    <a:pt x="807100" y="315182"/>
                  </a:lnTo>
                  <a:lnTo>
                    <a:pt x="815150" y="361258"/>
                  </a:lnTo>
                  <a:lnTo>
                    <a:pt x="817901" y="408950"/>
                  </a:lnTo>
                  <a:lnTo>
                    <a:pt x="815150" y="456643"/>
                  </a:lnTo>
                  <a:lnTo>
                    <a:pt x="807100" y="502719"/>
                  </a:lnTo>
                  <a:lnTo>
                    <a:pt x="794060" y="546873"/>
                  </a:lnTo>
                  <a:lnTo>
                    <a:pt x="776335" y="588797"/>
                  </a:lnTo>
                  <a:lnTo>
                    <a:pt x="754232" y="628184"/>
                  </a:lnTo>
                  <a:lnTo>
                    <a:pt x="728059" y="664728"/>
                  </a:lnTo>
                  <a:lnTo>
                    <a:pt x="698122" y="698122"/>
                  </a:lnTo>
                  <a:lnTo>
                    <a:pt x="664728" y="728059"/>
                  </a:lnTo>
                  <a:lnTo>
                    <a:pt x="628184" y="754232"/>
                  </a:lnTo>
                  <a:lnTo>
                    <a:pt x="588797" y="776335"/>
                  </a:lnTo>
                  <a:lnTo>
                    <a:pt x="546873" y="794060"/>
                  </a:lnTo>
                  <a:lnTo>
                    <a:pt x="502719" y="807100"/>
                  </a:lnTo>
                  <a:lnTo>
                    <a:pt x="456643" y="815150"/>
                  </a:lnTo>
                  <a:lnTo>
                    <a:pt x="408950" y="817901"/>
                  </a:lnTo>
                  <a:lnTo>
                    <a:pt x="361258" y="815150"/>
                  </a:lnTo>
                  <a:lnTo>
                    <a:pt x="315182" y="807100"/>
                  </a:lnTo>
                  <a:lnTo>
                    <a:pt x="271028" y="794060"/>
                  </a:lnTo>
                  <a:lnTo>
                    <a:pt x="229104" y="776335"/>
                  </a:lnTo>
                  <a:lnTo>
                    <a:pt x="189717" y="754232"/>
                  </a:lnTo>
                  <a:lnTo>
                    <a:pt x="153172" y="728059"/>
                  </a:lnTo>
                  <a:lnTo>
                    <a:pt x="119778" y="698122"/>
                  </a:lnTo>
                  <a:lnTo>
                    <a:pt x="89841" y="664728"/>
                  </a:lnTo>
                  <a:lnTo>
                    <a:pt x="63668" y="628184"/>
                  </a:lnTo>
                  <a:lnTo>
                    <a:pt x="41566" y="588797"/>
                  </a:lnTo>
                  <a:lnTo>
                    <a:pt x="23841" y="546873"/>
                  </a:lnTo>
                  <a:lnTo>
                    <a:pt x="10800" y="502719"/>
                  </a:lnTo>
                  <a:lnTo>
                    <a:pt x="2751" y="456643"/>
                  </a:lnTo>
                  <a:lnTo>
                    <a:pt x="0" y="408950"/>
                  </a:lnTo>
                  <a:close/>
                </a:path>
              </a:pathLst>
            </a:custGeom>
            <a:ln w="12693">
              <a:solidFill>
                <a:srgbClr val="00A3E2"/>
              </a:solidFill>
            </a:ln>
          </p:spPr>
          <p:txBody>
            <a:bodyPr wrap="square" lIns="0" tIns="0" rIns="0" bIns="0" rtlCol="0"/>
            <a:lstStyle/>
            <a:p>
              <a:endParaRPr dirty="0"/>
            </a:p>
          </p:txBody>
        </p:sp>
      </p:grpSp>
      <p:cxnSp>
        <p:nvCxnSpPr>
          <p:cNvPr id="9" name="Straight Connector 8">
            <a:extLst>
              <a:ext uri="{FF2B5EF4-FFF2-40B4-BE49-F238E27FC236}">
                <a16:creationId xmlns:a16="http://schemas.microsoft.com/office/drawing/2014/main" id="{848DB44B-AAFB-F928-8BA2-AAEF6D544A4C}"/>
              </a:ext>
            </a:extLst>
          </p:cNvPr>
          <p:cNvCxnSpPr>
            <a:cxnSpLocks/>
          </p:cNvCxnSpPr>
          <p:nvPr/>
        </p:nvCxnSpPr>
        <p:spPr>
          <a:xfrm>
            <a:off x="187220"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3439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Oval 58">
            <a:extLst>
              <a:ext uri="{FF2B5EF4-FFF2-40B4-BE49-F238E27FC236}">
                <a16:creationId xmlns:a16="http://schemas.microsoft.com/office/drawing/2014/main" id="{CFD2FCA1-92C8-31CA-E21F-9F793CCABB0D}"/>
              </a:ext>
            </a:extLst>
          </p:cNvPr>
          <p:cNvSpPr/>
          <p:nvPr/>
        </p:nvSpPr>
        <p:spPr>
          <a:xfrm>
            <a:off x="10366175" y="157580"/>
            <a:ext cx="1727085" cy="1727085"/>
          </a:xfrm>
          <a:prstGeom prst="ellipse">
            <a:avLst/>
          </a:prstGeom>
          <a:solidFill>
            <a:schemeClr val="accent1">
              <a:lumMod val="20000"/>
              <a:lumOff val="80000"/>
              <a:alpha val="4845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AA731D2F-65A8-E2A7-22A2-42A5CEDC01AA}"/>
              </a:ext>
            </a:extLst>
          </p:cNvPr>
          <p:cNvSpPr/>
          <p:nvPr/>
        </p:nvSpPr>
        <p:spPr>
          <a:xfrm>
            <a:off x="10635651" y="418938"/>
            <a:ext cx="1192770" cy="1192770"/>
          </a:xfrm>
          <a:prstGeom prst="ellips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a:extLst>
              <a:ext uri="{FF2B5EF4-FFF2-40B4-BE49-F238E27FC236}">
                <a16:creationId xmlns:a16="http://schemas.microsoft.com/office/drawing/2014/main" id="{31B78059-F5E8-6CA4-92C5-07073DE2B6D9}"/>
              </a:ext>
            </a:extLst>
          </p:cNvPr>
          <p:cNvGrpSpPr/>
          <p:nvPr/>
        </p:nvGrpSpPr>
        <p:grpSpPr>
          <a:xfrm>
            <a:off x="7683708" y="1988267"/>
            <a:ext cx="4527181" cy="4840113"/>
            <a:chOff x="2028824" y="3437887"/>
            <a:chExt cx="2644776" cy="4840113"/>
          </a:xfrm>
        </p:grpSpPr>
        <p:sp>
          <p:nvSpPr>
            <p:cNvPr id="37" name="Rectangle 36">
              <a:extLst>
                <a:ext uri="{FF2B5EF4-FFF2-40B4-BE49-F238E27FC236}">
                  <a16:creationId xmlns:a16="http://schemas.microsoft.com/office/drawing/2014/main" id="{E994BD89-BE2B-B9D9-DE95-A48A3E6FC1E9}"/>
                </a:ext>
              </a:extLst>
            </p:cNvPr>
            <p:cNvSpPr/>
            <p:nvPr/>
          </p:nvSpPr>
          <p:spPr>
            <a:xfrm>
              <a:off x="2028824" y="3437887"/>
              <a:ext cx="2644776" cy="4840113"/>
            </a:xfrm>
            <a:prstGeom prst="rect">
              <a:avLst/>
            </a:prstGeom>
            <a:solidFill>
              <a:schemeClr val="bg2"/>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1999" tIns="324000" rIns="180000" bIns="216000" rtlCol="0" anchor="b"/>
            <a:lstStyle/>
            <a:p>
              <a:pPr>
                <a:lnSpc>
                  <a:spcPct val="130000"/>
                </a:lnSpc>
                <a:spcBef>
                  <a:spcPts val="1000"/>
                </a:spcBef>
              </a:pPr>
              <a:endParaRPr lang="en-US" sz="1000" dirty="0">
                <a:solidFill>
                  <a:schemeClr val="tx1">
                    <a:alpha val="70000"/>
                  </a:schemeClr>
                </a:solidFill>
              </a:endParaRPr>
            </a:p>
          </p:txBody>
        </p:sp>
        <p:cxnSp>
          <p:nvCxnSpPr>
            <p:cNvPr id="38" name="Straight Connector 37">
              <a:extLst>
                <a:ext uri="{FF2B5EF4-FFF2-40B4-BE49-F238E27FC236}">
                  <a16:creationId xmlns:a16="http://schemas.microsoft.com/office/drawing/2014/main" id="{1DDF17C2-4174-1930-E3DA-36C1C7AFC203}"/>
                </a:ext>
              </a:extLst>
            </p:cNvPr>
            <p:cNvCxnSpPr/>
            <p:nvPr/>
          </p:nvCxnSpPr>
          <p:spPr>
            <a:xfrm>
              <a:off x="2028824" y="3448048"/>
              <a:ext cx="2644776" cy="0"/>
            </a:xfrm>
            <a:prstGeom prst="line">
              <a:avLst/>
            </a:prstGeom>
            <a:ln w="50800">
              <a:solidFill>
                <a:srgbClr val="00A3E2"/>
              </a:solidFill>
            </a:ln>
          </p:spPr>
          <p:style>
            <a:lnRef idx="1">
              <a:schemeClr val="accent1"/>
            </a:lnRef>
            <a:fillRef idx="0">
              <a:schemeClr val="accent1"/>
            </a:fillRef>
            <a:effectRef idx="0">
              <a:schemeClr val="accent1"/>
            </a:effectRef>
            <a:fontRef idx="minor">
              <a:schemeClr val="tx1"/>
            </a:fontRef>
          </p:style>
        </p:cxnSp>
      </p:grpSp>
      <p:grpSp>
        <p:nvGrpSpPr>
          <p:cNvPr id="2" name="Group 1">
            <a:extLst>
              <a:ext uri="{FF2B5EF4-FFF2-40B4-BE49-F238E27FC236}">
                <a16:creationId xmlns:a16="http://schemas.microsoft.com/office/drawing/2014/main" id="{685992AE-D016-C3E6-7437-BE98F0DE341B}"/>
              </a:ext>
            </a:extLst>
          </p:cNvPr>
          <p:cNvGrpSpPr/>
          <p:nvPr/>
        </p:nvGrpSpPr>
        <p:grpSpPr>
          <a:xfrm>
            <a:off x="1054308" y="1988267"/>
            <a:ext cx="4527181" cy="4840113"/>
            <a:chOff x="2028824" y="3437887"/>
            <a:chExt cx="2644776" cy="4840113"/>
          </a:xfrm>
        </p:grpSpPr>
        <p:sp>
          <p:nvSpPr>
            <p:cNvPr id="3" name="Rectangle 2">
              <a:extLst>
                <a:ext uri="{FF2B5EF4-FFF2-40B4-BE49-F238E27FC236}">
                  <a16:creationId xmlns:a16="http://schemas.microsoft.com/office/drawing/2014/main" id="{A164D338-FF32-76B6-AEF5-9BE8E3FB4A3F}"/>
                </a:ext>
              </a:extLst>
            </p:cNvPr>
            <p:cNvSpPr/>
            <p:nvPr/>
          </p:nvSpPr>
          <p:spPr>
            <a:xfrm>
              <a:off x="2028824" y="3437887"/>
              <a:ext cx="2644776" cy="4840113"/>
            </a:xfrm>
            <a:prstGeom prst="rect">
              <a:avLst/>
            </a:prstGeom>
            <a:solidFill>
              <a:schemeClr val="bg2"/>
            </a:solidFill>
            <a:ln>
              <a:solidFill>
                <a:schemeClr val="tx1">
                  <a:lumMod val="25000"/>
                  <a:lumOff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251999" tIns="324000" rIns="180000" bIns="216000" rtlCol="0" anchor="b"/>
            <a:lstStyle/>
            <a:p>
              <a:pPr>
                <a:lnSpc>
                  <a:spcPct val="130000"/>
                </a:lnSpc>
                <a:spcBef>
                  <a:spcPts val="1000"/>
                </a:spcBef>
              </a:pPr>
              <a:endParaRPr lang="en-US" sz="1000" dirty="0">
                <a:solidFill>
                  <a:schemeClr val="tx1">
                    <a:alpha val="70000"/>
                  </a:schemeClr>
                </a:solidFill>
              </a:endParaRPr>
            </a:p>
          </p:txBody>
        </p:sp>
        <p:cxnSp>
          <p:nvCxnSpPr>
            <p:cNvPr id="4" name="Straight Connector 3">
              <a:extLst>
                <a:ext uri="{FF2B5EF4-FFF2-40B4-BE49-F238E27FC236}">
                  <a16:creationId xmlns:a16="http://schemas.microsoft.com/office/drawing/2014/main" id="{3D23DD4B-1642-3E80-32E4-43AC34B3713E}"/>
                </a:ext>
              </a:extLst>
            </p:cNvPr>
            <p:cNvCxnSpPr/>
            <p:nvPr/>
          </p:nvCxnSpPr>
          <p:spPr>
            <a:xfrm>
              <a:off x="2028824" y="3448048"/>
              <a:ext cx="2644776" cy="0"/>
            </a:xfrm>
            <a:prstGeom prst="line">
              <a:avLst/>
            </a:prstGeom>
            <a:ln w="50800">
              <a:solidFill>
                <a:srgbClr val="00A3E2"/>
              </a:solidFill>
            </a:ln>
          </p:spPr>
          <p:style>
            <a:lnRef idx="1">
              <a:schemeClr val="accent1"/>
            </a:lnRef>
            <a:fillRef idx="0">
              <a:schemeClr val="accent1"/>
            </a:fillRef>
            <a:effectRef idx="0">
              <a:schemeClr val="accent1"/>
            </a:effectRef>
            <a:fontRef idx="minor">
              <a:schemeClr val="tx1"/>
            </a:fontRef>
          </p:style>
        </p:cxnSp>
      </p:grpSp>
      <p:grpSp>
        <p:nvGrpSpPr>
          <p:cNvPr id="8" name="Group 7">
            <a:extLst>
              <a:ext uri="{FF2B5EF4-FFF2-40B4-BE49-F238E27FC236}">
                <a16:creationId xmlns:a16="http://schemas.microsoft.com/office/drawing/2014/main" id="{744764A0-98F2-2EA0-2B09-3986CF089F91}"/>
              </a:ext>
            </a:extLst>
          </p:cNvPr>
          <p:cNvGrpSpPr/>
          <p:nvPr/>
        </p:nvGrpSpPr>
        <p:grpSpPr>
          <a:xfrm>
            <a:off x="4410265" y="1490254"/>
            <a:ext cx="4135369" cy="5338125"/>
            <a:chOff x="2028824" y="3437888"/>
            <a:chExt cx="2644776" cy="4334996"/>
          </a:xfrm>
          <a:effectLst>
            <a:outerShdw blurRad="1016000" dist="254000" dir="5400000" algn="t" rotWithShape="0">
              <a:prstClr val="black">
                <a:alpha val="30000"/>
              </a:prstClr>
            </a:outerShdw>
          </a:effectLst>
        </p:grpSpPr>
        <p:sp>
          <p:nvSpPr>
            <p:cNvPr id="9" name="Rectangle 8">
              <a:extLst>
                <a:ext uri="{FF2B5EF4-FFF2-40B4-BE49-F238E27FC236}">
                  <a16:creationId xmlns:a16="http://schemas.microsoft.com/office/drawing/2014/main" id="{9EA902D5-9FD4-C907-FF23-926E0A413104}"/>
                </a:ext>
              </a:extLst>
            </p:cNvPr>
            <p:cNvSpPr/>
            <p:nvPr/>
          </p:nvSpPr>
          <p:spPr>
            <a:xfrm>
              <a:off x="2028824" y="3437888"/>
              <a:ext cx="2644776" cy="43349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251999" tIns="324000" rIns="180000" bIns="216000" rtlCol="0" anchor="b"/>
            <a:lstStyle/>
            <a:p>
              <a:pPr>
                <a:lnSpc>
                  <a:spcPct val="130000"/>
                </a:lnSpc>
                <a:spcBef>
                  <a:spcPts val="1000"/>
                </a:spcBef>
              </a:pPr>
              <a:endParaRPr lang="en-US" sz="1000" dirty="0">
                <a:solidFill>
                  <a:schemeClr val="tx1">
                    <a:alpha val="70000"/>
                  </a:schemeClr>
                </a:solidFill>
              </a:endParaRPr>
            </a:p>
          </p:txBody>
        </p:sp>
        <p:cxnSp>
          <p:nvCxnSpPr>
            <p:cNvPr id="10" name="Straight Connector 9">
              <a:extLst>
                <a:ext uri="{FF2B5EF4-FFF2-40B4-BE49-F238E27FC236}">
                  <a16:creationId xmlns:a16="http://schemas.microsoft.com/office/drawing/2014/main" id="{50EBDAD8-E18E-932A-2A40-7E5D2E036D15}"/>
                </a:ext>
              </a:extLst>
            </p:cNvPr>
            <p:cNvCxnSpPr/>
            <p:nvPr/>
          </p:nvCxnSpPr>
          <p:spPr>
            <a:xfrm>
              <a:off x="2028824" y="3448048"/>
              <a:ext cx="2644776" cy="0"/>
            </a:xfrm>
            <a:prstGeom prst="line">
              <a:avLst/>
            </a:prstGeom>
            <a:ln w="50800">
              <a:solidFill>
                <a:srgbClr val="00A3E2"/>
              </a:solidFill>
            </a:ln>
          </p:spPr>
          <p:style>
            <a:lnRef idx="1">
              <a:schemeClr val="accent1"/>
            </a:lnRef>
            <a:fillRef idx="0">
              <a:schemeClr val="accent1"/>
            </a:fillRef>
            <a:effectRef idx="0">
              <a:schemeClr val="accent1"/>
            </a:effectRef>
            <a:fontRef idx="minor">
              <a:schemeClr val="tx1"/>
            </a:fontRef>
          </p:style>
        </p:cxnSp>
      </p:grpSp>
      <p:pic>
        <p:nvPicPr>
          <p:cNvPr id="53" name="Picture 52">
            <a:extLst>
              <a:ext uri="{FF2B5EF4-FFF2-40B4-BE49-F238E27FC236}">
                <a16:creationId xmlns:a16="http://schemas.microsoft.com/office/drawing/2014/main" id="{03733E83-024A-B18F-7377-F9ECDD52BE78}"/>
              </a:ext>
            </a:extLst>
          </p:cNvPr>
          <p:cNvPicPr>
            <a:picLocks noChangeAspect="1"/>
          </p:cNvPicPr>
          <p:nvPr/>
        </p:nvPicPr>
        <p:blipFill>
          <a:blip r:embed="rId4">
            <a:duotone>
              <a:schemeClr val="accent1">
                <a:shade val="45000"/>
                <a:satMod val="135000"/>
              </a:schemeClr>
              <a:prstClr val="white"/>
            </a:duotone>
            <a:extLst>
              <a:ext uri="{28A0092B-C50C-407E-A947-70E740481C1C}">
                <a14:useLocalDpi xmlns:a14="http://schemas.microsoft.com/office/drawing/2010/main"/>
              </a:ext>
            </a:extLst>
          </a:blip>
          <a:srcRect/>
          <a:stretch/>
        </p:blipFill>
        <p:spPr>
          <a:xfrm>
            <a:off x="2644561" y="25516"/>
            <a:ext cx="7642488" cy="7067246"/>
          </a:xfrm>
          <a:prstGeom prst="rect">
            <a:avLst/>
          </a:prstGeom>
        </p:spPr>
      </p:pic>
      <p:sp>
        <p:nvSpPr>
          <p:cNvPr id="12" name="Title 29">
            <a:extLst>
              <a:ext uri="{FF2B5EF4-FFF2-40B4-BE49-F238E27FC236}">
                <a16:creationId xmlns:a16="http://schemas.microsoft.com/office/drawing/2014/main" id="{62BA989E-B31D-EA8F-E402-A4AEAD51EE15}"/>
              </a:ext>
            </a:extLst>
          </p:cNvPr>
          <p:cNvSpPr txBox="1">
            <a:spLocks/>
          </p:cNvSpPr>
          <p:nvPr>
            <p:custDataLst>
              <p:tags r:id="rId1"/>
            </p:custDataLst>
          </p:nvPr>
        </p:nvSpPr>
        <p:spPr>
          <a:xfrm>
            <a:off x="1019731" y="654297"/>
            <a:ext cx="5420464" cy="60895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4400" b="1" i="0" kern="1200">
                <a:solidFill>
                  <a:srgbClr val="001336"/>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sz="3600"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System Snapshot</a:t>
            </a:r>
            <a:endParaRPr lang="en-US" sz="3600" dirty="0">
              <a:solidFill>
                <a:schemeClr val="tx1">
                  <a:lumMod val="85000"/>
                  <a:lumOff val="15000"/>
                </a:schemeClr>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16" name="Straight Connector 15">
            <a:extLst>
              <a:ext uri="{FF2B5EF4-FFF2-40B4-BE49-F238E27FC236}">
                <a16:creationId xmlns:a16="http://schemas.microsoft.com/office/drawing/2014/main" id="{A67852A8-A72E-F98F-063C-D250EEA658B3}"/>
              </a:ext>
            </a:extLst>
          </p:cNvPr>
          <p:cNvCxnSpPr>
            <a:cxnSpLocks/>
          </p:cNvCxnSpPr>
          <p:nvPr/>
        </p:nvCxnSpPr>
        <p:spPr>
          <a:xfrm>
            <a:off x="2599988" y="2927809"/>
            <a:ext cx="552450" cy="0"/>
          </a:xfrm>
          <a:prstGeom prst="line">
            <a:avLst/>
          </a:prstGeom>
          <a:ln w="25400">
            <a:solidFill>
              <a:srgbClr val="00A3E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D5CC583-AFD4-EC7A-4879-B0A91CC2CEE7}"/>
              </a:ext>
            </a:extLst>
          </p:cNvPr>
          <p:cNvSpPr txBox="1"/>
          <p:nvPr/>
        </p:nvSpPr>
        <p:spPr>
          <a:xfrm>
            <a:off x="1416900" y="2321525"/>
            <a:ext cx="2911720"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Students</a:t>
            </a:r>
            <a:endParaRPr kumimoji="0" lang="en-US" sz="2400" b="1"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7FF740EC-A5AA-7E77-11C1-43FC1F78001F}"/>
              </a:ext>
            </a:extLst>
          </p:cNvPr>
          <p:cNvSpPr txBox="1"/>
          <p:nvPr/>
        </p:nvSpPr>
        <p:spPr>
          <a:xfrm>
            <a:off x="8804551" y="2321525"/>
            <a:ext cx="321033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Workforce</a:t>
            </a:r>
            <a:endParaRPr kumimoji="0" lang="en-US" sz="2400" b="1"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10C79D58-A3FB-4B23-646C-BD47FB1C8355}"/>
              </a:ext>
            </a:extLst>
          </p:cNvPr>
          <p:cNvSpPr txBox="1"/>
          <p:nvPr/>
        </p:nvSpPr>
        <p:spPr>
          <a:xfrm>
            <a:off x="4426594" y="2155734"/>
            <a:ext cx="413536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2400" b="1"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rPr>
              <a:t>Completion Rates</a:t>
            </a:r>
            <a:endParaRPr kumimoji="0" lang="en-US" sz="2400" b="1" u="none" strike="noStrike" kern="1200" cap="none" spc="0" normalizeH="0" baseline="0" noProof="0" dirty="0">
              <a:ln>
                <a:noFill/>
              </a:ln>
              <a:solidFill>
                <a:schemeClr val="bg1">
                  <a:lumMod val="25000"/>
                </a:schemeClr>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20" name="TextBox 19">
            <a:extLst>
              <a:ext uri="{FF2B5EF4-FFF2-40B4-BE49-F238E27FC236}">
                <a16:creationId xmlns:a16="http://schemas.microsoft.com/office/drawing/2014/main" id="{DBE9FC59-776F-C781-C018-D11C38243B24}"/>
              </a:ext>
            </a:extLst>
          </p:cNvPr>
          <p:cNvSpPr txBox="1"/>
          <p:nvPr/>
        </p:nvSpPr>
        <p:spPr>
          <a:xfrm>
            <a:off x="1620276" y="3047583"/>
            <a:ext cx="2490449" cy="3447098"/>
          </a:xfrm>
          <a:prstGeom prst="rect">
            <a:avLst/>
          </a:prstGeom>
          <a:noFill/>
        </p:spPr>
        <p:txBody>
          <a:bodyPr wrap="square" rtlCol="0">
            <a:spAutoFit/>
          </a:bodyPr>
          <a:lstStyle/>
          <a:p>
            <a:pPr lvl="0" algn="ctr"/>
            <a:r>
              <a:rPr lang="en-CA" dirty="0">
                <a:solidFill>
                  <a:srgbClr val="00A3E2"/>
                </a:solidFill>
              </a:rPr>
              <a:t>2021/22 </a:t>
            </a:r>
          </a:p>
          <a:p>
            <a:pPr lvl="0">
              <a:spcBef>
                <a:spcPts val="1200"/>
              </a:spcBef>
            </a:pPr>
            <a:r>
              <a:rPr lang="en-CA" sz="2000" b="1" dirty="0">
                <a:solidFill>
                  <a:srgbClr val="00A3E2"/>
                </a:solidFill>
              </a:rPr>
              <a:t>578,798</a:t>
            </a:r>
            <a:r>
              <a:rPr lang="en-CA" sz="1600" dirty="0">
                <a:solidFill>
                  <a:srgbClr val="00A3E2"/>
                </a:solidFill>
              </a:rPr>
              <a:t> </a:t>
            </a:r>
            <a:br>
              <a:rPr lang="en-CA" sz="1600" dirty="0"/>
            </a:br>
            <a:r>
              <a:rPr lang="en-CA" sz="1600" dirty="0"/>
              <a:t>public school students</a:t>
            </a:r>
          </a:p>
          <a:p>
            <a:pPr lvl="0">
              <a:spcBef>
                <a:spcPts val="1200"/>
              </a:spcBef>
            </a:pPr>
            <a:r>
              <a:rPr lang="en-CA" sz="2000" b="1" dirty="0">
                <a:solidFill>
                  <a:srgbClr val="00A3E2"/>
                </a:solidFill>
              </a:rPr>
              <a:t>12% </a:t>
            </a:r>
            <a:r>
              <a:rPr lang="en-CA" dirty="0">
                <a:solidFill>
                  <a:schemeClr val="bg1">
                    <a:lumMod val="25000"/>
                  </a:schemeClr>
                </a:solidFill>
              </a:rPr>
              <a:t>(68,281)</a:t>
            </a:r>
            <a:br>
              <a:rPr lang="en-CA" dirty="0"/>
            </a:br>
            <a:r>
              <a:rPr lang="en-CA" sz="1600" dirty="0"/>
              <a:t>Indigenous </a:t>
            </a:r>
          </a:p>
          <a:p>
            <a:pPr>
              <a:spcBef>
                <a:spcPts val="1200"/>
              </a:spcBef>
            </a:pPr>
            <a:r>
              <a:rPr lang="en-CA" sz="2000" b="1" dirty="0">
                <a:solidFill>
                  <a:srgbClr val="00A3E2"/>
                </a:solidFill>
              </a:rPr>
              <a:t>13% </a:t>
            </a:r>
            <a:r>
              <a:rPr lang="en-CA" sz="1600" dirty="0">
                <a:solidFill>
                  <a:schemeClr val="bg1">
                    <a:lumMod val="25000"/>
                  </a:schemeClr>
                </a:solidFill>
              </a:rPr>
              <a:t>(72,739)</a:t>
            </a:r>
            <a:br>
              <a:rPr lang="en-US" sz="1600" dirty="0">
                <a:solidFill>
                  <a:schemeClr val="bg1">
                    <a:lumMod val="25000"/>
                  </a:schemeClr>
                </a:solidFill>
              </a:rPr>
            </a:br>
            <a:r>
              <a:rPr lang="en-CA" sz="1600" dirty="0"/>
              <a:t>have a designation</a:t>
            </a:r>
          </a:p>
          <a:p>
            <a:pPr>
              <a:spcBef>
                <a:spcPts val="1200"/>
              </a:spcBef>
            </a:pPr>
            <a:r>
              <a:rPr lang="en-CA" sz="2000" b="1" dirty="0">
                <a:solidFill>
                  <a:srgbClr val="00A3E2"/>
                </a:solidFill>
              </a:rPr>
              <a:t>12% </a:t>
            </a:r>
            <a:r>
              <a:rPr lang="en-CA" sz="1600" dirty="0">
                <a:solidFill>
                  <a:schemeClr val="bg1">
                    <a:lumMod val="25000"/>
                  </a:schemeClr>
                </a:solidFill>
              </a:rPr>
              <a:t>(68,858) </a:t>
            </a:r>
            <a:br>
              <a:rPr lang="en-CA" sz="1600" dirty="0"/>
            </a:br>
            <a:r>
              <a:rPr lang="en-CA" sz="1600" dirty="0"/>
              <a:t>English Language Learners (ELL)</a:t>
            </a:r>
            <a:endParaRPr lang="en-US" sz="1600" dirty="0"/>
          </a:p>
        </p:txBody>
      </p:sp>
      <p:cxnSp>
        <p:nvCxnSpPr>
          <p:cNvPr id="21" name="Straight Connector 20">
            <a:extLst>
              <a:ext uri="{FF2B5EF4-FFF2-40B4-BE49-F238E27FC236}">
                <a16:creationId xmlns:a16="http://schemas.microsoft.com/office/drawing/2014/main" id="{E39CCC10-47E9-AF64-EB0F-3252CE393E5C}"/>
              </a:ext>
            </a:extLst>
          </p:cNvPr>
          <p:cNvCxnSpPr>
            <a:cxnSpLocks/>
          </p:cNvCxnSpPr>
          <p:nvPr/>
        </p:nvCxnSpPr>
        <p:spPr>
          <a:xfrm>
            <a:off x="6173083" y="2712695"/>
            <a:ext cx="552450" cy="0"/>
          </a:xfrm>
          <a:prstGeom prst="line">
            <a:avLst/>
          </a:prstGeom>
          <a:ln w="25400">
            <a:solidFill>
              <a:srgbClr val="00A3E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1AA49D0-2147-50E9-58D8-322EBE5E0C07}"/>
              </a:ext>
            </a:extLst>
          </p:cNvPr>
          <p:cNvCxnSpPr>
            <a:cxnSpLocks/>
          </p:cNvCxnSpPr>
          <p:nvPr/>
        </p:nvCxnSpPr>
        <p:spPr>
          <a:xfrm>
            <a:off x="10159873" y="2927809"/>
            <a:ext cx="552450" cy="0"/>
          </a:xfrm>
          <a:prstGeom prst="line">
            <a:avLst/>
          </a:prstGeom>
          <a:ln w="25400">
            <a:solidFill>
              <a:srgbClr val="00A3E1"/>
            </a:solidFill>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6342B9A8-E9D1-0192-8367-36DB964D02A9}"/>
              </a:ext>
            </a:extLst>
          </p:cNvPr>
          <p:cNvSpPr txBox="1"/>
          <p:nvPr/>
        </p:nvSpPr>
        <p:spPr>
          <a:xfrm>
            <a:off x="9022445" y="3047583"/>
            <a:ext cx="2879146" cy="4893647"/>
          </a:xfrm>
          <a:prstGeom prst="rect">
            <a:avLst/>
          </a:prstGeom>
          <a:noFill/>
        </p:spPr>
        <p:txBody>
          <a:bodyPr wrap="square" rtlCol="0">
            <a:spAutoFit/>
          </a:bodyPr>
          <a:lstStyle/>
          <a:p>
            <a:pPr lvl="0" algn="ctr"/>
            <a:r>
              <a:rPr lang="en-CA" dirty="0">
                <a:solidFill>
                  <a:srgbClr val="00A3E2"/>
                </a:solidFill>
              </a:rPr>
              <a:t>2021/22 </a:t>
            </a:r>
          </a:p>
          <a:p>
            <a:pPr lvl="0">
              <a:spcBef>
                <a:spcPts val="1200"/>
              </a:spcBef>
              <a:buClr>
                <a:srgbClr val="00A3E2"/>
              </a:buClr>
              <a:buSzPct val="88000"/>
            </a:pPr>
            <a:r>
              <a:rPr lang="en-CA" sz="1600" dirty="0"/>
              <a:t>Approx. </a:t>
            </a:r>
            <a:r>
              <a:rPr lang="en-CA" sz="2000" b="1" dirty="0">
                <a:solidFill>
                  <a:srgbClr val="00A3E2"/>
                </a:solidFill>
              </a:rPr>
              <a:t>88,000</a:t>
            </a:r>
            <a:r>
              <a:rPr lang="en-CA" sz="1600" dirty="0"/>
              <a:t> people </a:t>
            </a:r>
            <a:br>
              <a:rPr lang="en-CA" sz="1600" dirty="0"/>
            </a:br>
            <a:r>
              <a:rPr lang="en-CA" sz="1600" dirty="0"/>
              <a:t>in the public school system</a:t>
            </a:r>
            <a:endParaRPr lang="en-CA" sz="2000" dirty="0"/>
          </a:p>
          <a:p>
            <a:pPr lvl="0">
              <a:spcBef>
                <a:spcPts val="1200"/>
              </a:spcBef>
              <a:buClr>
                <a:srgbClr val="00A3E2"/>
              </a:buClr>
              <a:buSzPct val="88000"/>
            </a:pPr>
            <a:r>
              <a:rPr lang="en-CA" sz="2000" b="1" dirty="0">
                <a:solidFill>
                  <a:srgbClr val="00A3E2"/>
                </a:solidFill>
              </a:rPr>
              <a:t>46,000 </a:t>
            </a:r>
            <a:r>
              <a:rPr lang="en-CA" sz="1600" dirty="0">
                <a:solidFill>
                  <a:schemeClr val="bg1">
                    <a:lumMod val="25000"/>
                  </a:schemeClr>
                </a:solidFill>
              </a:rPr>
              <a:t>teachers</a:t>
            </a:r>
          </a:p>
          <a:p>
            <a:pPr>
              <a:spcBef>
                <a:spcPts val="1200"/>
              </a:spcBef>
              <a:buClr>
                <a:srgbClr val="00A3E2"/>
              </a:buClr>
              <a:buSzPct val="88000"/>
            </a:pPr>
            <a:r>
              <a:rPr lang="en-CA" sz="2000" b="1" dirty="0">
                <a:solidFill>
                  <a:srgbClr val="00A3E2"/>
                </a:solidFill>
              </a:rPr>
              <a:t>37,000 </a:t>
            </a:r>
            <a:r>
              <a:rPr lang="en-CA" sz="1600" dirty="0">
                <a:solidFill>
                  <a:schemeClr val="bg1">
                    <a:lumMod val="25000"/>
                  </a:schemeClr>
                </a:solidFill>
              </a:rPr>
              <a:t>unionized </a:t>
            </a:r>
            <a:br>
              <a:rPr lang="en-CA" sz="1600" dirty="0">
                <a:solidFill>
                  <a:schemeClr val="bg1">
                    <a:lumMod val="25000"/>
                  </a:schemeClr>
                </a:solidFill>
              </a:rPr>
            </a:br>
            <a:r>
              <a:rPr lang="en-CA" sz="1600" dirty="0">
                <a:solidFill>
                  <a:schemeClr val="bg1">
                    <a:lumMod val="25000"/>
                  </a:schemeClr>
                </a:solidFill>
              </a:rPr>
              <a:t>support staff</a:t>
            </a:r>
          </a:p>
          <a:p>
            <a:pPr>
              <a:spcBef>
                <a:spcPts val="1200"/>
              </a:spcBef>
              <a:buClr>
                <a:srgbClr val="00A3E2"/>
              </a:buClr>
              <a:buSzPct val="88000"/>
            </a:pPr>
            <a:r>
              <a:rPr lang="en-CA" sz="2000" b="1" dirty="0">
                <a:solidFill>
                  <a:srgbClr val="00A3E2"/>
                </a:solidFill>
              </a:rPr>
              <a:t>3,000 </a:t>
            </a:r>
            <a:r>
              <a:rPr lang="en-CA" sz="1600" dirty="0">
                <a:solidFill>
                  <a:schemeClr val="bg1">
                    <a:lumMod val="25000"/>
                  </a:schemeClr>
                </a:solidFill>
              </a:rPr>
              <a:t>administrators</a:t>
            </a:r>
          </a:p>
          <a:p>
            <a:pPr>
              <a:spcBef>
                <a:spcPts val="1200"/>
              </a:spcBef>
              <a:buClr>
                <a:srgbClr val="00A3E2"/>
              </a:buClr>
              <a:buSzPct val="88000"/>
            </a:pPr>
            <a:r>
              <a:rPr lang="en-CA" sz="2000" b="1" dirty="0">
                <a:solidFill>
                  <a:srgbClr val="00A3E2"/>
                </a:solidFill>
              </a:rPr>
              <a:t>2,000 </a:t>
            </a:r>
            <a:r>
              <a:rPr lang="en-CA" sz="1600" dirty="0">
                <a:solidFill>
                  <a:schemeClr val="bg1">
                    <a:lumMod val="25000"/>
                  </a:schemeClr>
                </a:solidFill>
              </a:rPr>
              <a:t>non-unionized support staff</a:t>
            </a:r>
          </a:p>
          <a:p>
            <a:pPr>
              <a:spcBef>
                <a:spcPts val="1200"/>
              </a:spcBef>
            </a:pPr>
            <a:endParaRPr lang="en-CA" sz="1600" dirty="0">
              <a:solidFill>
                <a:srgbClr val="00A3E2"/>
              </a:solidFill>
            </a:endParaRPr>
          </a:p>
          <a:p>
            <a:pPr lvl="0">
              <a:spcBef>
                <a:spcPts val="1200"/>
              </a:spcBef>
            </a:pPr>
            <a:endParaRPr lang="en-CA" sz="1600" dirty="0">
              <a:solidFill>
                <a:srgbClr val="00A3E2"/>
              </a:solidFill>
            </a:endParaRPr>
          </a:p>
          <a:p>
            <a:pPr lvl="0">
              <a:spcBef>
                <a:spcPts val="1200"/>
              </a:spcBef>
            </a:pPr>
            <a:br>
              <a:rPr lang="en-CA" dirty="0"/>
            </a:br>
            <a:endParaRPr lang="en-US" sz="1600" dirty="0"/>
          </a:p>
        </p:txBody>
      </p:sp>
      <p:sp>
        <p:nvSpPr>
          <p:cNvPr id="24" name="TextBox 23">
            <a:extLst>
              <a:ext uri="{FF2B5EF4-FFF2-40B4-BE49-F238E27FC236}">
                <a16:creationId xmlns:a16="http://schemas.microsoft.com/office/drawing/2014/main" id="{C3C1AEC0-F3CF-40C7-5C04-5CB2085A388B}"/>
              </a:ext>
            </a:extLst>
          </p:cNvPr>
          <p:cNvSpPr txBox="1"/>
          <p:nvPr/>
        </p:nvSpPr>
        <p:spPr>
          <a:xfrm>
            <a:off x="4745174" y="2839346"/>
            <a:ext cx="3390042" cy="3170099"/>
          </a:xfrm>
          <a:prstGeom prst="rect">
            <a:avLst/>
          </a:prstGeom>
          <a:noFill/>
        </p:spPr>
        <p:txBody>
          <a:bodyPr wrap="square" rtlCol="0">
            <a:spAutoFit/>
          </a:bodyPr>
          <a:lstStyle/>
          <a:p>
            <a:pPr lvl="0" algn="ctr"/>
            <a:r>
              <a:rPr lang="en-CA" dirty="0">
                <a:solidFill>
                  <a:srgbClr val="00A3E2"/>
                </a:solidFill>
              </a:rPr>
              <a:t>2020/21 </a:t>
            </a:r>
          </a:p>
          <a:p>
            <a:pPr marL="285750" lvl="0" indent="-285750">
              <a:spcBef>
                <a:spcPts val="1200"/>
              </a:spcBef>
              <a:buClr>
                <a:srgbClr val="00A3E2"/>
              </a:buClr>
              <a:buFont typeface="Courier New" panose="02070309020205020404" pitchFamily="49" charset="0"/>
              <a:buChar char="o"/>
            </a:pPr>
            <a:r>
              <a:rPr lang="en-CA" sz="1600" dirty="0"/>
              <a:t>The </a:t>
            </a:r>
            <a:r>
              <a:rPr lang="en-CA" sz="1600" b="1" dirty="0"/>
              <a:t>six-year completion rate </a:t>
            </a:r>
            <a:r>
              <a:rPr lang="en-CA" sz="1600" dirty="0"/>
              <a:t>for public schools </a:t>
            </a:r>
            <a:r>
              <a:rPr lang="en-CA" sz="1600" b="1" dirty="0"/>
              <a:t>exceeded</a:t>
            </a:r>
            <a:r>
              <a:rPr lang="en-CA" b="1" dirty="0"/>
              <a:t> </a:t>
            </a:r>
            <a:r>
              <a:rPr lang="en-CA" b="1" dirty="0">
                <a:solidFill>
                  <a:srgbClr val="00A3E2"/>
                </a:solidFill>
              </a:rPr>
              <a:t>90% </a:t>
            </a:r>
            <a:r>
              <a:rPr lang="en-CA" sz="1600" dirty="0"/>
              <a:t>for the first time</a:t>
            </a:r>
            <a:endParaRPr lang="en-US" sz="1600" dirty="0"/>
          </a:p>
          <a:p>
            <a:pPr marL="285750" lvl="0" indent="-285750">
              <a:spcBef>
                <a:spcPts val="1200"/>
              </a:spcBef>
              <a:buClr>
                <a:srgbClr val="00A3E2"/>
              </a:buClr>
              <a:buFont typeface="Courier New" panose="02070309020205020404" pitchFamily="49" charset="0"/>
              <a:buChar char="o"/>
            </a:pPr>
            <a:r>
              <a:rPr lang="en-CA" sz="1600" dirty="0"/>
              <a:t>The </a:t>
            </a:r>
            <a:r>
              <a:rPr lang="en-CA" sz="1600" b="1" dirty="0"/>
              <a:t>Indigenous completion rate</a:t>
            </a:r>
            <a:r>
              <a:rPr lang="en-CA" sz="1600" dirty="0"/>
              <a:t> was </a:t>
            </a:r>
            <a:r>
              <a:rPr lang="en-CA" b="1" dirty="0">
                <a:solidFill>
                  <a:srgbClr val="00A3E2"/>
                </a:solidFill>
              </a:rPr>
              <a:t>72.5%</a:t>
            </a:r>
            <a:r>
              <a:rPr lang="en-CA" dirty="0">
                <a:solidFill>
                  <a:schemeClr val="bg1">
                    <a:lumMod val="25000"/>
                  </a:schemeClr>
                </a:solidFill>
              </a:rPr>
              <a:t>,</a:t>
            </a:r>
            <a:r>
              <a:rPr lang="en-CA" b="1" dirty="0">
                <a:solidFill>
                  <a:srgbClr val="00A3E2"/>
                </a:solidFill>
              </a:rPr>
              <a:t> </a:t>
            </a:r>
            <a:r>
              <a:rPr lang="en-CA" sz="1600" dirty="0"/>
              <a:t>for both Dogwood and Adult Dogwood, </a:t>
            </a:r>
            <a:r>
              <a:rPr lang="en-CA" sz="1600" i="1" dirty="0">
                <a:solidFill>
                  <a:srgbClr val="00A3E2"/>
                </a:solidFill>
              </a:rPr>
              <a:t>the highest recorded rate </a:t>
            </a:r>
            <a:r>
              <a:rPr lang="en-CA" sz="1600" dirty="0"/>
              <a:t> </a:t>
            </a:r>
          </a:p>
          <a:p>
            <a:pPr marL="285750" lvl="0" indent="-285750">
              <a:spcBef>
                <a:spcPts val="1200"/>
              </a:spcBef>
              <a:buClr>
                <a:srgbClr val="00A3E2"/>
              </a:buClr>
              <a:buFont typeface="Courier New" panose="02070309020205020404" pitchFamily="49" charset="0"/>
              <a:buChar char="o"/>
            </a:pPr>
            <a:r>
              <a:rPr lang="en-CA" sz="1600" dirty="0"/>
              <a:t>The second year in a row in excess of</a:t>
            </a:r>
            <a:r>
              <a:rPr lang="en-CA" sz="1600" b="1" dirty="0"/>
              <a:t> </a:t>
            </a:r>
            <a:r>
              <a:rPr lang="en-CA" b="1" dirty="0">
                <a:solidFill>
                  <a:srgbClr val="00A3E2"/>
                </a:solidFill>
              </a:rPr>
              <a:t>70%</a:t>
            </a:r>
            <a:endParaRPr lang="en-US" sz="1600" dirty="0">
              <a:solidFill>
                <a:srgbClr val="00A3E2"/>
              </a:solidFill>
            </a:endParaRPr>
          </a:p>
        </p:txBody>
      </p:sp>
      <p:sp>
        <p:nvSpPr>
          <p:cNvPr id="32" name="Freeform 35">
            <a:extLst>
              <a:ext uri="{FF2B5EF4-FFF2-40B4-BE49-F238E27FC236}">
                <a16:creationId xmlns:a16="http://schemas.microsoft.com/office/drawing/2014/main" id="{67DB2EFD-B4DF-ACBA-9995-7230032E85FC}"/>
              </a:ext>
            </a:extLst>
          </p:cNvPr>
          <p:cNvSpPr>
            <a:spLocks/>
          </p:cNvSpPr>
          <p:nvPr/>
        </p:nvSpPr>
        <p:spPr bwMode="auto">
          <a:xfrm>
            <a:off x="244136" y="3730817"/>
            <a:ext cx="562647" cy="454382"/>
          </a:xfrm>
          <a:custGeom>
            <a:avLst/>
            <a:gdLst>
              <a:gd name="T0" fmla="*/ 159 w 160"/>
              <a:gd name="T1" fmla="*/ 66 h 128"/>
              <a:gd name="T2" fmla="*/ 98 w 160"/>
              <a:gd name="T3" fmla="*/ 127 h 128"/>
              <a:gd name="T4" fmla="*/ 96 w 160"/>
              <a:gd name="T5" fmla="*/ 128 h 128"/>
              <a:gd name="T6" fmla="*/ 94 w 160"/>
              <a:gd name="T7" fmla="*/ 127 h 128"/>
              <a:gd name="T8" fmla="*/ 94 w 160"/>
              <a:gd name="T9" fmla="*/ 124 h 128"/>
              <a:gd name="T10" fmla="*/ 152 w 160"/>
              <a:gd name="T11" fmla="*/ 66 h 128"/>
              <a:gd name="T12" fmla="*/ 2 w 160"/>
              <a:gd name="T13" fmla="*/ 66 h 128"/>
              <a:gd name="T14" fmla="*/ 0 w 160"/>
              <a:gd name="T15" fmla="*/ 64 h 128"/>
              <a:gd name="T16" fmla="*/ 2 w 160"/>
              <a:gd name="T17" fmla="*/ 61 h 128"/>
              <a:gd name="T18" fmla="*/ 152 w 160"/>
              <a:gd name="T19" fmla="*/ 61 h 128"/>
              <a:gd name="T20" fmla="*/ 94 w 160"/>
              <a:gd name="T21" fmla="*/ 4 h 128"/>
              <a:gd name="T22" fmla="*/ 94 w 160"/>
              <a:gd name="T23" fmla="*/ 1 h 128"/>
              <a:gd name="T24" fmla="*/ 98 w 160"/>
              <a:gd name="T25" fmla="*/ 1 h 128"/>
              <a:gd name="T26" fmla="*/ 159 w 160"/>
              <a:gd name="T27" fmla="*/ 62 h 128"/>
              <a:gd name="T28" fmla="*/ 160 w 160"/>
              <a:gd name="T29" fmla="*/ 63 h 128"/>
              <a:gd name="T30" fmla="*/ 160 w 160"/>
              <a:gd name="T31" fmla="*/ 63 h 128"/>
              <a:gd name="T32" fmla="*/ 160 w 160"/>
              <a:gd name="T33" fmla="*/ 63 h 128"/>
              <a:gd name="T34" fmla="*/ 160 w 160"/>
              <a:gd name="T35" fmla="*/ 64 h 128"/>
              <a:gd name="T36" fmla="*/ 159 w 160"/>
              <a:gd name="T37" fmla="*/ 6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128">
                <a:moveTo>
                  <a:pt x="159" y="66"/>
                </a:moveTo>
                <a:cubicBezTo>
                  <a:pt x="98" y="127"/>
                  <a:pt x="98" y="127"/>
                  <a:pt x="98" y="127"/>
                </a:cubicBezTo>
                <a:cubicBezTo>
                  <a:pt x="97" y="128"/>
                  <a:pt x="97" y="128"/>
                  <a:pt x="96" y="128"/>
                </a:cubicBezTo>
                <a:cubicBezTo>
                  <a:pt x="95" y="128"/>
                  <a:pt x="95" y="128"/>
                  <a:pt x="94" y="127"/>
                </a:cubicBezTo>
                <a:cubicBezTo>
                  <a:pt x="93" y="126"/>
                  <a:pt x="93" y="125"/>
                  <a:pt x="94" y="124"/>
                </a:cubicBezTo>
                <a:cubicBezTo>
                  <a:pt x="152" y="66"/>
                  <a:pt x="152" y="66"/>
                  <a:pt x="152" y="66"/>
                </a:cubicBezTo>
                <a:cubicBezTo>
                  <a:pt x="2" y="66"/>
                  <a:pt x="2" y="66"/>
                  <a:pt x="2" y="66"/>
                </a:cubicBezTo>
                <a:cubicBezTo>
                  <a:pt x="1" y="66"/>
                  <a:pt x="0" y="65"/>
                  <a:pt x="0" y="64"/>
                </a:cubicBezTo>
                <a:cubicBezTo>
                  <a:pt x="0" y="63"/>
                  <a:pt x="1" y="61"/>
                  <a:pt x="2" y="61"/>
                </a:cubicBezTo>
                <a:cubicBezTo>
                  <a:pt x="152" y="61"/>
                  <a:pt x="152" y="61"/>
                  <a:pt x="152" y="61"/>
                </a:cubicBezTo>
                <a:cubicBezTo>
                  <a:pt x="94" y="4"/>
                  <a:pt x="94" y="4"/>
                  <a:pt x="94" y="4"/>
                </a:cubicBezTo>
                <a:cubicBezTo>
                  <a:pt x="93" y="3"/>
                  <a:pt x="93" y="2"/>
                  <a:pt x="94" y="1"/>
                </a:cubicBezTo>
                <a:cubicBezTo>
                  <a:pt x="95" y="0"/>
                  <a:pt x="97" y="0"/>
                  <a:pt x="98" y="1"/>
                </a:cubicBezTo>
                <a:cubicBezTo>
                  <a:pt x="159" y="62"/>
                  <a:pt x="159" y="62"/>
                  <a:pt x="159" y="62"/>
                </a:cubicBezTo>
                <a:cubicBezTo>
                  <a:pt x="159" y="62"/>
                  <a:pt x="160" y="62"/>
                  <a:pt x="160" y="63"/>
                </a:cubicBezTo>
                <a:cubicBezTo>
                  <a:pt x="160" y="63"/>
                  <a:pt x="160" y="63"/>
                  <a:pt x="160" y="63"/>
                </a:cubicBezTo>
                <a:cubicBezTo>
                  <a:pt x="160" y="63"/>
                  <a:pt x="160" y="63"/>
                  <a:pt x="160" y="63"/>
                </a:cubicBezTo>
                <a:cubicBezTo>
                  <a:pt x="160" y="64"/>
                  <a:pt x="160" y="64"/>
                  <a:pt x="160" y="64"/>
                </a:cubicBezTo>
                <a:cubicBezTo>
                  <a:pt x="160" y="65"/>
                  <a:pt x="160" y="65"/>
                  <a:pt x="159" y="66"/>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39" name="Rectangle 38">
            <a:extLst>
              <a:ext uri="{FF2B5EF4-FFF2-40B4-BE49-F238E27FC236}">
                <a16:creationId xmlns:a16="http://schemas.microsoft.com/office/drawing/2014/main" id="{CB1C6599-78BE-160A-E74D-1903908E413A}"/>
              </a:ext>
            </a:extLst>
          </p:cNvPr>
          <p:cNvSpPr/>
          <p:nvPr/>
        </p:nvSpPr>
        <p:spPr>
          <a:xfrm rot="5400000">
            <a:off x="6545016" y="1240282"/>
            <a:ext cx="146996" cy="11146971"/>
          </a:xfrm>
          <a:prstGeom prst="rect">
            <a:avLst/>
          </a:prstGeom>
          <a:solidFill>
            <a:srgbClr val="00A3E2">
              <a:alpha val="52000"/>
            </a:srgbClr>
          </a:solidFill>
          <a:ln w="12700" cap="flat" cmpd="sng" algn="ctr">
            <a:noFill/>
            <a:prstDash val="solid"/>
            <a:miter lim="800000"/>
          </a:ln>
          <a:effectLst/>
        </p:spPr>
        <p:txBody>
          <a:bodyPr rIns="360000" rtlCol="0" anchor="ctr"/>
          <a:lstStyle/>
          <a:p>
            <a:pPr marL="0" marR="0" lvl="0" indent="0" algn="r" defTabSz="91433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F7F7F7"/>
              </a:solidFill>
              <a:effectLst/>
              <a:uLnTx/>
              <a:uFillTx/>
              <a:latin typeface="Open Sans" charset="0"/>
              <a:ea typeface="Open Sans" charset="0"/>
              <a:cs typeface="Open Sans" charset="0"/>
            </a:endParaRPr>
          </a:p>
        </p:txBody>
      </p:sp>
      <p:pic>
        <p:nvPicPr>
          <p:cNvPr id="43" name="Graphic 42" descr="Circle with left arrow outline">
            <a:extLst>
              <a:ext uri="{FF2B5EF4-FFF2-40B4-BE49-F238E27FC236}">
                <a16:creationId xmlns:a16="http://schemas.microsoft.com/office/drawing/2014/main" id="{89249EB3-9710-44C3-5E13-0AB48EA74A51}"/>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240444" y="3499726"/>
            <a:ext cx="328612" cy="328612"/>
          </a:xfrm>
          <a:prstGeom prst="rect">
            <a:avLst/>
          </a:prstGeom>
        </p:spPr>
      </p:pic>
      <p:pic>
        <p:nvPicPr>
          <p:cNvPr id="44" name="Graphic 43" descr="Circle with left arrow outline">
            <a:extLst>
              <a:ext uri="{FF2B5EF4-FFF2-40B4-BE49-F238E27FC236}">
                <a16:creationId xmlns:a16="http://schemas.microsoft.com/office/drawing/2014/main" id="{B4CFCA40-C801-7231-9EFE-AC5EBA34113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240444" y="4213780"/>
            <a:ext cx="328612" cy="328612"/>
          </a:xfrm>
          <a:prstGeom prst="rect">
            <a:avLst/>
          </a:prstGeom>
        </p:spPr>
      </p:pic>
      <p:pic>
        <p:nvPicPr>
          <p:cNvPr id="45" name="Graphic 44" descr="Circle with left arrow outline">
            <a:extLst>
              <a:ext uri="{FF2B5EF4-FFF2-40B4-BE49-F238E27FC236}">
                <a16:creationId xmlns:a16="http://schemas.microsoft.com/office/drawing/2014/main" id="{1FC25ADF-2B7A-8A88-D50E-7CEC3C410012}"/>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240444" y="4902149"/>
            <a:ext cx="328612" cy="328612"/>
          </a:xfrm>
          <a:prstGeom prst="rect">
            <a:avLst/>
          </a:prstGeom>
        </p:spPr>
      </p:pic>
      <p:pic>
        <p:nvPicPr>
          <p:cNvPr id="46" name="Graphic 45" descr="Circle with left arrow outline">
            <a:extLst>
              <a:ext uri="{FF2B5EF4-FFF2-40B4-BE49-F238E27FC236}">
                <a16:creationId xmlns:a16="http://schemas.microsoft.com/office/drawing/2014/main" id="{1AFF8851-BADC-3135-2D55-0E28CDA80C1D}"/>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1240444" y="5616203"/>
            <a:ext cx="328612" cy="328612"/>
          </a:xfrm>
          <a:prstGeom prst="rect">
            <a:avLst/>
          </a:prstGeom>
        </p:spPr>
      </p:pic>
      <p:pic>
        <p:nvPicPr>
          <p:cNvPr id="47" name="Graphic 46" descr="Circle with left arrow outline">
            <a:extLst>
              <a:ext uri="{FF2B5EF4-FFF2-40B4-BE49-F238E27FC236}">
                <a16:creationId xmlns:a16="http://schemas.microsoft.com/office/drawing/2014/main" id="{84C9B321-3360-2B5A-92EF-9502C8E096C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680868" y="5845139"/>
            <a:ext cx="328612" cy="328612"/>
          </a:xfrm>
          <a:prstGeom prst="rect">
            <a:avLst/>
          </a:prstGeom>
        </p:spPr>
      </p:pic>
      <p:pic>
        <p:nvPicPr>
          <p:cNvPr id="48" name="Graphic 47" descr="Circle with left arrow outline">
            <a:extLst>
              <a:ext uri="{FF2B5EF4-FFF2-40B4-BE49-F238E27FC236}">
                <a16:creationId xmlns:a16="http://schemas.microsoft.com/office/drawing/2014/main" id="{794D7879-7B03-C2D2-0E3A-CEEDE21D0E96}"/>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680868" y="5382802"/>
            <a:ext cx="328612" cy="328612"/>
          </a:xfrm>
          <a:prstGeom prst="rect">
            <a:avLst/>
          </a:prstGeom>
        </p:spPr>
      </p:pic>
      <p:pic>
        <p:nvPicPr>
          <p:cNvPr id="49" name="Graphic 48" descr="Circle with left arrow outline">
            <a:extLst>
              <a:ext uri="{FF2B5EF4-FFF2-40B4-BE49-F238E27FC236}">
                <a16:creationId xmlns:a16="http://schemas.microsoft.com/office/drawing/2014/main" id="{FE1FD3A9-4DC7-4465-A94D-CF702DEB3FEF}"/>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680868" y="4684159"/>
            <a:ext cx="328612" cy="328612"/>
          </a:xfrm>
          <a:prstGeom prst="rect">
            <a:avLst/>
          </a:prstGeom>
        </p:spPr>
      </p:pic>
      <p:pic>
        <p:nvPicPr>
          <p:cNvPr id="50" name="Graphic 49" descr="Circle with left arrow outline">
            <a:extLst>
              <a:ext uri="{FF2B5EF4-FFF2-40B4-BE49-F238E27FC236}">
                <a16:creationId xmlns:a16="http://schemas.microsoft.com/office/drawing/2014/main" id="{D52FDB20-9C01-ED89-F6CC-291E52CD50B4}"/>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680868" y="4216685"/>
            <a:ext cx="328612" cy="328612"/>
          </a:xfrm>
          <a:prstGeom prst="rect">
            <a:avLst/>
          </a:prstGeom>
        </p:spPr>
      </p:pic>
      <p:pic>
        <p:nvPicPr>
          <p:cNvPr id="51" name="Graphic 50" descr="Circle with left arrow outline">
            <a:extLst>
              <a:ext uri="{FF2B5EF4-FFF2-40B4-BE49-F238E27FC236}">
                <a16:creationId xmlns:a16="http://schemas.microsoft.com/office/drawing/2014/main" id="{0DC57098-194B-8421-57F7-DACC337956E5}"/>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680868" y="3559139"/>
            <a:ext cx="328612" cy="328612"/>
          </a:xfrm>
          <a:prstGeom prst="rect">
            <a:avLst/>
          </a:prstGeom>
        </p:spPr>
      </p:pic>
      <p:pic>
        <p:nvPicPr>
          <p:cNvPr id="58" name="Graphic 57" descr="Information outline">
            <a:extLst>
              <a:ext uri="{FF2B5EF4-FFF2-40B4-BE49-F238E27FC236}">
                <a16:creationId xmlns:a16="http://schemas.microsoft.com/office/drawing/2014/main" id="{469D3806-DFA7-E711-D841-454896045830}"/>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10774836" y="549030"/>
            <a:ext cx="914400" cy="914400"/>
          </a:xfrm>
          <a:prstGeom prst="rect">
            <a:avLst/>
          </a:prstGeom>
        </p:spPr>
      </p:pic>
    </p:spTree>
    <p:extLst>
      <p:ext uri="{BB962C8B-B14F-4D97-AF65-F5344CB8AC3E}">
        <p14:creationId xmlns:p14="http://schemas.microsoft.com/office/powerpoint/2010/main" val="3792660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AB485B96-C589-2E86-8E7E-C3D1278B5098}"/>
              </a:ext>
            </a:extLst>
          </p:cNvPr>
          <p:cNvSpPr/>
          <p:nvPr/>
        </p:nvSpPr>
        <p:spPr>
          <a:xfrm>
            <a:off x="6430781" y="0"/>
            <a:ext cx="5747577" cy="6858000"/>
          </a:xfrm>
          <a:prstGeom prst="rect">
            <a:avLst/>
          </a:prstGeom>
          <a:solidFill>
            <a:schemeClr val="accent1">
              <a:lumMod val="20000"/>
              <a:lumOff val="80000"/>
              <a:alpha val="3715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graphicFrame>
        <p:nvGraphicFramePr>
          <p:cNvPr id="2" name="Table 5">
            <a:extLst>
              <a:ext uri="{FF2B5EF4-FFF2-40B4-BE49-F238E27FC236}">
                <a16:creationId xmlns:a16="http://schemas.microsoft.com/office/drawing/2014/main" id="{6EEF7DC2-530E-F774-D8CC-A2D916DECCDB}"/>
              </a:ext>
            </a:extLst>
          </p:cNvPr>
          <p:cNvGraphicFramePr>
            <a:graphicFrameLocks noGrp="1"/>
          </p:cNvGraphicFramePr>
          <p:nvPr>
            <p:extLst>
              <p:ext uri="{D42A27DB-BD31-4B8C-83A1-F6EECF244321}">
                <p14:modId xmlns:p14="http://schemas.microsoft.com/office/powerpoint/2010/main" val="259191151"/>
              </p:ext>
            </p:extLst>
          </p:nvPr>
        </p:nvGraphicFramePr>
        <p:xfrm>
          <a:off x="985032" y="1706840"/>
          <a:ext cx="10541001" cy="4567984"/>
        </p:xfrm>
        <a:graphic>
          <a:graphicData uri="http://schemas.openxmlformats.org/drawingml/2006/table">
            <a:tbl>
              <a:tblPr firstRow="1" bandRow="1">
                <a:tableStyleId>{7DF18680-E054-41AD-8BC1-D1AEF772440D}</a:tableStyleId>
              </a:tblPr>
              <a:tblGrid>
                <a:gridCol w="2267834">
                  <a:extLst>
                    <a:ext uri="{9D8B030D-6E8A-4147-A177-3AD203B41FA5}">
                      <a16:colId xmlns:a16="http://schemas.microsoft.com/office/drawing/2014/main" val="4258809926"/>
                    </a:ext>
                  </a:extLst>
                </a:gridCol>
                <a:gridCol w="3179249">
                  <a:extLst>
                    <a:ext uri="{9D8B030D-6E8A-4147-A177-3AD203B41FA5}">
                      <a16:colId xmlns:a16="http://schemas.microsoft.com/office/drawing/2014/main" val="3450324169"/>
                    </a:ext>
                  </a:extLst>
                </a:gridCol>
                <a:gridCol w="5093918">
                  <a:extLst>
                    <a:ext uri="{9D8B030D-6E8A-4147-A177-3AD203B41FA5}">
                      <a16:colId xmlns:a16="http://schemas.microsoft.com/office/drawing/2014/main" val="1518434408"/>
                    </a:ext>
                  </a:extLst>
                </a:gridCol>
              </a:tblGrid>
              <a:tr h="442646">
                <a:tc>
                  <a:txBody>
                    <a:bodyPr/>
                    <a:lstStyle/>
                    <a:p>
                      <a:pPr algn="ctr"/>
                      <a:endParaRPr lang="en-US" dirty="0"/>
                    </a:p>
                  </a:txBody>
                  <a:tcPr>
                    <a:noFill/>
                  </a:tcPr>
                </a:tc>
                <a:tc>
                  <a:txBody>
                    <a:bodyPr/>
                    <a:lstStyle/>
                    <a:p>
                      <a:pPr algn="ctr"/>
                      <a:r>
                        <a:rPr lang="en-CA" sz="2000" dirty="0"/>
                        <a:t>2021</a:t>
                      </a:r>
                      <a:endParaRPr lang="en-US" sz="2000" dirty="0"/>
                    </a:p>
                  </a:txBody>
                  <a:tcPr anchor="ctr">
                    <a:solidFill>
                      <a:srgbClr val="073674"/>
                    </a:solidFill>
                  </a:tcPr>
                </a:tc>
                <a:tc>
                  <a:txBody>
                    <a:bodyPr/>
                    <a:lstStyle/>
                    <a:p>
                      <a:pPr algn="ctr"/>
                      <a:r>
                        <a:rPr lang="en-CA" sz="2000" dirty="0"/>
                        <a:t>2022</a:t>
                      </a:r>
                      <a:endParaRPr lang="en-US" sz="2000" dirty="0"/>
                    </a:p>
                  </a:txBody>
                  <a:tcPr anchor="ctr">
                    <a:solidFill>
                      <a:srgbClr val="00A3E2"/>
                    </a:solidFill>
                  </a:tcPr>
                </a:tc>
                <a:extLst>
                  <a:ext uri="{0D108BD9-81ED-4DB2-BD59-A6C34878D82A}">
                    <a16:rowId xmlns:a16="http://schemas.microsoft.com/office/drawing/2014/main" val="2411974581"/>
                  </a:ext>
                </a:extLst>
              </a:tr>
              <a:tr h="448794">
                <a:tc>
                  <a:txBody>
                    <a:bodyPr/>
                    <a:lstStyle/>
                    <a:p>
                      <a:pPr algn="l"/>
                      <a:r>
                        <a:rPr lang="en-CA" sz="1600" i="1" dirty="0"/>
                        <a:t>Ministry Name</a:t>
                      </a:r>
                      <a:endParaRPr lang="en-US" sz="1600" i="1" dirty="0"/>
                    </a:p>
                  </a:txBody>
                  <a:tcPr anchor="ctr">
                    <a:solidFill>
                      <a:schemeClr val="bg1"/>
                    </a:solidFill>
                  </a:tcPr>
                </a:tc>
                <a:tc>
                  <a:txBody>
                    <a:bodyPr/>
                    <a:lstStyle/>
                    <a:p>
                      <a:pPr marL="357750" indent="-285750" algn="l">
                        <a:spcBef>
                          <a:spcPts val="600"/>
                        </a:spcBef>
                        <a:buClr>
                          <a:schemeClr val="bg1">
                            <a:lumMod val="50000"/>
                          </a:schemeClr>
                        </a:buClr>
                        <a:buFont typeface="Courier New" panose="02070309020205020404" pitchFamily="49" charset="0"/>
                        <a:buChar char="o"/>
                      </a:pPr>
                      <a:r>
                        <a:rPr lang="en-CA" sz="1600" dirty="0"/>
                        <a:t>Ministry</a:t>
                      </a:r>
                      <a:r>
                        <a:rPr lang="en-CA" sz="1600" i="1" dirty="0"/>
                        <a:t> of </a:t>
                      </a:r>
                      <a:r>
                        <a:rPr lang="en-CA" sz="1600" dirty="0"/>
                        <a:t>Education</a:t>
                      </a:r>
                      <a:endParaRPr lang="en-US" sz="1600" dirty="0"/>
                    </a:p>
                  </a:txBody>
                  <a:tcPr anchor="ctr">
                    <a:solidFill>
                      <a:schemeClr val="tx1">
                        <a:lumMod val="10000"/>
                        <a:lumOff val="90000"/>
                      </a:schemeClr>
                    </a:solidFill>
                  </a:tcPr>
                </a:tc>
                <a:tc>
                  <a:txBody>
                    <a:bodyPr/>
                    <a:lstStyle/>
                    <a:p>
                      <a:pPr marL="429750" indent="-285750" algn="l">
                        <a:spcBef>
                          <a:spcPts val="600"/>
                        </a:spcBef>
                        <a:buClr>
                          <a:srgbClr val="00A3E2"/>
                        </a:buClr>
                        <a:buFont typeface="Courier New" panose="02070309020205020404" pitchFamily="49" charset="0"/>
                        <a:buChar char="o"/>
                      </a:pPr>
                      <a:r>
                        <a:rPr lang="en-CA" sz="1600" dirty="0"/>
                        <a:t>Ministry </a:t>
                      </a:r>
                      <a:r>
                        <a:rPr lang="en-CA" sz="1600" i="1" dirty="0"/>
                        <a:t>of</a:t>
                      </a:r>
                      <a:r>
                        <a:rPr lang="en-CA" sz="1600" dirty="0"/>
                        <a:t> Education and Child Care</a:t>
                      </a:r>
                      <a:endParaRPr lang="en-US" sz="1600" dirty="0"/>
                    </a:p>
                  </a:txBody>
                  <a:tcPr anchor="ctr">
                    <a:noFill/>
                  </a:tcPr>
                </a:tc>
                <a:extLst>
                  <a:ext uri="{0D108BD9-81ED-4DB2-BD59-A6C34878D82A}">
                    <a16:rowId xmlns:a16="http://schemas.microsoft.com/office/drawing/2014/main" val="3347113558"/>
                  </a:ext>
                </a:extLst>
              </a:tr>
              <a:tr h="448794">
                <a:tc>
                  <a:txBody>
                    <a:bodyPr/>
                    <a:lstStyle/>
                    <a:p>
                      <a:pPr algn="l"/>
                      <a:r>
                        <a:rPr lang="en-CA" sz="1600" i="1" dirty="0"/>
                        <a:t>Ministry staff</a:t>
                      </a:r>
                      <a:endParaRPr lang="en-US" sz="1600" i="1" dirty="0"/>
                    </a:p>
                  </a:txBody>
                  <a:tcPr anchor="ctr">
                    <a:solidFill>
                      <a:schemeClr val="bg1"/>
                    </a:solidFill>
                  </a:tcPr>
                </a:tc>
                <a:tc>
                  <a:txBody>
                    <a:bodyPr/>
                    <a:lstStyle/>
                    <a:p>
                      <a:pPr marL="357750" indent="-285750" algn="l">
                        <a:spcBef>
                          <a:spcPts val="600"/>
                        </a:spcBef>
                        <a:buClr>
                          <a:schemeClr val="bg1">
                            <a:lumMod val="50000"/>
                          </a:schemeClr>
                        </a:buClr>
                        <a:buFont typeface="Courier New" panose="02070309020205020404" pitchFamily="49" charset="0"/>
                        <a:buChar char="o"/>
                      </a:pPr>
                      <a:r>
                        <a:rPr lang="en-CA" sz="1600" dirty="0"/>
                        <a:t>408 FTEs</a:t>
                      </a:r>
                      <a:endParaRPr lang="en-US" sz="1600" dirty="0"/>
                    </a:p>
                  </a:txBody>
                  <a:tcPr anchor="ctr">
                    <a:solidFill>
                      <a:schemeClr val="bg1"/>
                    </a:solidFill>
                  </a:tcPr>
                </a:tc>
                <a:tc>
                  <a:txBody>
                    <a:bodyPr/>
                    <a:lstStyle/>
                    <a:p>
                      <a:pPr marL="429750" indent="-285750" algn="l">
                        <a:spcBef>
                          <a:spcPts val="600"/>
                        </a:spcBef>
                        <a:buClr>
                          <a:srgbClr val="00A3E2"/>
                        </a:buClr>
                        <a:buFont typeface="Courier New" panose="02070309020205020404" pitchFamily="49" charset="0"/>
                        <a:buChar char="o"/>
                      </a:pPr>
                      <a:r>
                        <a:rPr lang="en-CA" sz="1600" dirty="0"/>
                        <a:t>800 FTEs</a:t>
                      </a:r>
                      <a:endParaRPr lang="en-US" sz="1600" dirty="0"/>
                    </a:p>
                  </a:txBody>
                  <a:tcPr anchor="ctr">
                    <a:solidFill>
                      <a:schemeClr val="bg1"/>
                    </a:solidFill>
                  </a:tcPr>
                </a:tc>
                <a:extLst>
                  <a:ext uri="{0D108BD9-81ED-4DB2-BD59-A6C34878D82A}">
                    <a16:rowId xmlns:a16="http://schemas.microsoft.com/office/drawing/2014/main" val="3903776252"/>
                  </a:ext>
                </a:extLst>
              </a:tr>
              <a:tr h="448794">
                <a:tc>
                  <a:txBody>
                    <a:bodyPr/>
                    <a:lstStyle/>
                    <a:p>
                      <a:pPr algn="l"/>
                      <a:r>
                        <a:rPr lang="en-CA" sz="1600" i="1" dirty="0"/>
                        <a:t>Ministry buildings</a:t>
                      </a:r>
                      <a:endParaRPr lang="en-US" sz="1600" i="1" dirty="0"/>
                    </a:p>
                  </a:txBody>
                  <a:tcPr anchor="ctr">
                    <a:solidFill>
                      <a:schemeClr val="bg1"/>
                    </a:solidFill>
                  </a:tcPr>
                </a:tc>
                <a:tc>
                  <a:txBody>
                    <a:bodyPr/>
                    <a:lstStyle/>
                    <a:p>
                      <a:pPr marL="357750" indent="-285750" algn="l">
                        <a:spcBef>
                          <a:spcPts val="600"/>
                        </a:spcBef>
                        <a:buClr>
                          <a:schemeClr val="bg1">
                            <a:lumMod val="50000"/>
                          </a:schemeClr>
                        </a:buClr>
                        <a:buFont typeface="Courier New" panose="02070309020205020404" pitchFamily="49" charset="0"/>
                        <a:buChar char="o"/>
                      </a:pPr>
                      <a:r>
                        <a:rPr lang="en-CA" sz="1600" dirty="0"/>
                        <a:t>2 physical locations</a:t>
                      </a:r>
                      <a:endParaRPr lang="en-US" sz="1600" dirty="0"/>
                    </a:p>
                  </a:txBody>
                  <a:tcPr anchor="ctr">
                    <a:solidFill>
                      <a:schemeClr val="tx1">
                        <a:lumMod val="10000"/>
                        <a:lumOff val="90000"/>
                      </a:schemeClr>
                    </a:solidFill>
                  </a:tcPr>
                </a:tc>
                <a:tc>
                  <a:txBody>
                    <a:bodyPr/>
                    <a:lstStyle/>
                    <a:p>
                      <a:pPr marL="429750" indent="-285750" algn="l">
                        <a:spcBef>
                          <a:spcPts val="600"/>
                        </a:spcBef>
                        <a:buClr>
                          <a:srgbClr val="00A3E2"/>
                        </a:buClr>
                        <a:buFont typeface="Courier New" panose="02070309020205020404" pitchFamily="49" charset="0"/>
                        <a:buChar char="o"/>
                      </a:pPr>
                      <a:r>
                        <a:rPr lang="en-CA" sz="1600" dirty="0"/>
                        <a:t>3 physical locations</a:t>
                      </a:r>
                      <a:endParaRPr lang="en-US" sz="1600" dirty="0"/>
                    </a:p>
                  </a:txBody>
                  <a:tcPr anchor="ctr">
                    <a:noFill/>
                  </a:tcPr>
                </a:tc>
                <a:extLst>
                  <a:ext uri="{0D108BD9-81ED-4DB2-BD59-A6C34878D82A}">
                    <a16:rowId xmlns:a16="http://schemas.microsoft.com/office/drawing/2014/main" val="122679834"/>
                  </a:ext>
                </a:extLst>
              </a:tr>
              <a:tr h="712450">
                <a:tc>
                  <a:txBody>
                    <a:bodyPr/>
                    <a:lstStyle/>
                    <a:p>
                      <a:pPr algn="l"/>
                      <a:r>
                        <a:rPr lang="en-CA" sz="1600" i="1" dirty="0"/>
                        <a:t>Minister(s)</a:t>
                      </a:r>
                      <a:endParaRPr lang="en-US" sz="1600" i="1" dirty="0"/>
                    </a:p>
                  </a:txBody>
                  <a:tcPr anchor="ctr">
                    <a:solidFill>
                      <a:schemeClr val="bg1"/>
                    </a:solidFill>
                  </a:tcPr>
                </a:tc>
                <a:tc>
                  <a:txBody>
                    <a:bodyPr/>
                    <a:lstStyle/>
                    <a:p>
                      <a:pPr marL="357750" indent="-285750" algn="l">
                        <a:spcBef>
                          <a:spcPts val="600"/>
                        </a:spcBef>
                        <a:buClr>
                          <a:schemeClr val="bg1">
                            <a:lumMod val="50000"/>
                          </a:schemeClr>
                        </a:buClr>
                        <a:buFont typeface="Courier New" panose="02070309020205020404" pitchFamily="49" charset="0"/>
                        <a:buChar char="o"/>
                      </a:pPr>
                      <a:r>
                        <a:rPr lang="en-CA" sz="1600" dirty="0"/>
                        <a:t>1 Minister</a:t>
                      </a:r>
                      <a:endParaRPr lang="en-US" sz="1600" dirty="0"/>
                    </a:p>
                  </a:txBody>
                  <a:tcPr anchor="ctr">
                    <a:solidFill>
                      <a:schemeClr val="bg1"/>
                    </a:solidFill>
                  </a:tcPr>
                </a:tc>
                <a:tc>
                  <a:txBody>
                    <a:bodyPr/>
                    <a:lstStyle/>
                    <a:p>
                      <a:pPr marL="429750" indent="-285750" algn="l">
                        <a:spcBef>
                          <a:spcPts val="600"/>
                        </a:spcBef>
                        <a:buClr>
                          <a:srgbClr val="00A3E2"/>
                        </a:buClr>
                        <a:buFont typeface="Courier New" panose="02070309020205020404" pitchFamily="49" charset="0"/>
                        <a:buChar char="o"/>
                      </a:pPr>
                      <a:r>
                        <a:rPr lang="en-CA" sz="1600" dirty="0"/>
                        <a:t>1 Minister</a:t>
                      </a:r>
                    </a:p>
                    <a:p>
                      <a:pPr marL="429750" indent="-285750" algn="l">
                        <a:spcBef>
                          <a:spcPts val="600"/>
                        </a:spcBef>
                        <a:buClr>
                          <a:srgbClr val="00A3E2"/>
                        </a:buClr>
                        <a:buFont typeface="Courier New" panose="02070309020205020404" pitchFamily="49" charset="0"/>
                        <a:buChar char="o"/>
                      </a:pPr>
                      <a:r>
                        <a:rPr lang="en-CA" sz="1600" dirty="0"/>
                        <a:t>1 Minister of State</a:t>
                      </a:r>
                      <a:endParaRPr lang="en-US" sz="1600" dirty="0"/>
                    </a:p>
                  </a:txBody>
                  <a:tcPr anchor="ctr">
                    <a:solidFill>
                      <a:schemeClr val="bg1"/>
                    </a:solidFill>
                  </a:tcPr>
                </a:tc>
                <a:extLst>
                  <a:ext uri="{0D108BD9-81ED-4DB2-BD59-A6C34878D82A}">
                    <a16:rowId xmlns:a16="http://schemas.microsoft.com/office/drawing/2014/main" val="195241242"/>
                  </a:ext>
                </a:extLst>
              </a:tr>
              <a:tr h="2066506">
                <a:tc>
                  <a:txBody>
                    <a:bodyPr/>
                    <a:lstStyle/>
                    <a:p>
                      <a:pPr algn="l"/>
                      <a:r>
                        <a:rPr lang="en-CA" sz="1600" i="1" dirty="0"/>
                        <a:t>Responsibilities </a:t>
                      </a:r>
                      <a:endParaRPr lang="en-US" sz="1600" i="1" dirty="0"/>
                    </a:p>
                  </a:txBody>
                  <a:tcPr anchor="ctr">
                    <a:solidFill>
                      <a:schemeClr val="bg1"/>
                    </a:solidFill>
                  </a:tcPr>
                </a:tc>
                <a:tc>
                  <a:txBody>
                    <a:bodyPr/>
                    <a:lstStyle/>
                    <a:p>
                      <a:pPr marL="357750" marR="0" lvl="0" indent="-285750" algn="l" defTabSz="914400" rtl="0" eaLnBrk="1" fontAlgn="auto" latinLnBrk="0" hangingPunct="1">
                        <a:lnSpc>
                          <a:spcPct val="100000"/>
                        </a:lnSpc>
                        <a:spcBef>
                          <a:spcPts val="600"/>
                        </a:spcBef>
                        <a:spcAft>
                          <a:spcPts val="0"/>
                        </a:spcAft>
                        <a:buClr>
                          <a:schemeClr val="bg1">
                            <a:lumMod val="50000"/>
                          </a:schemeClr>
                        </a:buClr>
                        <a:buSzTx/>
                        <a:buFont typeface="Courier New" panose="02070309020205020404" pitchFamily="49" charset="0"/>
                        <a:buChar char="o"/>
                        <a:tabLst/>
                        <a:defRPr/>
                      </a:pPr>
                      <a:r>
                        <a:rPr lang="en-CA" sz="1600" dirty="0"/>
                        <a:t>1,583 public schools</a:t>
                      </a:r>
                    </a:p>
                    <a:p>
                      <a:pPr marL="357750" marR="0" lvl="0" indent="-285750" algn="l" defTabSz="914400" rtl="0" eaLnBrk="1" fontAlgn="auto" latinLnBrk="0" hangingPunct="1">
                        <a:lnSpc>
                          <a:spcPct val="100000"/>
                        </a:lnSpc>
                        <a:spcBef>
                          <a:spcPts val="600"/>
                        </a:spcBef>
                        <a:spcAft>
                          <a:spcPts val="0"/>
                        </a:spcAft>
                        <a:buClr>
                          <a:schemeClr val="bg1">
                            <a:lumMod val="50000"/>
                          </a:schemeClr>
                        </a:buClr>
                        <a:buSzTx/>
                        <a:buFont typeface="Courier New" panose="02070309020205020404" pitchFamily="49" charset="0"/>
                        <a:buChar char="o"/>
                        <a:tabLst/>
                        <a:defRPr/>
                      </a:pPr>
                      <a:r>
                        <a:rPr lang="en-CA" sz="1600" dirty="0"/>
                        <a:t>578,798 students </a:t>
                      </a:r>
                      <a:endParaRPr lang="en-US" sz="1600" dirty="0"/>
                    </a:p>
                  </a:txBody>
                  <a:tcPr anchor="ctr">
                    <a:solidFill>
                      <a:schemeClr val="tx1">
                        <a:lumMod val="10000"/>
                        <a:lumOff val="90000"/>
                      </a:schemeClr>
                    </a:solidFill>
                  </a:tcPr>
                </a:tc>
                <a:tc>
                  <a:txBody>
                    <a:bodyPr/>
                    <a:lstStyle/>
                    <a:p>
                      <a:pPr marL="429750" marR="0" lvl="0" indent="-285750" algn="l" defTabSz="914400" rtl="0" eaLnBrk="1" fontAlgn="auto" latinLnBrk="0" hangingPunct="1">
                        <a:lnSpc>
                          <a:spcPct val="100000"/>
                        </a:lnSpc>
                        <a:spcBef>
                          <a:spcPts val="600"/>
                        </a:spcBef>
                        <a:spcAft>
                          <a:spcPts val="0"/>
                        </a:spcAft>
                        <a:buClr>
                          <a:srgbClr val="00A3E2"/>
                        </a:buClr>
                        <a:buSzTx/>
                        <a:buFont typeface="Courier New" panose="02070309020205020404" pitchFamily="49" charset="0"/>
                        <a:buChar char="o"/>
                        <a:tabLst/>
                        <a:defRPr/>
                      </a:pPr>
                      <a:r>
                        <a:rPr lang="en-CA" sz="1600" dirty="0"/>
                        <a:t>1,583+ public schools </a:t>
                      </a:r>
                    </a:p>
                    <a:p>
                      <a:pPr marL="429750" marR="0" lvl="0" indent="-285750" algn="l" defTabSz="914400" rtl="0" eaLnBrk="1" fontAlgn="auto" latinLnBrk="0" hangingPunct="1">
                        <a:lnSpc>
                          <a:spcPct val="100000"/>
                        </a:lnSpc>
                        <a:spcBef>
                          <a:spcPts val="600"/>
                        </a:spcBef>
                        <a:spcAft>
                          <a:spcPts val="0"/>
                        </a:spcAft>
                        <a:buClr>
                          <a:srgbClr val="00A3E2"/>
                        </a:buClr>
                        <a:buSzTx/>
                        <a:buFont typeface="Courier New" panose="02070309020205020404" pitchFamily="49" charset="0"/>
                        <a:buChar char="o"/>
                        <a:tabLst/>
                        <a:defRPr/>
                      </a:pPr>
                      <a:r>
                        <a:rPr lang="en-CA" sz="1600" dirty="0"/>
                        <a:t>578,798+ students</a:t>
                      </a:r>
                    </a:p>
                    <a:p>
                      <a:pPr marL="429750" indent="-285750" algn="l">
                        <a:spcBef>
                          <a:spcPts val="600"/>
                        </a:spcBef>
                        <a:buClr>
                          <a:srgbClr val="00A3E2"/>
                        </a:buClr>
                        <a:buFont typeface="Courier New" panose="02070309020205020404" pitchFamily="49" charset="0"/>
                        <a:buChar char="o"/>
                      </a:pPr>
                      <a:r>
                        <a:rPr lang="en-CA" sz="1600" dirty="0"/>
                        <a:t>136,900 childcare spaces </a:t>
                      </a:r>
                      <a:br>
                        <a:rPr lang="en-CA" sz="1600" dirty="0"/>
                      </a:br>
                      <a:r>
                        <a:rPr lang="en-CA" sz="1600" i="1" dirty="0">
                          <a:solidFill>
                            <a:schemeClr val="bg1">
                              <a:lumMod val="25000"/>
                            </a:schemeClr>
                          </a:solidFill>
                        </a:rPr>
                        <a:t>( 130,300 Child Care Operating Funding spaces, 6,600 $10 a Day ChildCareBC )</a:t>
                      </a:r>
                    </a:p>
                    <a:p>
                      <a:pPr marL="429750" indent="-285750" algn="l">
                        <a:spcBef>
                          <a:spcPts val="600"/>
                        </a:spcBef>
                        <a:buClr>
                          <a:srgbClr val="00A3E2"/>
                        </a:buClr>
                        <a:buFont typeface="Courier New" panose="02070309020205020404" pitchFamily="49" charset="0"/>
                        <a:buChar char="o"/>
                      </a:pPr>
                      <a:r>
                        <a:rPr lang="en-CA" sz="1600" dirty="0"/>
                        <a:t>39,000 spaces in 900 public schools</a:t>
                      </a:r>
                    </a:p>
                  </a:txBody>
                  <a:tcPr anchor="ctr">
                    <a:noFill/>
                  </a:tcPr>
                </a:tc>
                <a:extLst>
                  <a:ext uri="{0D108BD9-81ED-4DB2-BD59-A6C34878D82A}">
                    <a16:rowId xmlns:a16="http://schemas.microsoft.com/office/drawing/2014/main" val="2153257975"/>
                  </a:ext>
                </a:extLst>
              </a:tr>
            </a:tbl>
          </a:graphicData>
        </a:graphic>
      </p:graphicFrame>
      <p:cxnSp>
        <p:nvCxnSpPr>
          <p:cNvPr id="5" name="Straight Connector 4">
            <a:extLst>
              <a:ext uri="{FF2B5EF4-FFF2-40B4-BE49-F238E27FC236}">
                <a16:creationId xmlns:a16="http://schemas.microsoft.com/office/drawing/2014/main" id="{06A25B7C-81E5-E709-8107-D27428795280}"/>
              </a:ext>
            </a:extLst>
          </p:cNvPr>
          <p:cNvCxnSpPr/>
          <p:nvPr/>
        </p:nvCxnSpPr>
        <p:spPr>
          <a:xfrm>
            <a:off x="6430781" y="74950"/>
            <a:ext cx="0" cy="6655633"/>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 name="object 5">
            <a:extLst>
              <a:ext uri="{FF2B5EF4-FFF2-40B4-BE49-F238E27FC236}">
                <a16:creationId xmlns:a16="http://schemas.microsoft.com/office/drawing/2014/main" id="{A57F6E98-E0F1-2699-FC9C-50A76E2A3255}"/>
              </a:ext>
            </a:extLst>
          </p:cNvPr>
          <p:cNvSpPr/>
          <p:nvPr/>
        </p:nvSpPr>
        <p:spPr>
          <a:xfrm>
            <a:off x="6053866" y="481435"/>
            <a:ext cx="769442" cy="769442"/>
          </a:xfrm>
          <a:custGeom>
            <a:avLst/>
            <a:gdLst/>
            <a:ahLst/>
            <a:cxnLst/>
            <a:rect l="l" t="t" r="r" b="b"/>
            <a:pathLst>
              <a:path w="818515" h="818514">
                <a:moveTo>
                  <a:pt x="0" y="408950"/>
                </a:moveTo>
                <a:lnTo>
                  <a:pt x="2751" y="361258"/>
                </a:lnTo>
                <a:lnTo>
                  <a:pt x="10800" y="315182"/>
                </a:lnTo>
                <a:lnTo>
                  <a:pt x="23841" y="271028"/>
                </a:lnTo>
                <a:lnTo>
                  <a:pt x="41566" y="229104"/>
                </a:lnTo>
                <a:lnTo>
                  <a:pt x="63668" y="189717"/>
                </a:lnTo>
                <a:lnTo>
                  <a:pt x="89841" y="153172"/>
                </a:lnTo>
                <a:lnTo>
                  <a:pt x="119778" y="119778"/>
                </a:lnTo>
                <a:lnTo>
                  <a:pt x="153172" y="89841"/>
                </a:lnTo>
                <a:lnTo>
                  <a:pt x="189717" y="63668"/>
                </a:lnTo>
                <a:lnTo>
                  <a:pt x="229104" y="41566"/>
                </a:lnTo>
                <a:lnTo>
                  <a:pt x="271028" y="23841"/>
                </a:lnTo>
                <a:lnTo>
                  <a:pt x="315182" y="10800"/>
                </a:lnTo>
                <a:lnTo>
                  <a:pt x="361258" y="2751"/>
                </a:lnTo>
                <a:lnTo>
                  <a:pt x="408950" y="0"/>
                </a:lnTo>
                <a:lnTo>
                  <a:pt x="456643" y="2751"/>
                </a:lnTo>
                <a:lnTo>
                  <a:pt x="502719" y="10800"/>
                </a:lnTo>
                <a:lnTo>
                  <a:pt x="546873" y="23841"/>
                </a:lnTo>
                <a:lnTo>
                  <a:pt x="588797" y="41566"/>
                </a:lnTo>
                <a:lnTo>
                  <a:pt x="628184" y="63668"/>
                </a:lnTo>
                <a:lnTo>
                  <a:pt x="664728" y="89841"/>
                </a:lnTo>
                <a:lnTo>
                  <a:pt x="698122" y="119778"/>
                </a:lnTo>
                <a:lnTo>
                  <a:pt x="728059" y="153172"/>
                </a:lnTo>
                <a:lnTo>
                  <a:pt x="754232" y="189717"/>
                </a:lnTo>
                <a:lnTo>
                  <a:pt x="776335" y="229104"/>
                </a:lnTo>
                <a:lnTo>
                  <a:pt x="794060" y="271028"/>
                </a:lnTo>
                <a:lnTo>
                  <a:pt x="807100" y="315182"/>
                </a:lnTo>
                <a:lnTo>
                  <a:pt x="815150" y="361258"/>
                </a:lnTo>
                <a:lnTo>
                  <a:pt x="817901" y="408950"/>
                </a:lnTo>
                <a:lnTo>
                  <a:pt x="815150" y="456643"/>
                </a:lnTo>
                <a:lnTo>
                  <a:pt x="807100" y="502719"/>
                </a:lnTo>
                <a:lnTo>
                  <a:pt x="794060" y="546873"/>
                </a:lnTo>
                <a:lnTo>
                  <a:pt x="776335" y="588797"/>
                </a:lnTo>
                <a:lnTo>
                  <a:pt x="754232" y="628184"/>
                </a:lnTo>
                <a:lnTo>
                  <a:pt x="728059" y="664728"/>
                </a:lnTo>
                <a:lnTo>
                  <a:pt x="698122" y="698122"/>
                </a:lnTo>
                <a:lnTo>
                  <a:pt x="664728" y="728059"/>
                </a:lnTo>
                <a:lnTo>
                  <a:pt x="628184" y="754232"/>
                </a:lnTo>
                <a:lnTo>
                  <a:pt x="588797" y="776335"/>
                </a:lnTo>
                <a:lnTo>
                  <a:pt x="546873" y="794060"/>
                </a:lnTo>
                <a:lnTo>
                  <a:pt x="502719" y="807100"/>
                </a:lnTo>
                <a:lnTo>
                  <a:pt x="456643" y="815150"/>
                </a:lnTo>
                <a:lnTo>
                  <a:pt x="408950" y="817901"/>
                </a:lnTo>
                <a:lnTo>
                  <a:pt x="361258" y="815150"/>
                </a:lnTo>
                <a:lnTo>
                  <a:pt x="315182" y="807100"/>
                </a:lnTo>
                <a:lnTo>
                  <a:pt x="271028" y="794060"/>
                </a:lnTo>
                <a:lnTo>
                  <a:pt x="229104" y="776335"/>
                </a:lnTo>
                <a:lnTo>
                  <a:pt x="189717" y="754232"/>
                </a:lnTo>
                <a:lnTo>
                  <a:pt x="153172" y="728059"/>
                </a:lnTo>
                <a:lnTo>
                  <a:pt x="119778" y="698122"/>
                </a:lnTo>
                <a:lnTo>
                  <a:pt x="89841" y="664728"/>
                </a:lnTo>
                <a:lnTo>
                  <a:pt x="63668" y="628184"/>
                </a:lnTo>
                <a:lnTo>
                  <a:pt x="41566" y="588797"/>
                </a:lnTo>
                <a:lnTo>
                  <a:pt x="23841" y="546873"/>
                </a:lnTo>
                <a:lnTo>
                  <a:pt x="10800" y="502719"/>
                </a:lnTo>
                <a:lnTo>
                  <a:pt x="2751" y="456643"/>
                </a:lnTo>
                <a:lnTo>
                  <a:pt x="0" y="408950"/>
                </a:lnTo>
                <a:close/>
              </a:path>
            </a:pathLst>
          </a:custGeom>
          <a:solidFill>
            <a:schemeClr val="bg1"/>
          </a:solidFill>
          <a:ln w="12693">
            <a:solidFill>
              <a:srgbClr val="00A3E2"/>
            </a:solidFill>
          </a:ln>
        </p:spPr>
        <p:txBody>
          <a:bodyPr wrap="square" lIns="0" tIns="0" rIns="0" bIns="0" rtlCol="0"/>
          <a:lstStyle/>
          <a:p>
            <a:endParaRPr dirty="0"/>
          </a:p>
        </p:txBody>
      </p:sp>
      <p:sp>
        <p:nvSpPr>
          <p:cNvPr id="3" name="TextBox 2">
            <a:extLst>
              <a:ext uri="{FF2B5EF4-FFF2-40B4-BE49-F238E27FC236}">
                <a16:creationId xmlns:a16="http://schemas.microsoft.com/office/drawing/2014/main" id="{F1628CF9-EA4E-130B-FF94-5A842CAA550B}"/>
              </a:ext>
            </a:extLst>
          </p:cNvPr>
          <p:cNvSpPr txBox="1"/>
          <p:nvPr/>
        </p:nvSpPr>
        <p:spPr>
          <a:xfrm>
            <a:off x="985032" y="502906"/>
            <a:ext cx="10107689" cy="769441"/>
          </a:xfrm>
          <a:prstGeom prst="rect">
            <a:avLst/>
          </a:prstGeom>
          <a:noFill/>
        </p:spPr>
        <p:txBody>
          <a:bodyPr wrap="square" rtlCol="0">
            <a:spAutoFit/>
          </a:bodyPr>
          <a:lstStyle/>
          <a:p>
            <a:r>
              <a:rPr lang="en-CA" sz="3600" b="1" dirty="0"/>
              <a:t>Ministry </a:t>
            </a:r>
            <a:r>
              <a:rPr lang="en-CA" sz="3600" b="1" i="1" dirty="0"/>
              <a:t>of</a:t>
            </a:r>
            <a:r>
              <a:rPr lang="en-CA" sz="3600" b="1" dirty="0"/>
              <a:t> Education   </a:t>
            </a:r>
            <a:r>
              <a:rPr lang="en-CA" sz="4400" dirty="0">
                <a:solidFill>
                  <a:srgbClr val="00A3E2"/>
                </a:solidFill>
              </a:rPr>
              <a:t>+</a:t>
            </a:r>
            <a:r>
              <a:rPr lang="en-CA" sz="3600" b="1" dirty="0"/>
              <a:t>   </a:t>
            </a:r>
            <a:r>
              <a:rPr lang="en-CA" sz="3600" b="1" dirty="0">
                <a:solidFill>
                  <a:srgbClr val="00A3E2"/>
                </a:solidFill>
              </a:rPr>
              <a:t>Child Care</a:t>
            </a:r>
            <a:endParaRPr lang="en-US" sz="3600" b="1" dirty="0">
              <a:solidFill>
                <a:srgbClr val="00A3E2"/>
              </a:solidFill>
            </a:endParaRPr>
          </a:p>
        </p:txBody>
      </p:sp>
      <p:sp>
        <p:nvSpPr>
          <p:cNvPr id="4" name="Rectangle 3">
            <a:extLst>
              <a:ext uri="{FF2B5EF4-FFF2-40B4-BE49-F238E27FC236}">
                <a16:creationId xmlns:a16="http://schemas.microsoft.com/office/drawing/2014/main" id="{DE981C90-8BC0-F5A9-D669-F7914C620D59}"/>
              </a:ext>
            </a:extLst>
          </p:cNvPr>
          <p:cNvSpPr/>
          <p:nvPr/>
        </p:nvSpPr>
        <p:spPr>
          <a:xfrm rot="5400000">
            <a:off x="7198074" y="2445857"/>
            <a:ext cx="406484" cy="8249433"/>
          </a:xfrm>
          <a:prstGeom prst="rect">
            <a:avLst/>
          </a:prstGeom>
          <a:solidFill>
            <a:srgbClr val="00A3E2"/>
          </a:solidFill>
          <a:ln w="12700" cap="flat" cmpd="sng" algn="ctr">
            <a:noFill/>
            <a:prstDash val="solid"/>
            <a:miter lim="800000"/>
          </a:ln>
          <a:effectLst/>
        </p:spPr>
        <p:txBody>
          <a:bodyPr rIns="360000" rtlCol="0" anchor="ctr"/>
          <a:lstStyle/>
          <a:p>
            <a:pPr marL="0" marR="0" lvl="0" indent="0" algn="r" defTabSz="914330" eaLnBrk="1" fontAlgn="auto" latinLnBrk="0" hangingPunct="1">
              <a:lnSpc>
                <a:spcPct val="100000"/>
              </a:lnSpc>
              <a:spcBef>
                <a:spcPts val="0"/>
              </a:spcBef>
              <a:spcAft>
                <a:spcPts val="0"/>
              </a:spcAft>
              <a:buClrTx/>
              <a:buSzTx/>
              <a:buFontTx/>
              <a:buNone/>
              <a:tabLst/>
              <a:defRPr/>
            </a:pPr>
            <a:endParaRPr kumimoji="0" lang="en-US" sz="1400" b="1" i="0" u="none" strike="noStrike" kern="0" cap="none" spc="0" normalizeH="0" baseline="0" noProof="0" dirty="0">
              <a:ln>
                <a:noFill/>
              </a:ln>
              <a:solidFill>
                <a:srgbClr val="F7F7F7"/>
              </a:solidFill>
              <a:effectLst/>
              <a:uLnTx/>
              <a:uFillTx/>
              <a:latin typeface="Open Sans" charset="0"/>
              <a:ea typeface="Open Sans" charset="0"/>
              <a:cs typeface="Open Sans" charset="0"/>
            </a:endParaRPr>
          </a:p>
        </p:txBody>
      </p:sp>
      <p:sp>
        <p:nvSpPr>
          <p:cNvPr id="9" name="TextBox 8">
            <a:extLst>
              <a:ext uri="{FF2B5EF4-FFF2-40B4-BE49-F238E27FC236}">
                <a16:creationId xmlns:a16="http://schemas.microsoft.com/office/drawing/2014/main" id="{C2FBAA0B-4DB7-171B-9137-5DB278EB5E87}"/>
              </a:ext>
            </a:extLst>
          </p:cNvPr>
          <p:cNvSpPr txBox="1"/>
          <p:nvPr/>
        </p:nvSpPr>
        <p:spPr>
          <a:xfrm>
            <a:off x="3157764" y="6426675"/>
            <a:ext cx="8249433" cy="307777"/>
          </a:xfrm>
          <a:prstGeom prst="rect">
            <a:avLst/>
          </a:prstGeom>
          <a:noFill/>
        </p:spPr>
        <p:txBody>
          <a:bodyPr wrap="square">
            <a:spAutoFit/>
          </a:bodyPr>
          <a:lstStyle/>
          <a:p>
            <a:pPr marL="171450" indent="-171450" algn="ctr">
              <a:buClr>
                <a:schemeClr val="bg2"/>
              </a:buClr>
              <a:buFont typeface="System Font Regular"/>
              <a:buChar char="→"/>
            </a:pPr>
            <a:r>
              <a:rPr lang="en-CA" sz="1400" dirty="0">
                <a:solidFill>
                  <a:schemeClr val="bg2"/>
                </a:solidFill>
              </a:rPr>
              <a:t>  See Joint Ministers Letter to Education Partners </a:t>
            </a:r>
            <a:r>
              <a:rPr lang="en-CA" sz="1400" b="1" dirty="0">
                <a:solidFill>
                  <a:schemeClr val="bg2"/>
                </a:solidFill>
                <a:hlinkClick r:id="rId2">
                  <a:extLst>
                    <a:ext uri="{A12FA001-AC4F-418D-AE19-62706E023703}">
                      <ahyp:hlinkClr xmlns:ahyp="http://schemas.microsoft.com/office/drawing/2018/hyperlinkcolor" val="tx"/>
                    </a:ext>
                  </a:extLst>
                </a:hlinkClick>
              </a:rPr>
              <a:t>here</a:t>
            </a:r>
            <a:r>
              <a:rPr lang="en-CA" sz="1400" b="1" dirty="0">
                <a:solidFill>
                  <a:schemeClr val="bg2"/>
                </a:solidFill>
              </a:rPr>
              <a:t> </a:t>
            </a:r>
            <a:r>
              <a:rPr lang="en-CA" sz="1400" dirty="0">
                <a:solidFill>
                  <a:schemeClr val="bg2"/>
                </a:solidFill>
              </a:rPr>
              <a:t>for additional details</a:t>
            </a:r>
            <a:endParaRPr lang="en-US" sz="1400" dirty="0">
              <a:solidFill>
                <a:schemeClr val="bg2"/>
              </a:solidFill>
            </a:endParaRPr>
          </a:p>
        </p:txBody>
      </p:sp>
    </p:spTree>
    <p:extLst>
      <p:ext uri="{BB962C8B-B14F-4D97-AF65-F5344CB8AC3E}">
        <p14:creationId xmlns:p14="http://schemas.microsoft.com/office/powerpoint/2010/main" val="215792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large stone building with a flag on top&#10;&#10;Description automatically generated with low confidence">
            <a:extLst>
              <a:ext uri="{FF2B5EF4-FFF2-40B4-BE49-F238E27FC236}">
                <a16:creationId xmlns:a16="http://schemas.microsoft.com/office/drawing/2014/main" id="{B8708B0F-6519-8165-AC14-DCE20BBC5DE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b="-142"/>
          <a:stretch/>
        </p:blipFill>
        <p:spPr>
          <a:xfrm>
            <a:off x="6510978" y="9716"/>
            <a:ext cx="5681021" cy="6848284"/>
          </a:xfrm>
          <a:prstGeom prst="rect">
            <a:avLst/>
          </a:prstGeom>
        </p:spPr>
      </p:pic>
      <p:sp>
        <p:nvSpPr>
          <p:cNvPr id="14" name="Rectangle 13">
            <a:extLst>
              <a:ext uri="{FF2B5EF4-FFF2-40B4-BE49-F238E27FC236}">
                <a16:creationId xmlns:a16="http://schemas.microsoft.com/office/drawing/2014/main" id="{F2A966ED-786B-8D27-7767-F0E94CB085F1}"/>
              </a:ext>
            </a:extLst>
          </p:cNvPr>
          <p:cNvSpPr/>
          <p:nvPr/>
        </p:nvSpPr>
        <p:spPr>
          <a:xfrm>
            <a:off x="6252209" y="22149"/>
            <a:ext cx="5939791" cy="68580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 name="Rectangle 7">
            <a:extLst>
              <a:ext uri="{FF2B5EF4-FFF2-40B4-BE49-F238E27FC236}">
                <a16:creationId xmlns:a16="http://schemas.microsoft.com/office/drawing/2014/main" id="{1E92EFA2-66FF-8244-21F0-9900F41A10F1}"/>
              </a:ext>
            </a:extLst>
          </p:cNvPr>
          <p:cNvSpPr/>
          <p:nvPr/>
        </p:nvSpPr>
        <p:spPr>
          <a:xfrm>
            <a:off x="8010144" y="4070790"/>
            <a:ext cx="4169868" cy="1144369"/>
          </a:xfrm>
          <a:prstGeom prst="rect">
            <a:avLst/>
          </a:prstGeom>
          <a:solidFill>
            <a:srgbClr val="00A3E2"/>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rIns="360000" bIns="108000" rtlCol="0" anchor="b"/>
          <a:lstStyle/>
          <a:p>
            <a:endParaRPr lang="en-US" sz="2400" b="1" dirty="0">
              <a:latin typeface="Open Sans" charset="0"/>
              <a:ea typeface="Open Sans" charset="0"/>
              <a:cs typeface="Open Sans" charset="0"/>
            </a:endParaRPr>
          </a:p>
        </p:txBody>
      </p:sp>
      <p:sp>
        <p:nvSpPr>
          <p:cNvPr id="4" name="Title 7">
            <a:extLst>
              <a:ext uri="{FF2B5EF4-FFF2-40B4-BE49-F238E27FC236}">
                <a16:creationId xmlns:a16="http://schemas.microsoft.com/office/drawing/2014/main" id="{72574FA9-8C02-7CB5-D493-676629C17547}"/>
              </a:ext>
            </a:extLst>
          </p:cNvPr>
          <p:cNvSpPr txBox="1">
            <a:spLocks/>
          </p:cNvSpPr>
          <p:nvPr/>
        </p:nvSpPr>
        <p:spPr>
          <a:xfrm>
            <a:off x="1220981" y="2612309"/>
            <a:ext cx="4460042" cy="1933186"/>
          </a:xfrm>
          <a:prstGeom prst="rect">
            <a:avLst/>
          </a:prstGeom>
          <a:effectLst/>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buClr>
                <a:srgbClr val="F48A06"/>
              </a:buClr>
            </a:pPr>
            <a:r>
              <a:rPr lang="en-US" sz="2800" b="0" dirty="0">
                <a:solidFill>
                  <a:srgbClr val="00A3E2"/>
                </a:solidFill>
                <a:latin typeface="Open Sans" panose="020B0606030504020204" pitchFamily="34" charset="0"/>
                <a:ea typeface="Open Sans" panose="020B0606030504020204" pitchFamily="34" charset="0"/>
                <a:cs typeface="Open Sans" panose="020B0606030504020204" pitchFamily="34" charset="0"/>
              </a:rPr>
              <a:t>FALL 2022</a:t>
            </a:r>
            <a:r>
              <a:rPr lang="en-US" sz="4800" dirty="0">
                <a:solidFill>
                  <a:srgbClr val="00A3E2"/>
                </a:solidFill>
                <a:latin typeface="Open Sans" panose="020B0606030504020204" pitchFamily="34" charset="0"/>
                <a:ea typeface="Open Sans" panose="020B0606030504020204" pitchFamily="34" charset="0"/>
                <a:cs typeface="Open Sans" panose="020B0606030504020204" pitchFamily="34" charset="0"/>
              </a:rPr>
              <a:t> </a:t>
            </a:r>
            <a:br>
              <a:rPr lang="en-US" sz="4800" dirty="0">
                <a:latin typeface="Open Sans" panose="020B0606030504020204" pitchFamily="34" charset="0"/>
                <a:ea typeface="Open Sans" panose="020B0606030504020204" pitchFamily="34" charset="0"/>
                <a:cs typeface="Open Sans" panose="020B0606030504020204" pitchFamily="34" charset="0"/>
              </a:rPr>
            </a:br>
            <a:r>
              <a:rPr lang="en-US" sz="4000" dirty="0">
                <a:latin typeface="Open Sans" panose="020B0606030504020204" pitchFamily="34" charset="0"/>
                <a:ea typeface="Open Sans" panose="020B0606030504020204" pitchFamily="34" charset="0"/>
                <a:cs typeface="Open Sans" panose="020B0606030504020204" pitchFamily="34" charset="0"/>
              </a:rPr>
              <a:t>What’s Coming</a:t>
            </a:r>
            <a:br>
              <a:rPr lang="en-US" sz="4800" dirty="0">
                <a:latin typeface="Open Sans" panose="020B0606030504020204" pitchFamily="34" charset="0"/>
                <a:ea typeface="Open Sans" panose="020B0606030504020204" pitchFamily="34" charset="0"/>
                <a:cs typeface="Open Sans" panose="020B0606030504020204" pitchFamily="34" charset="0"/>
              </a:rPr>
            </a:br>
            <a:br>
              <a:rPr lang="en-US" sz="4800" dirty="0">
                <a:latin typeface="Open Sans" panose="020B0606030504020204" pitchFamily="34" charset="0"/>
                <a:ea typeface="Open Sans" panose="020B0606030504020204" pitchFamily="34" charset="0"/>
                <a:cs typeface="Open Sans" panose="020B0606030504020204" pitchFamily="34" charset="0"/>
              </a:rPr>
            </a:br>
            <a:endParaRPr lang="en-US" sz="2400" b="0" dirty="0">
              <a:latin typeface="Open Sans" panose="020B0606030504020204" pitchFamily="34" charset="0"/>
              <a:ea typeface="Open Sans" panose="020B0606030504020204" pitchFamily="34" charset="0"/>
              <a:cs typeface="Open Sans" panose="020B0606030504020204" pitchFamily="34" charset="0"/>
            </a:endParaRPr>
          </a:p>
        </p:txBody>
      </p:sp>
      <p:cxnSp>
        <p:nvCxnSpPr>
          <p:cNvPr id="5" name="Straight Connector 4">
            <a:extLst>
              <a:ext uri="{FF2B5EF4-FFF2-40B4-BE49-F238E27FC236}">
                <a16:creationId xmlns:a16="http://schemas.microsoft.com/office/drawing/2014/main" id="{0F731937-734A-0D4E-7421-F928E0F72572}"/>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9FFED87C-66AE-8372-4A9F-378C81A2946A}"/>
              </a:ext>
            </a:extLst>
          </p:cNvPr>
          <p:cNvSpPr/>
          <p:nvPr/>
        </p:nvSpPr>
        <p:spPr>
          <a:xfrm>
            <a:off x="5754175" y="2737450"/>
            <a:ext cx="3732181" cy="1055287"/>
          </a:xfrm>
          <a:prstGeom prst="rect">
            <a:avLst/>
          </a:prstGeom>
          <a:solidFill>
            <a:srgbClr val="00A3E2"/>
          </a:solidFill>
          <a:ln>
            <a:noFill/>
          </a:ln>
          <a:effectLst>
            <a:outerShdw blurRad="762000" dist="2540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80000" rIns="360000" bIns="108000" rtlCol="0" anchor="b"/>
          <a:lstStyle/>
          <a:p>
            <a:endParaRPr lang="en-US" sz="2400" b="1" dirty="0">
              <a:latin typeface="Open Sans" charset="0"/>
              <a:ea typeface="Open Sans" charset="0"/>
              <a:cs typeface="Open Sans" charset="0"/>
            </a:endParaRPr>
          </a:p>
        </p:txBody>
      </p:sp>
      <p:sp>
        <p:nvSpPr>
          <p:cNvPr id="2" name="Content Placeholder 2">
            <a:extLst>
              <a:ext uri="{FF2B5EF4-FFF2-40B4-BE49-F238E27FC236}">
                <a16:creationId xmlns:a16="http://schemas.microsoft.com/office/drawing/2014/main" id="{7AADF933-C828-AC11-EE2A-C06985F1BF96}"/>
              </a:ext>
            </a:extLst>
          </p:cNvPr>
          <p:cNvSpPr txBox="1">
            <a:spLocks/>
          </p:cNvSpPr>
          <p:nvPr/>
        </p:nvSpPr>
        <p:spPr>
          <a:xfrm>
            <a:off x="6252209" y="2853352"/>
            <a:ext cx="3537949" cy="816451"/>
          </a:xfrm>
          <a:prstGeom prst="rect">
            <a:avLst/>
          </a:prstGeom>
        </p:spPr>
        <p:txBody>
          <a:bodyPr>
            <a:normAutofit/>
          </a:bodyPr>
          <a:lst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lvl="1"/>
            <a:r>
              <a:rPr lang="en-CA" sz="2800" dirty="0">
                <a:solidFill>
                  <a:schemeClr val="bg1"/>
                </a:solidFill>
              </a:rPr>
              <a:t>Political Change</a:t>
            </a:r>
          </a:p>
          <a:p>
            <a:endParaRPr lang="en-CA" sz="3200" dirty="0">
              <a:solidFill>
                <a:schemeClr val="bg1"/>
              </a:solidFill>
            </a:endParaRPr>
          </a:p>
          <a:p>
            <a:endParaRPr lang="en-CA" sz="3200" dirty="0">
              <a:solidFill>
                <a:schemeClr val="bg1"/>
              </a:solidFill>
            </a:endParaRPr>
          </a:p>
        </p:txBody>
      </p:sp>
      <p:sp>
        <p:nvSpPr>
          <p:cNvPr id="7" name="Content Placeholder 2">
            <a:extLst>
              <a:ext uri="{FF2B5EF4-FFF2-40B4-BE49-F238E27FC236}">
                <a16:creationId xmlns:a16="http://schemas.microsoft.com/office/drawing/2014/main" id="{C1966FFA-3F9D-AEAA-D359-BC7B8F97D455}"/>
              </a:ext>
            </a:extLst>
          </p:cNvPr>
          <p:cNvSpPr txBox="1">
            <a:spLocks/>
          </p:cNvSpPr>
          <p:nvPr/>
        </p:nvSpPr>
        <p:spPr>
          <a:xfrm>
            <a:off x="8485879" y="4264125"/>
            <a:ext cx="4460042" cy="1144369"/>
          </a:xfrm>
          <a:prstGeom prst="rect">
            <a:avLst/>
          </a:prstGeom>
        </p:spPr>
        <p:txBody>
          <a:bodyPr>
            <a:normAutofit/>
          </a:bodyPr>
          <a:lstStyle>
            <a:lvl1pPr marL="0" indent="0" algn="l" defTabSz="914318" rtl="0" eaLnBrk="1" latinLnBrk="0" hangingPunct="1">
              <a:lnSpc>
                <a:spcPct val="150000"/>
              </a:lnSpc>
              <a:spcBef>
                <a:spcPts val="1000"/>
              </a:spcBef>
              <a:buFont typeface="Arial" panose="020B0604020202020204" pitchFamily="34" charset="0"/>
              <a:buNone/>
              <a:defRPr sz="2800" kern="1200">
                <a:solidFill>
                  <a:schemeClr val="tx1"/>
                </a:solidFill>
                <a:latin typeface="+mn-lt"/>
                <a:ea typeface="+mn-ea"/>
                <a:cs typeface="+mn-cs"/>
              </a:defRPr>
            </a:lvl1pPr>
            <a:lvl2pPr marL="0" indent="0" algn="l" defTabSz="914318" rtl="0" eaLnBrk="1" latinLnBrk="0" hangingPunct="1">
              <a:lnSpc>
                <a:spcPct val="150000"/>
              </a:lnSpc>
              <a:spcBef>
                <a:spcPts val="499"/>
              </a:spcBef>
              <a:buFont typeface="Arial" panose="020B0604020202020204" pitchFamily="34" charset="0"/>
              <a:buNone/>
              <a:defRPr sz="1800" kern="1200">
                <a:solidFill>
                  <a:schemeClr val="tx1"/>
                </a:solidFill>
                <a:latin typeface="+mn-lt"/>
                <a:ea typeface="+mn-ea"/>
                <a:cs typeface="+mn-cs"/>
              </a:defRPr>
            </a:lvl2pPr>
            <a:lvl3pPr marL="0" indent="0" algn="l" defTabSz="914318" rtl="0" eaLnBrk="1" latinLnBrk="0" hangingPunct="1">
              <a:lnSpc>
                <a:spcPct val="150000"/>
              </a:lnSpc>
              <a:spcBef>
                <a:spcPts val="499"/>
              </a:spcBef>
              <a:buFont typeface="Arial" panose="020B0604020202020204" pitchFamily="34" charset="0"/>
              <a:buNone/>
              <a:defRPr sz="1200" kern="1200">
                <a:solidFill>
                  <a:schemeClr val="tx1"/>
                </a:solidFill>
                <a:latin typeface="+mn-lt"/>
                <a:ea typeface="+mn-ea"/>
                <a:cs typeface="+mn-cs"/>
              </a:defRPr>
            </a:lvl3pPr>
            <a:lvl4pPr marL="0" indent="0" algn="l" defTabSz="914318" rtl="0" eaLnBrk="1" latinLnBrk="0" hangingPunct="1">
              <a:lnSpc>
                <a:spcPct val="150000"/>
              </a:lnSpc>
              <a:spcBef>
                <a:spcPts val="499"/>
              </a:spcBef>
              <a:buFont typeface="Arial" panose="020B0604020202020204" pitchFamily="34" charset="0"/>
              <a:buNone/>
              <a:defRPr sz="1000" kern="1200">
                <a:solidFill>
                  <a:schemeClr val="tx1">
                    <a:alpha val="70000"/>
                  </a:schemeClr>
                </a:solidFill>
                <a:latin typeface="+mn-lt"/>
                <a:ea typeface="+mn-ea"/>
                <a:cs typeface="+mn-cs"/>
              </a:defRPr>
            </a:lvl4pPr>
            <a:lvl5pPr marL="0" indent="0" algn="l" defTabSz="914318" rtl="0" eaLnBrk="1" latinLnBrk="0" hangingPunct="1">
              <a:lnSpc>
                <a:spcPct val="150000"/>
              </a:lnSpc>
              <a:spcBef>
                <a:spcPts val="499"/>
              </a:spcBef>
              <a:buFont typeface="Arial" panose="020B0604020202020204" pitchFamily="34" charset="0"/>
              <a:buNone/>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a:lstStyle>
          <a:p>
            <a:pPr lvl="1"/>
            <a:r>
              <a:rPr lang="en-CA" sz="2800" dirty="0">
                <a:solidFill>
                  <a:schemeClr val="bg1"/>
                </a:solidFill>
              </a:rPr>
              <a:t>Government Cycles</a:t>
            </a:r>
          </a:p>
          <a:p>
            <a:endParaRPr lang="en-CA" sz="3200" dirty="0">
              <a:solidFill>
                <a:schemeClr val="bg1"/>
              </a:solidFill>
            </a:endParaRPr>
          </a:p>
          <a:p>
            <a:endParaRPr lang="en-CA" sz="3200" dirty="0">
              <a:solidFill>
                <a:schemeClr val="bg1"/>
              </a:solidFill>
            </a:endParaRPr>
          </a:p>
        </p:txBody>
      </p:sp>
      <p:pic>
        <p:nvPicPr>
          <p:cNvPr id="10" name="Graphic 9" descr="Arrow circle outline">
            <a:extLst>
              <a:ext uri="{FF2B5EF4-FFF2-40B4-BE49-F238E27FC236}">
                <a16:creationId xmlns:a16="http://schemas.microsoft.com/office/drawing/2014/main" id="{46B12F26-D5F7-9E3C-F9CF-950385FC08BB}"/>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rot="1625268">
            <a:off x="8760811" y="3137593"/>
            <a:ext cx="1451089" cy="1451089"/>
          </a:xfrm>
          <a:prstGeom prst="rect">
            <a:avLst/>
          </a:prstGeom>
        </p:spPr>
      </p:pic>
    </p:spTree>
    <p:extLst>
      <p:ext uri="{BB962C8B-B14F-4D97-AF65-F5344CB8AC3E}">
        <p14:creationId xmlns:p14="http://schemas.microsoft.com/office/powerpoint/2010/main" val="7513300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Rectangle 82">
            <a:extLst>
              <a:ext uri="{FF2B5EF4-FFF2-40B4-BE49-F238E27FC236}">
                <a16:creationId xmlns:a16="http://schemas.microsoft.com/office/drawing/2014/main" id="{721C1163-4E04-4C29-F325-CDCA20EE2659}"/>
              </a:ext>
            </a:extLst>
          </p:cNvPr>
          <p:cNvSpPr/>
          <p:nvPr/>
        </p:nvSpPr>
        <p:spPr>
          <a:xfrm rot="5400000">
            <a:off x="9716971" y="2774980"/>
            <a:ext cx="2656611" cy="916938"/>
          </a:xfrm>
          <a:prstGeom prst="rect">
            <a:avLst/>
          </a:prstGeom>
          <a:solidFill>
            <a:schemeClr val="accent1">
              <a:lumMod val="20000"/>
              <a:lumOff val="80000"/>
              <a:alpha val="3715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49" name="Graphic 48" descr="Line arrow: Clockwise curve outline">
            <a:extLst>
              <a:ext uri="{FF2B5EF4-FFF2-40B4-BE49-F238E27FC236}">
                <a16:creationId xmlns:a16="http://schemas.microsoft.com/office/drawing/2014/main" id="{3A062064-1372-FDB9-C616-103B90E179AC}"/>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10800000">
            <a:off x="10518654" y="2404976"/>
            <a:ext cx="867491" cy="867491"/>
          </a:xfrm>
          <a:prstGeom prst="rect">
            <a:avLst/>
          </a:prstGeom>
        </p:spPr>
      </p:pic>
      <p:sp>
        <p:nvSpPr>
          <p:cNvPr id="84" name="Rectangle 83">
            <a:extLst>
              <a:ext uri="{FF2B5EF4-FFF2-40B4-BE49-F238E27FC236}">
                <a16:creationId xmlns:a16="http://schemas.microsoft.com/office/drawing/2014/main" id="{9FFA0F81-EA99-ED31-4E25-02C75B77D2DD}"/>
              </a:ext>
            </a:extLst>
          </p:cNvPr>
          <p:cNvSpPr/>
          <p:nvPr/>
        </p:nvSpPr>
        <p:spPr>
          <a:xfrm rot="5400000">
            <a:off x="-42849" y="4491814"/>
            <a:ext cx="2656611" cy="916938"/>
          </a:xfrm>
          <a:prstGeom prst="rect">
            <a:avLst/>
          </a:prstGeom>
          <a:solidFill>
            <a:schemeClr val="accent1">
              <a:lumMod val="20000"/>
              <a:lumOff val="80000"/>
              <a:alpha val="3715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2" name="Rectangle 81">
            <a:extLst>
              <a:ext uri="{FF2B5EF4-FFF2-40B4-BE49-F238E27FC236}">
                <a16:creationId xmlns:a16="http://schemas.microsoft.com/office/drawing/2014/main" id="{39AFF36A-EFE9-1553-BAE3-0458657990A2}"/>
              </a:ext>
            </a:extLst>
          </p:cNvPr>
          <p:cNvSpPr/>
          <p:nvPr/>
        </p:nvSpPr>
        <p:spPr>
          <a:xfrm>
            <a:off x="713204" y="3675084"/>
            <a:ext cx="10852177" cy="916938"/>
          </a:xfrm>
          <a:prstGeom prst="rect">
            <a:avLst/>
          </a:prstGeom>
          <a:solidFill>
            <a:schemeClr val="accent1">
              <a:lumMod val="20000"/>
              <a:lumOff val="80000"/>
              <a:alpha val="3715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81" name="Rectangle 80">
            <a:extLst>
              <a:ext uri="{FF2B5EF4-FFF2-40B4-BE49-F238E27FC236}">
                <a16:creationId xmlns:a16="http://schemas.microsoft.com/office/drawing/2014/main" id="{03FEE927-F0BF-769A-36AA-4B6F19BE5F71}"/>
              </a:ext>
            </a:extLst>
          </p:cNvPr>
          <p:cNvSpPr/>
          <p:nvPr/>
        </p:nvSpPr>
        <p:spPr>
          <a:xfrm>
            <a:off x="1853256" y="5335933"/>
            <a:ext cx="9712125" cy="916938"/>
          </a:xfrm>
          <a:prstGeom prst="rect">
            <a:avLst/>
          </a:prstGeom>
          <a:solidFill>
            <a:schemeClr val="accent1">
              <a:lumMod val="20000"/>
              <a:lumOff val="80000"/>
              <a:alpha val="3715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61" name="Graphic 60" descr="Arrow Right outline">
            <a:extLst>
              <a:ext uri="{FF2B5EF4-FFF2-40B4-BE49-F238E27FC236}">
                <a16:creationId xmlns:a16="http://schemas.microsoft.com/office/drawing/2014/main" id="{04966E00-1122-1A83-FD68-2ACBCCAAE2DC}"/>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526861" y="5306209"/>
            <a:ext cx="914400" cy="914400"/>
          </a:xfrm>
          <a:prstGeom prst="rect">
            <a:avLst/>
          </a:prstGeom>
        </p:spPr>
      </p:pic>
      <p:pic>
        <p:nvPicPr>
          <p:cNvPr id="62" name="Graphic 61" descr="Arrow Right outline">
            <a:extLst>
              <a:ext uri="{FF2B5EF4-FFF2-40B4-BE49-F238E27FC236}">
                <a16:creationId xmlns:a16="http://schemas.microsoft.com/office/drawing/2014/main" id="{59BF5771-8E59-A527-E94C-17F4D0786B91}"/>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529305" y="5306209"/>
            <a:ext cx="914400" cy="914400"/>
          </a:xfrm>
          <a:prstGeom prst="rect">
            <a:avLst/>
          </a:prstGeom>
        </p:spPr>
      </p:pic>
      <p:pic>
        <p:nvPicPr>
          <p:cNvPr id="72" name="Graphic 71" descr="Arrow Right outline">
            <a:extLst>
              <a:ext uri="{FF2B5EF4-FFF2-40B4-BE49-F238E27FC236}">
                <a16:creationId xmlns:a16="http://schemas.microsoft.com/office/drawing/2014/main" id="{347ACED9-8173-EAAD-C39F-8E35D567D13C}"/>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404600" y="5306209"/>
            <a:ext cx="914400" cy="914400"/>
          </a:xfrm>
          <a:prstGeom prst="rect">
            <a:avLst/>
          </a:prstGeom>
        </p:spPr>
      </p:pic>
      <p:pic>
        <p:nvPicPr>
          <p:cNvPr id="75" name="Graphic 74" descr="Arrow Right outline">
            <a:extLst>
              <a:ext uri="{FF2B5EF4-FFF2-40B4-BE49-F238E27FC236}">
                <a16:creationId xmlns:a16="http://schemas.microsoft.com/office/drawing/2014/main" id="{EA6B1CAC-86B4-9766-3240-8D7B268546E4}"/>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341888" y="5306209"/>
            <a:ext cx="914400" cy="914400"/>
          </a:xfrm>
          <a:prstGeom prst="rect">
            <a:avLst/>
          </a:prstGeom>
        </p:spPr>
      </p:pic>
      <p:pic>
        <p:nvPicPr>
          <p:cNvPr id="9" name="Graphic 8" descr="Arrow Right outline">
            <a:extLst>
              <a:ext uri="{FF2B5EF4-FFF2-40B4-BE49-F238E27FC236}">
                <a16:creationId xmlns:a16="http://schemas.microsoft.com/office/drawing/2014/main" id="{4F0114A7-3D05-8036-77C3-5BB8B02C19B9}"/>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0800000">
            <a:off x="9888565" y="3647354"/>
            <a:ext cx="914400" cy="914400"/>
          </a:xfrm>
          <a:prstGeom prst="rect">
            <a:avLst/>
          </a:prstGeom>
        </p:spPr>
      </p:pic>
      <p:pic>
        <p:nvPicPr>
          <p:cNvPr id="42" name="Graphic 41" descr="Arrow Right outline">
            <a:extLst>
              <a:ext uri="{FF2B5EF4-FFF2-40B4-BE49-F238E27FC236}">
                <a16:creationId xmlns:a16="http://schemas.microsoft.com/office/drawing/2014/main" id="{A5D5C148-A015-FA57-435F-AFC4D85DA80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0800000">
            <a:off x="7975948" y="3647354"/>
            <a:ext cx="914400" cy="914400"/>
          </a:xfrm>
          <a:prstGeom prst="rect">
            <a:avLst/>
          </a:prstGeom>
        </p:spPr>
      </p:pic>
      <p:pic>
        <p:nvPicPr>
          <p:cNvPr id="47" name="Graphic 46" descr="Arrow Right outline">
            <a:extLst>
              <a:ext uri="{FF2B5EF4-FFF2-40B4-BE49-F238E27FC236}">
                <a16:creationId xmlns:a16="http://schemas.microsoft.com/office/drawing/2014/main" id="{827ABACC-9AD3-05A1-884D-41632F437DB9}"/>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0800000">
            <a:off x="6038660" y="3647354"/>
            <a:ext cx="914400" cy="914400"/>
          </a:xfrm>
          <a:prstGeom prst="rect">
            <a:avLst/>
          </a:prstGeom>
        </p:spPr>
      </p:pic>
      <p:pic>
        <p:nvPicPr>
          <p:cNvPr id="48" name="Graphic 47" descr="Arrow Right outline">
            <a:extLst>
              <a:ext uri="{FF2B5EF4-FFF2-40B4-BE49-F238E27FC236}">
                <a16:creationId xmlns:a16="http://schemas.microsoft.com/office/drawing/2014/main" id="{30053246-C796-93A5-37FB-EF69150CBF5E}"/>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0800000">
            <a:off x="4123196" y="3647354"/>
            <a:ext cx="914400" cy="914400"/>
          </a:xfrm>
          <a:prstGeom prst="rect">
            <a:avLst/>
          </a:prstGeom>
        </p:spPr>
      </p:pic>
      <p:pic>
        <p:nvPicPr>
          <p:cNvPr id="60" name="Graphic 59" descr="Arrow Right outline">
            <a:extLst>
              <a:ext uri="{FF2B5EF4-FFF2-40B4-BE49-F238E27FC236}">
                <a16:creationId xmlns:a16="http://schemas.microsoft.com/office/drawing/2014/main" id="{064E2686-3F92-0AC3-6365-87A9A348917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rot="10800000">
            <a:off x="2170409" y="3647354"/>
            <a:ext cx="914400" cy="914400"/>
          </a:xfrm>
          <a:prstGeom prst="rect">
            <a:avLst/>
          </a:prstGeom>
        </p:spPr>
      </p:pic>
      <p:sp>
        <p:nvSpPr>
          <p:cNvPr id="73" name="Rectangle 72">
            <a:extLst>
              <a:ext uri="{FF2B5EF4-FFF2-40B4-BE49-F238E27FC236}">
                <a16:creationId xmlns:a16="http://schemas.microsoft.com/office/drawing/2014/main" id="{AA515226-7BC7-475C-3F77-34F3E99BB284}"/>
              </a:ext>
            </a:extLst>
          </p:cNvPr>
          <p:cNvSpPr/>
          <p:nvPr/>
        </p:nvSpPr>
        <p:spPr>
          <a:xfrm>
            <a:off x="-1" y="1920929"/>
            <a:ext cx="10706021" cy="916938"/>
          </a:xfrm>
          <a:prstGeom prst="rect">
            <a:avLst/>
          </a:prstGeom>
          <a:solidFill>
            <a:schemeClr val="accent1">
              <a:lumMod val="20000"/>
              <a:lumOff val="80000"/>
              <a:alpha val="3715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5" name="Graphic 4" descr="Arrow Right outline">
            <a:extLst>
              <a:ext uri="{FF2B5EF4-FFF2-40B4-BE49-F238E27FC236}">
                <a16:creationId xmlns:a16="http://schemas.microsoft.com/office/drawing/2014/main" id="{62B154E2-6572-9842-4FAE-755AD18DC4DA}"/>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2493757" y="1948288"/>
            <a:ext cx="914400" cy="914400"/>
          </a:xfrm>
          <a:prstGeom prst="rect">
            <a:avLst/>
          </a:prstGeom>
        </p:spPr>
      </p:pic>
      <p:pic>
        <p:nvPicPr>
          <p:cNvPr id="6" name="Graphic 5" descr="Arrow Right outline">
            <a:extLst>
              <a:ext uri="{FF2B5EF4-FFF2-40B4-BE49-F238E27FC236}">
                <a16:creationId xmlns:a16="http://schemas.microsoft.com/office/drawing/2014/main" id="{81619BCA-ABA2-55AE-F749-19411DA67DF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369052" y="1948288"/>
            <a:ext cx="914400" cy="914400"/>
          </a:xfrm>
          <a:prstGeom prst="rect">
            <a:avLst/>
          </a:prstGeom>
        </p:spPr>
      </p:pic>
      <p:pic>
        <p:nvPicPr>
          <p:cNvPr id="7" name="Graphic 6" descr="Arrow Right outline">
            <a:extLst>
              <a:ext uri="{FF2B5EF4-FFF2-40B4-BE49-F238E27FC236}">
                <a16:creationId xmlns:a16="http://schemas.microsoft.com/office/drawing/2014/main" id="{3D584DC9-94E6-7695-DA7F-6F604E4FD115}"/>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294004" y="1948288"/>
            <a:ext cx="914400" cy="914400"/>
          </a:xfrm>
          <a:prstGeom prst="rect">
            <a:avLst/>
          </a:prstGeom>
        </p:spPr>
      </p:pic>
      <p:pic>
        <p:nvPicPr>
          <p:cNvPr id="8" name="Graphic 7" descr="Arrow Right outline">
            <a:extLst>
              <a:ext uri="{FF2B5EF4-FFF2-40B4-BE49-F238E27FC236}">
                <a16:creationId xmlns:a16="http://schemas.microsoft.com/office/drawing/2014/main" id="{288DAB7F-F9FF-139C-39EA-CEFB025B0F67}"/>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8215794" y="1948288"/>
            <a:ext cx="914400" cy="914400"/>
          </a:xfrm>
          <a:prstGeom prst="rect">
            <a:avLst/>
          </a:prstGeom>
        </p:spPr>
      </p:pic>
      <p:sp>
        <p:nvSpPr>
          <p:cNvPr id="2" name="Title 1">
            <a:extLst>
              <a:ext uri="{FF2B5EF4-FFF2-40B4-BE49-F238E27FC236}">
                <a16:creationId xmlns:a16="http://schemas.microsoft.com/office/drawing/2014/main" id="{0E4422BD-C273-0300-7E74-5C5A33E0BBDD}"/>
              </a:ext>
            </a:extLst>
          </p:cNvPr>
          <p:cNvSpPr txBox="1">
            <a:spLocks/>
          </p:cNvSpPr>
          <p:nvPr/>
        </p:nvSpPr>
        <p:spPr>
          <a:xfrm>
            <a:off x="921494" y="323044"/>
            <a:ext cx="10052778" cy="1249845"/>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Government Cycle - </a:t>
            </a:r>
            <a:r>
              <a:rPr lang="en-CA" i="1" dirty="0">
                <a:solidFill>
                  <a:schemeClr val="bg1">
                    <a:lumMod val="25000"/>
                  </a:schemeClr>
                </a:solidFill>
                <a:latin typeface="Open Sans" panose="020B0606030504020204" pitchFamily="34" charset="0"/>
                <a:ea typeface="Open Sans" panose="020B0606030504020204" pitchFamily="34" charset="0"/>
                <a:cs typeface="Open Sans" panose="020B0606030504020204" pitchFamily="34" charset="0"/>
              </a:rPr>
              <a:t>What You Need to Know</a:t>
            </a:r>
          </a:p>
        </p:txBody>
      </p:sp>
      <p:sp>
        <p:nvSpPr>
          <p:cNvPr id="3" name="Title 1">
            <a:extLst>
              <a:ext uri="{FF2B5EF4-FFF2-40B4-BE49-F238E27FC236}">
                <a16:creationId xmlns:a16="http://schemas.microsoft.com/office/drawing/2014/main" id="{4F7B36D6-66D1-6292-1B1D-AE3B950FC67A}"/>
              </a:ext>
            </a:extLst>
          </p:cNvPr>
          <p:cNvSpPr txBox="1">
            <a:spLocks/>
          </p:cNvSpPr>
          <p:nvPr/>
        </p:nvSpPr>
        <p:spPr>
          <a:xfrm>
            <a:off x="940155" y="934195"/>
            <a:ext cx="5900495" cy="765618"/>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sz="2000" b="0" spc="0" dirty="0">
                <a:solidFill>
                  <a:srgbClr val="00A3E2"/>
                </a:solidFill>
                <a:latin typeface="Open Sans" panose="020B0606030504020204" pitchFamily="34" charset="0"/>
                <a:ea typeface="Open Sans" panose="020B0606030504020204" pitchFamily="34" charset="0"/>
                <a:cs typeface="Open Sans" panose="020B0606030504020204" pitchFamily="34" charset="0"/>
              </a:rPr>
              <a:t>LEGISLATION DEVELOPMENT</a:t>
            </a:r>
          </a:p>
        </p:txBody>
      </p:sp>
      <p:sp>
        <p:nvSpPr>
          <p:cNvPr id="28" name="Oval 27">
            <a:extLst>
              <a:ext uri="{FF2B5EF4-FFF2-40B4-BE49-F238E27FC236}">
                <a16:creationId xmlns:a16="http://schemas.microsoft.com/office/drawing/2014/main" id="{D2940754-B924-49A8-2E1E-3AAABE1A7752}"/>
              </a:ext>
            </a:extLst>
          </p:cNvPr>
          <p:cNvSpPr/>
          <p:nvPr/>
        </p:nvSpPr>
        <p:spPr>
          <a:xfrm>
            <a:off x="5345280" y="1635179"/>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Oval 28">
            <a:extLst>
              <a:ext uri="{FF2B5EF4-FFF2-40B4-BE49-F238E27FC236}">
                <a16:creationId xmlns:a16="http://schemas.microsoft.com/office/drawing/2014/main" id="{FE8E574F-12C0-2BEB-916D-5850733A6F97}"/>
              </a:ext>
            </a:extLst>
          </p:cNvPr>
          <p:cNvSpPr/>
          <p:nvPr/>
        </p:nvSpPr>
        <p:spPr>
          <a:xfrm>
            <a:off x="7279359" y="1635179"/>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Oval 29">
            <a:extLst>
              <a:ext uri="{FF2B5EF4-FFF2-40B4-BE49-F238E27FC236}">
                <a16:creationId xmlns:a16="http://schemas.microsoft.com/office/drawing/2014/main" id="{BBC98CAE-92BA-2823-3E8D-A1F9A035D5EE}"/>
              </a:ext>
            </a:extLst>
          </p:cNvPr>
          <p:cNvSpPr/>
          <p:nvPr/>
        </p:nvSpPr>
        <p:spPr>
          <a:xfrm>
            <a:off x="9258883" y="1647498"/>
            <a:ext cx="1479002" cy="1479002"/>
          </a:xfrm>
          <a:prstGeom prst="ellipse">
            <a:avLst/>
          </a:prstGeom>
          <a:solidFill>
            <a:srgbClr val="00A3E2"/>
          </a:solidFill>
          <a:ln w="127000">
            <a:solidFill>
              <a:schemeClr val="bg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Oval 25">
            <a:extLst>
              <a:ext uri="{FF2B5EF4-FFF2-40B4-BE49-F238E27FC236}">
                <a16:creationId xmlns:a16="http://schemas.microsoft.com/office/drawing/2014/main" id="{D5823790-830F-B2A2-A535-744F5FFB8E5B}"/>
              </a:ext>
            </a:extLst>
          </p:cNvPr>
          <p:cNvSpPr/>
          <p:nvPr/>
        </p:nvSpPr>
        <p:spPr>
          <a:xfrm>
            <a:off x="1485979" y="1665987"/>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EDA8005B-9F8C-BAAD-08DD-69A420A707FF}"/>
              </a:ext>
            </a:extLst>
          </p:cNvPr>
          <p:cNvSpPr/>
          <p:nvPr/>
        </p:nvSpPr>
        <p:spPr>
          <a:xfrm>
            <a:off x="2538345" y="333676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942B636B-9D7E-779A-2EDE-52245FA0C2EF}"/>
              </a:ext>
            </a:extLst>
          </p:cNvPr>
          <p:cNvSpPr/>
          <p:nvPr/>
        </p:nvSpPr>
        <p:spPr>
          <a:xfrm>
            <a:off x="4500866" y="333676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075777B1-A933-F944-CBB3-8792B51B7F4C}"/>
              </a:ext>
            </a:extLst>
          </p:cNvPr>
          <p:cNvSpPr/>
          <p:nvPr/>
        </p:nvSpPr>
        <p:spPr>
          <a:xfrm>
            <a:off x="6420723" y="333676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06B0BD8B-BF07-9CF7-3132-8EB195063A99}"/>
              </a:ext>
            </a:extLst>
          </p:cNvPr>
          <p:cNvSpPr/>
          <p:nvPr/>
        </p:nvSpPr>
        <p:spPr>
          <a:xfrm>
            <a:off x="8354802" y="333676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510DB071-7FE9-7691-F632-370B645454C4}"/>
              </a:ext>
            </a:extLst>
          </p:cNvPr>
          <p:cNvSpPr/>
          <p:nvPr/>
        </p:nvSpPr>
        <p:spPr>
          <a:xfrm>
            <a:off x="10274660" y="333676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47E51FF1-DB22-C989-DA0B-1E5DC4F717F5}"/>
              </a:ext>
            </a:extLst>
          </p:cNvPr>
          <p:cNvSpPr/>
          <p:nvPr/>
        </p:nvSpPr>
        <p:spPr>
          <a:xfrm>
            <a:off x="1575279" y="499712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Oval 36">
            <a:extLst>
              <a:ext uri="{FF2B5EF4-FFF2-40B4-BE49-F238E27FC236}">
                <a16:creationId xmlns:a16="http://schemas.microsoft.com/office/drawing/2014/main" id="{10E322E9-9062-0F5D-39E5-AE56389A68F6}"/>
              </a:ext>
            </a:extLst>
          </p:cNvPr>
          <p:cNvSpPr/>
          <p:nvPr/>
        </p:nvSpPr>
        <p:spPr>
          <a:xfrm>
            <a:off x="3537800" y="4997124"/>
            <a:ext cx="1479002" cy="1479002"/>
          </a:xfrm>
          <a:prstGeom prst="ellipse">
            <a:avLst/>
          </a:prstGeom>
          <a:solidFill>
            <a:srgbClr val="00A3E2"/>
          </a:solidFill>
          <a:ln w="123825">
            <a:solidFill>
              <a:schemeClr val="bg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Oval 37">
            <a:extLst>
              <a:ext uri="{FF2B5EF4-FFF2-40B4-BE49-F238E27FC236}">
                <a16:creationId xmlns:a16="http://schemas.microsoft.com/office/drawing/2014/main" id="{79559D1E-F091-6AA6-E474-372AFE4178CA}"/>
              </a:ext>
            </a:extLst>
          </p:cNvPr>
          <p:cNvSpPr/>
          <p:nvPr/>
        </p:nvSpPr>
        <p:spPr>
          <a:xfrm>
            <a:off x="5457657" y="499712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F3AABCE0-30FF-0E38-7ABE-5BDD7DBB5008}"/>
              </a:ext>
            </a:extLst>
          </p:cNvPr>
          <p:cNvSpPr/>
          <p:nvPr/>
        </p:nvSpPr>
        <p:spPr>
          <a:xfrm>
            <a:off x="7391736" y="499712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2BF50154-23B5-E649-0B18-19EB1ADD7BAF}"/>
              </a:ext>
            </a:extLst>
          </p:cNvPr>
          <p:cNvSpPr/>
          <p:nvPr/>
        </p:nvSpPr>
        <p:spPr>
          <a:xfrm>
            <a:off x="9311594" y="4997124"/>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E788418F-1662-BD21-691D-5755BFB2CEF5}"/>
              </a:ext>
            </a:extLst>
          </p:cNvPr>
          <p:cNvSpPr/>
          <p:nvPr/>
        </p:nvSpPr>
        <p:spPr>
          <a:xfrm>
            <a:off x="561603" y="3336764"/>
            <a:ext cx="1479002" cy="1479002"/>
          </a:xfrm>
          <a:prstGeom prst="ellipse">
            <a:avLst/>
          </a:prstGeom>
          <a:solidFill>
            <a:srgbClr val="00A3E2"/>
          </a:solidFill>
          <a:ln w="127000">
            <a:solidFill>
              <a:schemeClr val="bg1">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itle 1">
            <a:extLst>
              <a:ext uri="{FF2B5EF4-FFF2-40B4-BE49-F238E27FC236}">
                <a16:creationId xmlns:a16="http://schemas.microsoft.com/office/drawing/2014/main" id="{4D887D30-71BD-A49D-EED8-44CB7402FD44}"/>
              </a:ext>
            </a:extLst>
          </p:cNvPr>
          <p:cNvSpPr txBox="1">
            <a:spLocks/>
          </p:cNvSpPr>
          <p:nvPr/>
        </p:nvSpPr>
        <p:spPr>
          <a:xfrm>
            <a:off x="1417546" y="1771871"/>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Policy/</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Program/</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Priority </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Identified</a:t>
            </a:r>
          </a:p>
        </p:txBody>
      </p:sp>
      <p:sp>
        <p:nvSpPr>
          <p:cNvPr id="12" name="Title 1">
            <a:extLst>
              <a:ext uri="{FF2B5EF4-FFF2-40B4-BE49-F238E27FC236}">
                <a16:creationId xmlns:a16="http://schemas.microsoft.com/office/drawing/2014/main" id="{83DA828C-E29F-090B-FE80-4B1B010A7E4A}"/>
              </a:ext>
            </a:extLst>
          </p:cNvPr>
          <p:cNvSpPr txBox="1">
            <a:spLocks/>
          </p:cNvSpPr>
          <p:nvPr/>
        </p:nvSpPr>
        <p:spPr>
          <a:xfrm>
            <a:off x="5270420" y="1778084"/>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ADM</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Committee</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Review of </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Draft RFD</a:t>
            </a:r>
          </a:p>
        </p:txBody>
      </p:sp>
      <p:sp>
        <p:nvSpPr>
          <p:cNvPr id="13" name="Title 1">
            <a:extLst>
              <a:ext uri="{FF2B5EF4-FFF2-40B4-BE49-F238E27FC236}">
                <a16:creationId xmlns:a16="http://schemas.microsoft.com/office/drawing/2014/main" id="{F809A9AE-DB30-7A2E-C390-75358450F68A}"/>
              </a:ext>
            </a:extLst>
          </p:cNvPr>
          <p:cNvSpPr txBox="1">
            <a:spLocks/>
          </p:cNvSpPr>
          <p:nvPr/>
        </p:nvSpPr>
        <p:spPr>
          <a:xfrm>
            <a:off x="7189753" y="1764087"/>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DM </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Committee</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Review of </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Draft RFD</a:t>
            </a:r>
          </a:p>
        </p:txBody>
      </p:sp>
      <p:sp>
        <p:nvSpPr>
          <p:cNvPr id="14" name="Title 1">
            <a:extLst>
              <a:ext uri="{FF2B5EF4-FFF2-40B4-BE49-F238E27FC236}">
                <a16:creationId xmlns:a16="http://schemas.microsoft.com/office/drawing/2014/main" id="{83F4B4FD-12EF-69FD-2A7E-D20EF828BF0B}"/>
              </a:ext>
            </a:extLst>
          </p:cNvPr>
          <p:cNvSpPr txBox="1">
            <a:spLocks/>
          </p:cNvSpPr>
          <p:nvPr/>
        </p:nvSpPr>
        <p:spPr>
          <a:xfrm>
            <a:off x="9188485" y="1794005"/>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Cabinet</a:t>
            </a:r>
            <a:b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Committee</a:t>
            </a:r>
            <a:b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Review &amp;</a:t>
            </a:r>
            <a:b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Ratification</a:t>
            </a:r>
          </a:p>
        </p:txBody>
      </p:sp>
      <p:sp>
        <p:nvSpPr>
          <p:cNvPr id="15" name="Title 1">
            <a:extLst>
              <a:ext uri="{FF2B5EF4-FFF2-40B4-BE49-F238E27FC236}">
                <a16:creationId xmlns:a16="http://schemas.microsoft.com/office/drawing/2014/main" id="{5DCDB250-7AC8-6AB2-3197-488DEC6236E1}"/>
              </a:ext>
            </a:extLst>
          </p:cNvPr>
          <p:cNvSpPr txBox="1">
            <a:spLocks/>
          </p:cNvSpPr>
          <p:nvPr/>
        </p:nvSpPr>
        <p:spPr>
          <a:xfrm>
            <a:off x="2459138" y="3456851"/>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DM</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Committee</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review of Draft</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Request for Legislation</a:t>
            </a:r>
          </a:p>
        </p:txBody>
      </p:sp>
      <p:sp>
        <p:nvSpPr>
          <p:cNvPr id="16" name="Title 1">
            <a:extLst>
              <a:ext uri="{FF2B5EF4-FFF2-40B4-BE49-F238E27FC236}">
                <a16:creationId xmlns:a16="http://schemas.microsoft.com/office/drawing/2014/main" id="{C4C5A01C-FC3A-9A06-58CF-69042B76A05E}"/>
              </a:ext>
            </a:extLst>
          </p:cNvPr>
          <p:cNvSpPr txBox="1">
            <a:spLocks/>
          </p:cNvSpPr>
          <p:nvPr/>
        </p:nvSpPr>
        <p:spPr>
          <a:xfrm>
            <a:off x="4435079" y="3472350"/>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ADM</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Committee</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Review of </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Draft RFL</a:t>
            </a:r>
          </a:p>
        </p:txBody>
      </p:sp>
      <p:sp>
        <p:nvSpPr>
          <p:cNvPr id="17" name="Title 1">
            <a:extLst>
              <a:ext uri="{FF2B5EF4-FFF2-40B4-BE49-F238E27FC236}">
                <a16:creationId xmlns:a16="http://schemas.microsoft.com/office/drawing/2014/main" id="{E4777856-F555-6E2A-B841-F0127B5EC647}"/>
              </a:ext>
            </a:extLst>
          </p:cNvPr>
          <p:cNvSpPr txBox="1">
            <a:spLocks/>
          </p:cNvSpPr>
          <p:nvPr/>
        </p:nvSpPr>
        <p:spPr>
          <a:xfrm>
            <a:off x="6366799" y="3498517"/>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Program</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Development</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of RFL</a:t>
            </a:r>
          </a:p>
        </p:txBody>
      </p:sp>
      <p:sp>
        <p:nvSpPr>
          <p:cNvPr id="18" name="Title 1">
            <a:extLst>
              <a:ext uri="{FF2B5EF4-FFF2-40B4-BE49-F238E27FC236}">
                <a16:creationId xmlns:a16="http://schemas.microsoft.com/office/drawing/2014/main" id="{93A32BE6-7715-2EDD-EDB8-4FFBC0414084}"/>
              </a:ext>
            </a:extLst>
          </p:cNvPr>
          <p:cNvSpPr txBox="1">
            <a:spLocks/>
          </p:cNvSpPr>
          <p:nvPr/>
        </p:nvSpPr>
        <p:spPr>
          <a:xfrm>
            <a:off x="8274814" y="3498517"/>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Treasury</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Board</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Review</a:t>
            </a:r>
          </a:p>
        </p:txBody>
      </p:sp>
      <p:sp>
        <p:nvSpPr>
          <p:cNvPr id="19" name="Title 1">
            <a:extLst>
              <a:ext uri="{FF2B5EF4-FFF2-40B4-BE49-F238E27FC236}">
                <a16:creationId xmlns:a16="http://schemas.microsoft.com/office/drawing/2014/main" id="{D0974A15-A3DB-9834-0D2B-54F986A1196B}"/>
              </a:ext>
            </a:extLst>
          </p:cNvPr>
          <p:cNvSpPr txBox="1">
            <a:spLocks/>
          </p:cNvSpPr>
          <p:nvPr/>
        </p:nvSpPr>
        <p:spPr>
          <a:xfrm>
            <a:off x="10198085" y="3497191"/>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Program</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Development</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of Treasury</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Board</a:t>
            </a:r>
          </a:p>
        </p:txBody>
      </p:sp>
      <p:sp>
        <p:nvSpPr>
          <p:cNvPr id="20" name="Title 1">
            <a:extLst>
              <a:ext uri="{FF2B5EF4-FFF2-40B4-BE49-F238E27FC236}">
                <a16:creationId xmlns:a16="http://schemas.microsoft.com/office/drawing/2014/main" id="{A4034E54-6A3C-6EBC-1943-07D88E6DE639}"/>
              </a:ext>
            </a:extLst>
          </p:cNvPr>
          <p:cNvSpPr txBox="1">
            <a:spLocks/>
          </p:cNvSpPr>
          <p:nvPr/>
        </p:nvSpPr>
        <p:spPr>
          <a:xfrm>
            <a:off x="467394" y="3463882"/>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Cabinet</a:t>
            </a:r>
            <a:b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Committee</a:t>
            </a:r>
            <a:b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Review &amp;</a:t>
            </a:r>
            <a:b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Ratification</a:t>
            </a:r>
          </a:p>
        </p:txBody>
      </p:sp>
      <p:sp>
        <p:nvSpPr>
          <p:cNvPr id="21" name="Title 1">
            <a:extLst>
              <a:ext uri="{FF2B5EF4-FFF2-40B4-BE49-F238E27FC236}">
                <a16:creationId xmlns:a16="http://schemas.microsoft.com/office/drawing/2014/main" id="{271E8E10-5BC4-40C7-48A2-CD8AFEBAD007}"/>
              </a:ext>
            </a:extLst>
          </p:cNvPr>
          <p:cNvSpPr txBox="1">
            <a:spLocks/>
          </p:cNvSpPr>
          <p:nvPr/>
        </p:nvSpPr>
        <p:spPr>
          <a:xfrm>
            <a:off x="1498505" y="5147383"/>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Drafting</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of Legislation </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by Legislative</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Counsel</a:t>
            </a:r>
          </a:p>
        </p:txBody>
      </p:sp>
      <p:sp>
        <p:nvSpPr>
          <p:cNvPr id="22" name="Title 1">
            <a:extLst>
              <a:ext uri="{FF2B5EF4-FFF2-40B4-BE49-F238E27FC236}">
                <a16:creationId xmlns:a16="http://schemas.microsoft.com/office/drawing/2014/main" id="{61AE87FE-788F-8A73-46DB-2EAEEDDBCC6D}"/>
              </a:ext>
            </a:extLst>
          </p:cNvPr>
          <p:cNvSpPr txBox="1">
            <a:spLocks/>
          </p:cNvSpPr>
          <p:nvPr/>
        </p:nvSpPr>
        <p:spPr>
          <a:xfrm>
            <a:off x="3473058" y="5187003"/>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Legislative</a:t>
            </a:r>
            <a:b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Review</a:t>
            </a:r>
            <a:b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br>
            <a:r>
              <a:rPr lang="en-CA" sz="1400" spc="0" dirty="0">
                <a:solidFill>
                  <a:schemeClr val="bg2"/>
                </a:solidFill>
                <a:latin typeface="Open Sans" panose="020B0606030504020204" pitchFamily="34" charset="0"/>
                <a:ea typeface="Open Sans" panose="020B0606030504020204" pitchFamily="34" charset="0"/>
                <a:cs typeface="Open Sans" panose="020B0606030504020204" pitchFamily="34" charset="0"/>
              </a:rPr>
              <a:t>Committee</a:t>
            </a:r>
          </a:p>
        </p:txBody>
      </p:sp>
      <p:sp>
        <p:nvSpPr>
          <p:cNvPr id="23" name="Title 1">
            <a:extLst>
              <a:ext uri="{FF2B5EF4-FFF2-40B4-BE49-F238E27FC236}">
                <a16:creationId xmlns:a16="http://schemas.microsoft.com/office/drawing/2014/main" id="{36A010CD-2812-8E94-6D3D-392F2CDFFADB}"/>
              </a:ext>
            </a:extLst>
          </p:cNvPr>
          <p:cNvSpPr txBox="1">
            <a:spLocks/>
          </p:cNvSpPr>
          <p:nvPr/>
        </p:nvSpPr>
        <p:spPr>
          <a:xfrm>
            <a:off x="5397264" y="5226204"/>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Introduction/</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Debate</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in House</a:t>
            </a:r>
          </a:p>
        </p:txBody>
      </p:sp>
      <p:sp>
        <p:nvSpPr>
          <p:cNvPr id="24" name="Title 1">
            <a:extLst>
              <a:ext uri="{FF2B5EF4-FFF2-40B4-BE49-F238E27FC236}">
                <a16:creationId xmlns:a16="http://schemas.microsoft.com/office/drawing/2014/main" id="{C7DC5101-BF5F-B4A2-CABF-68B2555A8E16}"/>
              </a:ext>
            </a:extLst>
          </p:cNvPr>
          <p:cNvSpPr txBox="1">
            <a:spLocks/>
          </p:cNvSpPr>
          <p:nvPr/>
        </p:nvSpPr>
        <p:spPr>
          <a:xfrm>
            <a:off x="7314586" y="5128265"/>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Cabinet</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Review of</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Regulations</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i="1"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(if required)</a:t>
            </a:r>
          </a:p>
        </p:txBody>
      </p:sp>
      <p:sp>
        <p:nvSpPr>
          <p:cNvPr id="25" name="Title 1">
            <a:extLst>
              <a:ext uri="{FF2B5EF4-FFF2-40B4-BE49-F238E27FC236}">
                <a16:creationId xmlns:a16="http://schemas.microsoft.com/office/drawing/2014/main" id="{3C90E954-B16C-9167-9D4D-138506059D16}"/>
              </a:ext>
            </a:extLst>
          </p:cNvPr>
          <p:cNvSpPr txBox="1">
            <a:spLocks/>
          </p:cNvSpPr>
          <p:nvPr/>
        </p:nvSpPr>
        <p:spPr>
          <a:xfrm>
            <a:off x="9231908" y="5124064"/>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Public </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Service</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Implementation</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of new Policy</a:t>
            </a:r>
          </a:p>
        </p:txBody>
      </p:sp>
      <p:pic>
        <p:nvPicPr>
          <p:cNvPr id="50" name="Graphic 49" descr="Line arrow: Clockwise curve outline">
            <a:extLst>
              <a:ext uri="{FF2B5EF4-FFF2-40B4-BE49-F238E27FC236}">
                <a16:creationId xmlns:a16="http://schemas.microsoft.com/office/drawing/2014/main" id="{218FA55B-6049-A06B-3C48-D114D750879C}"/>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rot="7183260" flipH="1">
            <a:off x="823902" y="4801916"/>
            <a:ext cx="867491" cy="867491"/>
          </a:xfrm>
          <a:prstGeom prst="rect">
            <a:avLst/>
          </a:prstGeom>
        </p:spPr>
      </p:pic>
      <p:sp>
        <p:nvSpPr>
          <p:cNvPr id="65" name="Oval 64">
            <a:extLst>
              <a:ext uri="{FF2B5EF4-FFF2-40B4-BE49-F238E27FC236}">
                <a16:creationId xmlns:a16="http://schemas.microsoft.com/office/drawing/2014/main" id="{6B3A782B-12D7-4553-1C04-D28F84CBC214}"/>
              </a:ext>
            </a:extLst>
          </p:cNvPr>
          <p:cNvSpPr/>
          <p:nvPr/>
        </p:nvSpPr>
        <p:spPr>
          <a:xfrm>
            <a:off x="8819782" y="3076124"/>
            <a:ext cx="617904" cy="617904"/>
          </a:xfrm>
          <a:prstGeom prst="ellipse">
            <a:avLst/>
          </a:prstGeom>
          <a:solidFill>
            <a:schemeClr val="bg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6" name="Graphic 65" descr="Board Of Directors outline">
            <a:extLst>
              <a:ext uri="{FF2B5EF4-FFF2-40B4-BE49-F238E27FC236}">
                <a16:creationId xmlns:a16="http://schemas.microsoft.com/office/drawing/2014/main" id="{73149C17-7757-22D0-0BC0-2C4A4DFFEDFC}"/>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915116" y="3179125"/>
            <a:ext cx="422983" cy="422983"/>
          </a:xfrm>
          <a:prstGeom prst="rect">
            <a:avLst/>
          </a:prstGeom>
        </p:spPr>
      </p:pic>
      <p:sp>
        <p:nvSpPr>
          <p:cNvPr id="67" name="Oval 66">
            <a:extLst>
              <a:ext uri="{FF2B5EF4-FFF2-40B4-BE49-F238E27FC236}">
                <a16:creationId xmlns:a16="http://schemas.microsoft.com/office/drawing/2014/main" id="{98882A97-A910-AE96-BDC9-141B8C79AB6B}"/>
              </a:ext>
            </a:extLst>
          </p:cNvPr>
          <p:cNvSpPr/>
          <p:nvPr/>
        </p:nvSpPr>
        <p:spPr>
          <a:xfrm>
            <a:off x="1025505" y="2957829"/>
            <a:ext cx="617904" cy="617904"/>
          </a:xfrm>
          <a:prstGeom prst="ellipse">
            <a:avLst/>
          </a:prstGeom>
          <a:solidFill>
            <a:schemeClr val="bg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8" name="Graphic 67" descr="Board Of Directors outline">
            <a:extLst>
              <a:ext uri="{FF2B5EF4-FFF2-40B4-BE49-F238E27FC236}">
                <a16:creationId xmlns:a16="http://schemas.microsoft.com/office/drawing/2014/main" id="{22CFBEFE-FD6A-B56D-623C-E5033DBD080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120839" y="3060831"/>
            <a:ext cx="422983" cy="422983"/>
          </a:xfrm>
          <a:prstGeom prst="rect">
            <a:avLst/>
          </a:prstGeom>
        </p:spPr>
      </p:pic>
      <p:sp>
        <p:nvSpPr>
          <p:cNvPr id="69" name="Oval 68">
            <a:extLst>
              <a:ext uri="{FF2B5EF4-FFF2-40B4-BE49-F238E27FC236}">
                <a16:creationId xmlns:a16="http://schemas.microsoft.com/office/drawing/2014/main" id="{70E38D63-FAC5-0E5D-0381-2888B6F4A20F}"/>
              </a:ext>
            </a:extLst>
          </p:cNvPr>
          <p:cNvSpPr/>
          <p:nvPr/>
        </p:nvSpPr>
        <p:spPr>
          <a:xfrm>
            <a:off x="3967011" y="4703301"/>
            <a:ext cx="617904" cy="617904"/>
          </a:xfrm>
          <a:prstGeom prst="ellipse">
            <a:avLst/>
          </a:prstGeom>
          <a:solidFill>
            <a:schemeClr val="bg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0" name="Graphic 69" descr="Board Of Directors outline">
            <a:extLst>
              <a:ext uri="{FF2B5EF4-FFF2-40B4-BE49-F238E27FC236}">
                <a16:creationId xmlns:a16="http://schemas.microsoft.com/office/drawing/2014/main" id="{04F50EAC-C0CF-F24E-B522-F925D915FE28}"/>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4080619" y="4806302"/>
            <a:ext cx="422983" cy="422983"/>
          </a:xfrm>
          <a:prstGeom prst="rect">
            <a:avLst/>
          </a:prstGeom>
        </p:spPr>
      </p:pic>
      <p:sp>
        <p:nvSpPr>
          <p:cNvPr id="71" name="Oval 70">
            <a:extLst>
              <a:ext uri="{FF2B5EF4-FFF2-40B4-BE49-F238E27FC236}">
                <a16:creationId xmlns:a16="http://schemas.microsoft.com/office/drawing/2014/main" id="{A0805F28-AE14-FAFE-AC40-A8500FE99D47}"/>
              </a:ext>
            </a:extLst>
          </p:cNvPr>
          <p:cNvSpPr/>
          <p:nvPr/>
        </p:nvSpPr>
        <p:spPr>
          <a:xfrm>
            <a:off x="5912295" y="4703301"/>
            <a:ext cx="617904" cy="617904"/>
          </a:xfrm>
          <a:prstGeom prst="ellipse">
            <a:avLst/>
          </a:prstGeom>
          <a:solidFill>
            <a:schemeClr val="bg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4" name="Picture 73" descr="Logo&#10;&#10;Description automatically generated">
            <a:extLst>
              <a:ext uri="{FF2B5EF4-FFF2-40B4-BE49-F238E27FC236}">
                <a16:creationId xmlns:a16="http://schemas.microsoft.com/office/drawing/2014/main" id="{CB62BDD9-C1C0-9A6A-10AF-E03CDF200E2C}"/>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5920771" y="4706023"/>
            <a:ext cx="508634" cy="561896"/>
          </a:xfrm>
          <a:prstGeom prst="rect">
            <a:avLst/>
          </a:prstGeom>
        </p:spPr>
      </p:pic>
      <p:grpSp>
        <p:nvGrpSpPr>
          <p:cNvPr id="79" name="Group 78">
            <a:extLst>
              <a:ext uri="{FF2B5EF4-FFF2-40B4-BE49-F238E27FC236}">
                <a16:creationId xmlns:a16="http://schemas.microsoft.com/office/drawing/2014/main" id="{07B439D5-01BD-ADD5-6C46-44AF0991A13E}"/>
              </a:ext>
            </a:extLst>
          </p:cNvPr>
          <p:cNvGrpSpPr/>
          <p:nvPr/>
        </p:nvGrpSpPr>
        <p:grpSpPr>
          <a:xfrm>
            <a:off x="10881213" y="5519782"/>
            <a:ext cx="563776" cy="563776"/>
            <a:chOff x="10853423" y="5494998"/>
            <a:chExt cx="739500" cy="739500"/>
          </a:xfrm>
        </p:grpSpPr>
        <p:sp>
          <p:nvSpPr>
            <p:cNvPr id="77" name="Rectangle 76">
              <a:extLst>
                <a:ext uri="{FF2B5EF4-FFF2-40B4-BE49-F238E27FC236}">
                  <a16:creationId xmlns:a16="http://schemas.microsoft.com/office/drawing/2014/main" id="{9012684B-C579-53BF-FFA9-7AF86DEE7D93}"/>
                </a:ext>
              </a:extLst>
            </p:cNvPr>
            <p:cNvSpPr/>
            <p:nvPr/>
          </p:nvSpPr>
          <p:spPr>
            <a:xfrm>
              <a:off x="10935970" y="5591175"/>
              <a:ext cx="563880" cy="539750"/>
            </a:xfrm>
            <a:prstGeom prst="rect">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6" name="Graphic 75" descr="Checkbox Checked outline">
              <a:extLst>
                <a:ext uri="{FF2B5EF4-FFF2-40B4-BE49-F238E27FC236}">
                  <a16:creationId xmlns:a16="http://schemas.microsoft.com/office/drawing/2014/main" id="{E52840F3-CED7-4F6D-CD8B-74A1CC1B12E3}"/>
                </a:ext>
              </a:extLst>
            </p:cNvPr>
            <p:cNvPicPr>
              <a:picLocks noChangeAspect="1"/>
            </p:cNvPicPr>
            <p:nvPr/>
          </p:nvPicPr>
          <p:blipFill>
            <a:blip r:embed="rId11" cstate="screen">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10853423" y="5494998"/>
              <a:ext cx="739500" cy="739500"/>
            </a:xfrm>
            <a:prstGeom prst="rect">
              <a:avLst/>
            </a:prstGeom>
          </p:spPr>
        </p:pic>
      </p:grpSp>
      <p:sp>
        <p:nvSpPr>
          <p:cNvPr id="64" name="Oval 63">
            <a:extLst>
              <a:ext uri="{FF2B5EF4-FFF2-40B4-BE49-F238E27FC236}">
                <a16:creationId xmlns:a16="http://schemas.microsoft.com/office/drawing/2014/main" id="{5A5E3671-016E-DD1A-5776-435EB5B9ABDC}"/>
              </a:ext>
            </a:extLst>
          </p:cNvPr>
          <p:cNvSpPr/>
          <p:nvPr/>
        </p:nvSpPr>
        <p:spPr>
          <a:xfrm>
            <a:off x="9693639" y="1287239"/>
            <a:ext cx="617904" cy="617904"/>
          </a:xfrm>
          <a:prstGeom prst="ellipse">
            <a:avLst/>
          </a:prstGeom>
          <a:solidFill>
            <a:schemeClr val="bg1">
              <a:lumMod val="9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3" name="Graphic 62" descr="Board Of Directors outline">
            <a:extLst>
              <a:ext uri="{FF2B5EF4-FFF2-40B4-BE49-F238E27FC236}">
                <a16:creationId xmlns:a16="http://schemas.microsoft.com/office/drawing/2014/main" id="{5B1A11BD-932F-3097-720A-A867832AF79E}"/>
              </a:ext>
            </a:extLst>
          </p:cNvPr>
          <p:cNvPicPr>
            <a:picLocks noChangeAspect="1"/>
          </p:cNvPicPr>
          <p:nvPr/>
        </p:nvPicPr>
        <p:blipFill>
          <a:blip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9788973" y="1390240"/>
            <a:ext cx="422983" cy="422983"/>
          </a:xfrm>
          <a:prstGeom prst="rect">
            <a:avLst/>
          </a:prstGeom>
        </p:spPr>
      </p:pic>
      <p:sp>
        <p:nvSpPr>
          <p:cNvPr id="27" name="Oval 26">
            <a:extLst>
              <a:ext uri="{FF2B5EF4-FFF2-40B4-BE49-F238E27FC236}">
                <a16:creationId xmlns:a16="http://schemas.microsoft.com/office/drawing/2014/main" id="{44224224-77EB-DCB0-9973-2F5B667BABD6}"/>
              </a:ext>
            </a:extLst>
          </p:cNvPr>
          <p:cNvSpPr/>
          <p:nvPr/>
        </p:nvSpPr>
        <p:spPr>
          <a:xfrm>
            <a:off x="3425422" y="1635179"/>
            <a:ext cx="1479002" cy="1479002"/>
          </a:xfrm>
          <a:prstGeom prst="ellipse">
            <a:avLst/>
          </a:prstGeom>
          <a:solidFill>
            <a:schemeClr val="bg2"/>
          </a:solidFill>
          <a:ln>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A047400D-FF4C-58BF-EE25-765585031CAA}"/>
              </a:ext>
            </a:extLst>
          </p:cNvPr>
          <p:cNvSpPr txBox="1">
            <a:spLocks/>
          </p:cNvSpPr>
          <p:nvPr/>
        </p:nvSpPr>
        <p:spPr>
          <a:xfrm>
            <a:off x="3359348" y="1741064"/>
            <a:ext cx="1630095" cy="1185722"/>
          </a:xfrm>
          <a:prstGeom prst="rect">
            <a:avLst/>
          </a:prstGeom>
        </p:spPr>
        <p:txBody>
          <a:bodyPr anchor="ct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gn="ctr">
              <a:lnSpc>
                <a:spcPct val="100000"/>
              </a:lnSpc>
            </a:pP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Program</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Development</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of Request</a:t>
            </a:r>
            <a:b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br>
            <a:r>
              <a:rPr lang="en-CA" sz="1400" b="0" spc="0" dirty="0">
                <a:solidFill>
                  <a:schemeClr val="bg1">
                    <a:lumMod val="25000"/>
                  </a:schemeClr>
                </a:solidFill>
                <a:latin typeface="Open Sans Light" panose="020B0306030504020204" pitchFamily="34" charset="0"/>
                <a:ea typeface="Open Sans Light" panose="020B0306030504020204" pitchFamily="34" charset="0"/>
                <a:cs typeface="Open Sans Light" panose="020B0306030504020204" pitchFamily="34" charset="0"/>
              </a:rPr>
              <a:t>Decision (RFD)</a:t>
            </a:r>
          </a:p>
        </p:txBody>
      </p:sp>
      <p:sp>
        <p:nvSpPr>
          <p:cNvPr id="80" name="Title 1">
            <a:extLst>
              <a:ext uri="{FF2B5EF4-FFF2-40B4-BE49-F238E27FC236}">
                <a16:creationId xmlns:a16="http://schemas.microsoft.com/office/drawing/2014/main" id="{501EEA05-FB8E-7EB3-DB8A-E1168631A3E2}"/>
              </a:ext>
            </a:extLst>
          </p:cNvPr>
          <p:cNvSpPr txBox="1">
            <a:spLocks/>
          </p:cNvSpPr>
          <p:nvPr/>
        </p:nvSpPr>
        <p:spPr>
          <a:xfrm>
            <a:off x="713205" y="2279100"/>
            <a:ext cx="953055" cy="478228"/>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a:lnSpc>
                <a:spcPct val="100000"/>
              </a:lnSpc>
            </a:pPr>
            <a:r>
              <a:rPr lang="en-CA" sz="1400" spc="0" dirty="0">
                <a:solidFill>
                  <a:srgbClr val="00A3E2">
                    <a:alpha val="41251"/>
                  </a:srgbClr>
                </a:solidFill>
                <a:latin typeface="Open Sans" panose="020B0606030504020204" pitchFamily="34" charset="0"/>
                <a:ea typeface="Open Sans" panose="020B0606030504020204" pitchFamily="34" charset="0"/>
                <a:cs typeface="Open Sans" panose="020B0606030504020204" pitchFamily="34" charset="0"/>
              </a:rPr>
              <a:t>START</a:t>
            </a:r>
          </a:p>
        </p:txBody>
      </p:sp>
    </p:spTree>
    <p:extLst>
      <p:ext uri="{BB962C8B-B14F-4D97-AF65-F5344CB8AC3E}">
        <p14:creationId xmlns:p14="http://schemas.microsoft.com/office/powerpoint/2010/main" val="35121114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riangle 26">
            <a:extLst>
              <a:ext uri="{FF2B5EF4-FFF2-40B4-BE49-F238E27FC236}">
                <a16:creationId xmlns:a16="http://schemas.microsoft.com/office/drawing/2014/main" id="{D241B37B-43F3-AFCE-00BA-FF9497F368BB}"/>
              </a:ext>
            </a:extLst>
          </p:cNvPr>
          <p:cNvSpPr/>
          <p:nvPr/>
        </p:nvSpPr>
        <p:spPr>
          <a:xfrm rot="5400000">
            <a:off x="10531024" y="3260181"/>
            <a:ext cx="353686" cy="214798"/>
          </a:xfrm>
          <a:prstGeom prst="triangl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7F7F7"/>
              </a:solidFill>
              <a:effectLst/>
              <a:uLnTx/>
              <a:uFillTx/>
              <a:latin typeface="Open Sans"/>
              <a:ea typeface="+mn-ea"/>
              <a:cs typeface="+mn-cs"/>
            </a:endParaRPr>
          </a:p>
        </p:txBody>
      </p:sp>
      <p:sp>
        <p:nvSpPr>
          <p:cNvPr id="25" name="Triangle 24">
            <a:extLst>
              <a:ext uri="{FF2B5EF4-FFF2-40B4-BE49-F238E27FC236}">
                <a16:creationId xmlns:a16="http://schemas.microsoft.com/office/drawing/2014/main" id="{85EBDA02-C216-6752-F5B6-EF35FCDF4549}"/>
              </a:ext>
            </a:extLst>
          </p:cNvPr>
          <p:cNvSpPr/>
          <p:nvPr/>
        </p:nvSpPr>
        <p:spPr>
          <a:xfrm rot="5400000">
            <a:off x="8231169" y="3260181"/>
            <a:ext cx="353686" cy="214798"/>
          </a:xfrm>
          <a:prstGeom prst="triangl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7F7F7"/>
              </a:solidFill>
              <a:effectLst/>
              <a:uLnTx/>
              <a:uFillTx/>
              <a:latin typeface="Open Sans"/>
              <a:ea typeface="+mn-ea"/>
              <a:cs typeface="+mn-cs"/>
            </a:endParaRPr>
          </a:p>
        </p:txBody>
      </p:sp>
      <p:sp>
        <p:nvSpPr>
          <p:cNvPr id="23" name="Triangle 22">
            <a:extLst>
              <a:ext uri="{FF2B5EF4-FFF2-40B4-BE49-F238E27FC236}">
                <a16:creationId xmlns:a16="http://schemas.microsoft.com/office/drawing/2014/main" id="{B53D0ED0-4016-98E1-C0ED-3D16C7F00C5C}"/>
              </a:ext>
            </a:extLst>
          </p:cNvPr>
          <p:cNvSpPr/>
          <p:nvPr/>
        </p:nvSpPr>
        <p:spPr>
          <a:xfrm rot="5400000">
            <a:off x="5920503" y="3260447"/>
            <a:ext cx="353686" cy="214798"/>
          </a:xfrm>
          <a:prstGeom prst="triangl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7F7F7"/>
              </a:solidFill>
              <a:effectLst/>
              <a:uLnTx/>
              <a:uFillTx/>
              <a:latin typeface="Open Sans"/>
              <a:ea typeface="+mn-ea"/>
              <a:cs typeface="+mn-cs"/>
            </a:endParaRPr>
          </a:p>
        </p:txBody>
      </p:sp>
      <p:sp>
        <p:nvSpPr>
          <p:cNvPr id="30" name="Rectangle 29">
            <a:extLst>
              <a:ext uri="{FF2B5EF4-FFF2-40B4-BE49-F238E27FC236}">
                <a16:creationId xmlns:a16="http://schemas.microsoft.com/office/drawing/2014/main" id="{25D587EC-099C-35F0-84BF-FD844B2CB49C}"/>
              </a:ext>
            </a:extLst>
          </p:cNvPr>
          <p:cNvSpPr/>
          <p:nvPr/>
        </p:nvSpPr>
        <p:spPr>
          <a:xfrm>
            <a:off x="1022057" y="0"/>
            <a:ext cx="11153123" cy="6858000"/>
          </a:xfrm>
          <a:prstGeom prst="rect">
            <a:avLst/>
          </a:prstGeom>
          <a:solidFill>
            <a:schemeClr val="accent1">
              <a:lumMod val="20000"/>
              <a:lumOff val="80000"/>
              <a:alpha val="37158"/>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0"/>
              </a:spcBef>
              <a:spcAft>
                <a:spcPts val="0"/>
              </a:spcAft>
              <a:buClrTx/>
              <a:buSzTx/>
              <a:buFontTx/>
              <a:buNone/>
              <a:tabLst/>
              <a:defRPr/>
            </a:pPr>
            <a:endParaRPr kumimoji="0" lang="id-ID" sz="1800" b="0" i="0" u="none" strike="noStrike" kern="1200" cap="none" spc="0" normalizeH="0" baseline="0" noProof="0">
              <a:ln>
                <a:noFill/>
              </a:ln>
              <a:solidFill>
                <a:srgbClr val="F7F7F7"/>
              </a:solidFill>
              <a:effectLst/>
              <a:uLnTx/>
              <a:uFillTx/>
              <a:latin typeface="Open Sans"/>
              <a:ea typeface="+mn-ea"/>
              <a:cs typeface="+mn-cs"/>
            </a:endParaRPr>
          </a:p>
        </p:txBody>
      </p:sp>
      <p:sp>
        <p:nvSpPr>
          <p:cNvPr id="33" name="Oval 32">
            <a:extLst>
              <a:ext uri="{FF2B5EF4-FFF2-40B4-BE49-F238E27FC236}">
                <a16:creationId xmlns:a16="http://schemas.microsoft.com/office/drawing/2014/main" id="{B66F3E13-FA9B-1C5E-0562-B6702037594B}"/>
              </a:ext>
            </a:extLst>
          </p:cNvPr>
          <p:cNvSpPr/>
          <p:nvPr/>
        </p:nvSpPr>
        <p:spPr>
          <a:xfrm>
            <a:off x="1398956" y="1993157"/>
            <a:ext cx="2737686" cy="2737686"/>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60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Open Sans"/>
              <a:ea typeface="+mn-ea"/>
              <a:cs typeface="+mn-cs"/>
            </a:endParaRPr>
          </a:p>
        </p:txBody>
      </p:sp>
      <p:sp>
        <p:nvSpPr>
          <p:cNvPr id="2" name="Title 1">
            <a:extLst>
              <a:ext uri="{FF2B5EF4-FFF2-40B4-BE49-F238E27FC236}">
                <a16:creationId xmlns:a16="http://schemas.microsoft.com/office/drawing/2014/main" id="{E3F4877D-9854-C900-568D-97FDBF46DFCF}"/>
              </a:ext>
            </a:extLst>
          </p:cNvPr>
          <p:cNvSpPr txBox="1">
            <a:spLocks/>
          </p:cNvSpPr>
          <p:nvPr/>
        </p:nvSpPr>
        <p:spPr>
          <a:xfrm>
            <a:off x="1264796" y="655200"/>
            <a:ext cx="6642100" cy="1249845"/>
          </a:xfrm>
          <a:prstGeom prst="rect">
            <a:avLst/>
          </a:prstGeom>
        </p:spPr>
        <p:txBody>
          <a:bodyPr/>
          <a:lstStyle>
            <a:lvl1pPr algn="l" defTabSz="914318" rtl="0" eaLnBrk="1" latinLnBrk="0" hangingPunct="1">
              <a:lnSpc>
                <a:spcPct val="80000"/>
              </a:lnSpc>
              <a:spcBef>
                <a:spcPct val="0"/>
              </a:spcBef>
              <a:buNone/>
              <a:defRPr sz="3600" b="1" i="0" kern="1200" spc="-100" baseline="0">
                <a:solidFill>
                  <a:schemeClr val="tx1"/>
                </a:solidFill>
                <a:latin typeface="Montserrat" charset="0"/>
                <a:ea typeface="Montserrat" charset="0"/>
                <a:cs typeface="Montserrat" charset="0"/>
              </a:defRPr>
            </a:lvl1pPr>
          </a:lstStyle>
          <a:p>
            <a:pPr marL="0" marR="0" lvl="0" indent="0" algn="l" defTabSz="914318" rtl="0" eaLnBrk="1" fontAlgn="auto" latinLnBrk="0" hangingPunct="1">
              <a:lnSpc>
                <a:spcPct val="100000"/>
              </a:lnSpc>
              <a:spcBef>
                <a:spcPct val="0"/>
              </a:spcBef>
              <a:spcAft>
                <a:spcPts val="0"/>
              </a:spcAft>
              <a:buClrTx/>
              <a:buSzTx/>
              <a:buFontTx/>
              <a:buNone/>
              <a:tabLst/>
              <a:defRPr/>
            </a:pPr>
            <a:r>
              <a:rPr kumimoji="0" lang="en-CA" sz="3600" b="1" i="0" u="none" strike="noStrike" kern="1200" cap="none" spc="-10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Budget 2023 Process</a:t>
            </a:r>
          </a:p>
        </p:txBody>
      </p:sp>
      <p:cxnSp>
        <p:nvCxnSpPr>
          <p:cNvPr id="16" name="Straight Connector 15">
            <a:extLst>
              <a:ext uri="{FF2B5EF4-FFF2-40B4-BE49-F238E27FC236}">
                <a16:creationId xmlns:a16="http://schemas.microsoft.com/office/drawing/2014/main" id="{1FA3D914-B3F2-C353-B7C8-3C727DA0EC2F}"/>
              </a:ext>
            </a:extLst>
          </p:cNvPr>
          <p:cNvCxnSpPr>
            <a:cxnSpLocks/>
          </p:cNvCxnSpPr>
          <p:nvPr/>
        </p:nvCxnSpPr>
        <p:spPr>
          <a:xfrm>
            <a:off x="218393" y="3367580"/>
            <a:ext cx="552450" cy="0"/>
          </a:xfrm>
          <a:prstGeom prst="line">
            <a:avLst/>
          </a:prstGeom>
          <a:ln w="57150">
            <a:solidFill>
              <a:srgbClr val="00A3E1"/>
            </a:solidFill>
          </a:ln>
        </p:spPr>
        <p:style>
          <a:lnRef idx="1">
            <a:schemeClr val="accent1"/>
          </a:lnRef>
          <a:fillRef idx="0">
            <a:schemeClr val="accent1"/>
          </a:fillRef>
          <a:effectRef idx="0">
            <a:schemeClr val="accent1"/>
          </a:effectRef>
          <a:fontRef idx="minor">
            <a:schemeClr val="tx1"/>
          </a:fontRef>
        </p:style>
      </p:cxnSp>
      <p:sp>
        <p:nvSpPr>
          <p:cNvPr id="20" name="Oval 19">
            <a:extLst>
              <a:ext uri="{FF2B5EF4-FFF2-40B4-BE49-F238E27FC236}">
                <a16:creationId xmlns:a16="http://schemas.microsoft.com/office/drawing/2014/main" id="{74F158B5-7859-14CD-CF42-0C382CE159EF}"/>
              </a:ext>
            </a:extLst>
          </p:cNvPr>
          <p:cNvSpPr/>
          <p:nvPr/>
        </p:nvSpPr>
        <p:spPr>
          <a:xfrm>
            <a:off x="1795158" y="2375392"/>
            <a:ext cx="1984376" cy="1984376"/>
          </a:xfrm>
          <a:prstGeom prst="ellips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60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Open Sans"/>
              <a:ea typeface="+mn-ea"/>
              <a:cs typeface="+mn-cs"/>
            </a:endParaRPr>
          </a:p>
        </p:txBody>
      </p:sp>
      <p:sp>
        <p:nvSpPr>
          <p:cNvPr id="21" name="Triangle 20">
            <a:extLst>
              <a:ext uri="{FF2B5EF4-FFF2-40B4-BE49-F238E27FC236}">
                <a16:creationId xmlns:a16="http://schemas.microsoft.com/office/drawing/2014/main" id="{476D182B-72DB-D3E3-44BF-10351E5630BB}"/>
              </a:ext>
            </a:extLst>
          </p:cNvPr>
          <p:cNvSpPr/>
          <p:nvPr/>
        </p:nvSpPr>
        <p:spPr>
          <a:xfrm rot="5400000">
            <a:off x="3636073" y="3260181"/>
            <a:ext cx="353686" cy="214798"/>
          </a:xfrm>
          <a:prstGeom prst="triangle">
            <a:avLst/>
          </a:prstGeom>
          <a:solidFill>
            <a:srgbClr val="00A3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7F7F7"/>
              </a:solidFill>
              <a:effectLst/>
              <a:uLnTx/>
              <a:uFillTx/>
              <a:latin typeface="Open Sans"/>
              <a:ea typeface="+mn-ea"/>
              <a:cs typeface="+mn-cs"/>
            </a:endParaRPr>
          </a:p>
        </p:txBody>
      </p:sp>
      <p:sp>
        <p:nvSpPr>
          <p:cNvPr id="22" name="Oval 21">
            <a:extLst>
              <a:ext uri="{FF2B5EF4-FFF2-40B4-BE49-F238E27FC236}">
                <a16:creationId xmlns:a16="http://schemas.microsoft.com/office/drawing/2014/main" id="{6280ABB8-663D-38E1-C95A-9F78D07FEE76}"/>
              </a:ext>
            </a:extLst>
          </p:cNvPr>
          <p:cNvSpPr/>
          <p:nvPr/>
        </p:nvSpPr>
        <p:spPr>
          <a:xfrm>
            <a:off x="4081158" y="2375392"/>
            <a:ext cx="1984376" cy="1984376"/>
          </a:xfrm>
          <a:prstGeom prst="ellipse">
            <a:avLst/>
          </a:prstGeom>
          <a:solidFill>
            <a:schemeClr val="bg2"/>
          </a:solidFill>
          <a:ln w="28575">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60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Open Sans"/>
              <a:ea typeface="+mn-ea"/>
              <a:cs typeface="+mn-cs"/>
            </a:endParaRPr>
          </a:p>
        </p:txBody>
      </p:sp>
      <p:sp>
        <p:nvSpPr>
          <p:cNvPr id="24" name="Oval 23">
            <a:extLst>
              <a:ext uri="{FF2B5EF4-FFF2-40B4-BE49-F238E27FC236}">
                <a16:creationId xmlns:a16="http://schemas.microsoft.com/office/drawing/2014/main" id="{8F29A6F5-A208-9441-0324-FC91D4E0FCBF}"/>
              </a:ext>
            </a:extLst>
          </p:cNvPr>
          <p:cNvSpPr/>
          <p:nvPr/>
        </p:nvSpPr>
        <p:spPr>
          <a:xfrm>
            <a:off x="6394867" y="2375392"/>
            <a:ext cx="1984376" cy="1984376"/>
          </a:xfrm>
          <a:prstGeom prst="ellipse">
            <a:avLst/>
          </a:prstGeom>
          <a:solidFill>
            <a:schemeClr val="bg2"/>
          </a:solidFill>
          <a:ln w="28575">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60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Open Sans"/>
              <a:ea typeface="+mn-ea"/>
              <a:cs typeface="+mn-cs"/>
            </a:endParaRPr>
          </a:p>
        </p:txBody>
      </p:sp>
      <p:sp>
        <p:nvSpPr>
          <p:cNvPr id="26" name="Oval 25">
            <a:extLst>
              <a:ext uri="{FF2B5EF4-FFF2-40B4-BE49-F238E27FC236}">
                <a16:creationId xmlns:a16="http://schemas.microsoft.com/office/drawing/2014/main" id="{657C1984-B75B-5E8A-2BCB-60E81D9DF616}"/>
              </a:ext>
            </a:extLst>
          </p:cNvPr>
          <p:cNvSpPr/>
          <p:nvPr/>
        </p:nvSpPr>
        <p:spPr>
          <a:xfrm>
            <a:off x="8694722" y="2375392"/>
            <a:ext cx="1984376" cy="1984376"/>
          </a:xfrm>
          <a:prstGeom prst="ellipse">
            <a:avLst/>
          </a:prstGeom>
          <a:solidFill>
            <a:schemeClr val="bg2"/>
          </a:solidFill>
          <a:ln w="28575">
            <a:solidFill>
              <a:srgbClr val="00A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30" rtl="0" eaLnBrk="1" fontAlgn="auto" latinLnBrk="0" hangingPunct="1">
              <a:lnSpc>
                <a:spcPct val="100000"/>
              </a:lnSpc>
              <a:spcBef>
                <a:spcPts val="600"/>
              </a:spcBef>
              <a:spcAft>
                <a:spcPts val="0"/>
              </a:spcAft>
              <a:buClrTx/>
              <a:buSzTx/>
              <a:buFontTx/>
              <a:buNone/>
              <a:tabLst/>
              <a:defRPr/>
            </a:pPr>
            <a:endParaRPr kumimoji="0" lang="en-US" sz="1000" b="0" i="0" u="none" strike="noStrike" kern="1200" cap="none" spc="0" normalizeH="0" baseline="0" noProof="0" dirty="0">
              <a:ln>
                <a:noFill/>
              </a:ln>
              <a:solidFill>
                <a:srgbClr val="FFFFFF"/>
              </a:solidFill>
              <a:effectLst/>
              <a:uLnTx/>
              <a:uFillTx/>
              <a:latin typeface="Open Sans"/>
              <a:ea typeface="+mn-ea"/>
              <a:cs typeface="+mn-cs"/>
            </a:endParaRPr>
          </a:p>
        </p:txBody>
      </p:sp>
      <p:sp>
        <p:nvSpPr>
          <p:cNvPr id="28" name="Rectangle 27">
            <a:extLst>
              <a:ext uri="{FF2B5EF4-FFF2-40B4-BE49-F238E27FC236}">
                <a16:creationId xmlns:a16="http://schemas.microsoft.com/office/drawing/2014/main" id="{01353566-64CD-DAC5-B310-D8B4D07CEDAC}"/>
              </a:ext>
            </a:extLst>
          </p:cNvPr>
          <p:cNvSpPr/>
          <p:nvPr/>
        </p:nvSpPr>
        <p:spPr>
          <a:xfrm>
            <a:off x="4106960" y="5104327"/>
            <a:ext cx="2218636" cy="56404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marL="0" marR="0" lvl="0" indent="0" algn="l" defTabSz="91433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A3E2"/>
                </a:solidFill>
                <a:effectLst/>
                <a:uLnTx/>
                <a:uFillTx/>
                <a:latin typeface="Open Sans" charset="0"/>
                <a:ea typeface="Open Sans" charset="0"/>
                <a:cs typeface="Open Sans" charset="0"/>
              </a:rPr>
              <a:t>   February 2023</a:t>
            </a:r>
          </a:p>
        </p:txBody>
      </p:sp>
      <p:sp>
        <p:nvSpPr>
          <p:cNvPr id="29" name="Rectangle 28">
            <a:extLst>
              <a:ext uri="{FF2B5EF4-FFF2-40B4-BE49-F238E27FC236}">
                <a16:creationId xmlns:a16="http://schemas.microsoft.com/office/drawing/2014/main" id="{5C8180E4-1B56-A5DC-A01A-76320D101DB3}"/>
              </a:ext>
            </a:extLst>
          </p:cNvPr>
          <p:cNvSpPr/>
          <p:nvPr/>
        </p:nvSpPr>
        <p:spPr>
          <a:xfrm>
            <a:off x="1343472" y="5104327"/>
            <a:ext cx="2737686" cy="564045"/>
          </a:xfrm>
          <a:prstGeom prst="rect">
            <a:avLst/>
          </a:prstGeom>
          <a:solidFill>
            <a:srgbClr val="00A3E2"/>
          </a:solidFill>
          <a:ln>
            <a:noFill/>
          </a:ln>
          <a:effectLst>
            <a:outerShdw blurRad="508000" dist="2540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marL="0" marR="0" lvl="0" indent="0" algn="ctr" defTabSz="91433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Open Sans" charset="0"/>
                <a:ea typeface="Open Sans" charset="0"/>
                <a:cs typeface="Open Sans" charset="0"/>
              </a:rPr>
              <a:t>Sept-Dec 2022</a:t>
            </a:r>
          </a:p>
        </p:txBody>
      </p:sp>
      <p:sp>
        <p:nvSpPr>
          <p:cNvPr id="31" name="Rectangle 30">
            <a:extLst>
              <a:ext uri="{FF2B5EF4-FFF2-40B4-BE49-F238E27FC236}">
                <a16:creationId xmlns:a16="http://schemas.microsoft.com/office/drawing/2014/main" id="{286A340D-7A28-4757-C028-65DEDDCA139E}"/>
              </a:ext>
            </a:extLst>
          </p:cNvPr>
          <p:cNvSpPr/>
          <p:nvPr/>
        </p:nvSpPr>
        <p:spPr>
          <a:xfrm>
            <a:off x="6351398" y="5104327"/>
            <a:ext cx="2357180" cy="56404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marL="0" marR="0" lvl="0" indent="0" algn="l" defTabSz="91433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A3E2"/>
                </a:solidFill>
                <a:effectLst/>
                <a:uLnTx/>
                <a:uFillTx/>
                <a:latin typeface="Open Sans" charset="0"/>
                <a:ea typeface="Open Sans" charset="0"/>
                <a:cs typeface="Open Sans" charset="0"/>
              </a:rPr>
              <a:t>      March 2023</a:t>
            </a:r>
          </a:p>
        </p:txBody>
      </p:sp>
      <p:sp>
        <p:nvSpPr>
          <p:cNvPr id="32" name="Rectangle 31">
            <a:extLst>
              <a:ext uri="{FF2B5EF4-FFF2-40B4-BE49-F238E27FC236}">
                <a16:creationId xmlns:a16="http://schemas.microsoft.com/office/drawing/2014/main" id="{3730CD23-304C-EC6A-1E98-F7F6A10C14F9}"/>
              </a:ext>
            </a:extLst>
          </p:cNvPr>
          <p:cNvSpPr/>
          <p:nvPr/>
        </p:nvSpPr>
        <p:spPr>
          <a:xfrm>
            <a:off x="8734380" y="5104327"/>
            <a:ext cx="3457620" cy="56404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lIns="144000" rtlCol="0" anchor="ctr"/>
          <a:lstStyle/>
          <a:p>
            <a:pPr marL="0" marR="0" lvl="0" indent="0" algn="l" defTabSz="91433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A3E2"/>
                </a:solidFill>
                <a:effectLst/>
                <a:uLnTx/>
                <a:uFillTx/>
                <a:latin typeface="Open Sans" charset="0"/>
                <a:ea typeface="Open Sans" charset="0"/>
                <a:cs typeface="Open Sans" charset="0"/>
              </a:rPr>
              <a:t>      April 2023</a:t>
            </a:r>
          </a:p>
        </p:txBody>
      </p:sp>
      <p:sp>
        <p:nvSpPr>
          <p:cNvPr id="8" name="TextBox 7">
            <a:extLst>
              <a:ext uri="{FF2B5EF4-FFF2-40B4-BE49-F238E27FC236}">
                <a16:creationId xmlns:a16="http://schemas.microsoft.com/office/drawing/2014/main" id="{08E3D9B4-28A3-24A7-E6F0-FCCD6E57E2F9}"/>
              </a:ext>
            </a:extLst>
          </p:cNvPr>
          <p:cNvSpPr txBox="1"/>
          <p:nvPr/>
        </p:nvSpPr>
        <p:spPr>
          <a:xfrm>
            <a:off x="1875580" y="2759350"/>
            <a:ext cx="1984375" cy="1688530"/>
          </a:xfrm>
          <a:prstGeom prst="rect">
            <a:avLst/>
          </a:prstGeom>
          <a:noFill/>
        </p:spPr>
        <p:txBody>
          <a:bodyPr wrap="square" lIns="0" tIns="36000" rIns="216000" bIns="36000" rtlCol="0">
            <a:spAutoFit/>
          </a:bodyPr>
          <a:lstStyle/>
          <a:p>
            <a:pPr marL="0" marR="0" lvl="0" indent="0" algn="ctr" defTabSz="914330" rtl="0" eaLnBrk="1" fontAlgn="auto" latinLnBrk="0" hangingPunct="1">
              <a:lnSpc>
                <a:spcPct val="100000"/>
              </a:lnSpc>
              <a:spcBef>
                <a:spcPts val="1800"/>
              </a:spcBef>
              <a:spcAft>
                <a:spcPts val="0"/>
              </a:spcAft>
              <a:buClr>
                <a:srgbClr val="00A3E2"/>
              </a:buClr>
              <a:buSzTx/>
              <a:buFontTx/>
              <a:buNone/>
              <a:tabLst/>
              <a:defRPr/>
            </a:pPr>
            <a:r>
              <a:rPr kumimoji="0" lang="en-CA" sz="1800" b="1" i="0" u="none" strike="noStrike" kern="1200" cap="none" spc="0" normalizeH="0" baseline="0" noProof="0" dirty="0">
                <a:ln>
                  <a:noFill/>
                </a:ln>
                <a:solidFill>
                  <a:srgbClr val="FEFFFF"/>
                </a:solidFill>
                <a:effectLst/>
                <a:uLnTx/>
                <a:uFillTx/>
                <a:latin typeface="Open Sans" panose="020B0606030504020204" pitchFamily="34" charset="0"/>
                <a:ea typeface="Open Sans" panose="020B0606030504020204" pitchFamily="34" charset="0"/>
                <a:cs typeface="Open Sans" panose="020B0606030504020204" pitchFamily="34" charset="0"/>
              </a:rPr>
              <a:t>Treasury</a:t>
            </a:r>
            <a:br>
              <a:rPr kumimoji="0" lang="en-CA" sz="1800" b="1" i="0" u="none" strike="noStrike" kern="1200" cap="none" spc="0" normalizeH="0" baseline="0" noProof="0" dirty="0">
                <a:ln>
                  <a:noFill/>
                </a:ln>
                <a:solidFill>
                  <a:srgbClr val="FEFFFF"/>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800" b="1" i="0" u="none" strike="noStrike" kern="1200" cap="none" spc="0" normalizeH="0" baseline="0" noProof="0" dirty="0">
                <a:ln>
                  <a:noFill/>
                </a:ln>
                <a:solidFill>
                  <a:srgbClr val="FEFFFF"/>
                </a:solidFill>
                <a:effectLst/>
                <a:uLnTx/>
                <a:uFillTx/>
                <a:latin typeface="Open Sans" panose="020B0606030504020204" pitchFamily="34" charset="0"/>
                <a:ea typeface="Open Sans" panose="020B0606030504020204" pitchFamily="34" charset="0"/>
                <a:cs typeface="Open Sans" panose="020B0606030504020204" pitchFamily="34" charset="0"/>
              </a:rPr>
              <a:t>Board</a:t>
            </a:r>
            <a:br>
              <a:rPr kumimoji="0" lang="en-CA" sz="1800" b="1" i="0" u="none" strike="noStrike" kern="1200" cap="none" spc="0" normalizeH="0" baseline="0" noProof="0" dirty="0">
                <a:ln>
                  <a:noFill/>
                </a:ln>
                <a:solidFill>
                  <a:srgbClr val="FEFFFF"/>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800" b="1" i="0" u="none" strike="noStrike" kern="1200" cap="none" spc="0" normalizeH="0" baseline="0" noProof="0" dirty="0">
                <a:ln>
                  <a:noFill/>
                </a:ln>
                <a:solidFill>
                  <a:srgbClr val="FEFFFF"/>
                </a:solidFill>
                <a:effectLst/>
                <a:uLnTx/>
                <a:uFillTx/>
                <a:latin typeface="Open Sans" panose="020B0606030504020204" pitchFamily="34" charset="0"/>
                <a:ea typeface="Open Sans" panose="020B0606030504020204" pitchFamily="34" charset="0"/>
                <a:cs typeface="Open Sans" panose="020B0606030504020204" pitchFamily="34" charset="0"/>
              </a:rPr>
              <a:t>Submission</a:t>
            </a:r>
            <a:br>
              <a:rPr kumimoji="0" lang="en-CA" sz="1800" b="1" i="0" u="none" strike="noStrike" kern="1200" cap="none" spc="0" normalizeH="0" baseline="0" noProof="0" dirty="0">
                <a:ln>
                  <a:noFill/>
                </a:ln>
                <a:solidFill>
                  <a:srgbClr val="FEFFFF"/>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800" b="1" i="0" u="none" strike="noStrike" kern="1200" cap="none" spc="0" normalizeH="0" baseline="0" noProof="0" dirty="0">
                <a:ln>
                  <a:noFill/>
                </a:ln>
                <a:solidFill>
                  <a:srgbClr val="FEFFFF"/>
                </a:solidFill>
                <a:effectLst/>
                <a:uLnTx/>
                <a:uFillTx/>
                <a:latin typeface="Open Sans" panose="020B0606030504020204" pitchFamily="34" charset="0"/>
                <a:ea typeface="Open Sans" panose="020B0606030504020204" pitchFamily="34" charset="0"/>
                <a:cs typeface="Open Sans" panose="020B0606030504020204" pitchFamily="34" charset="0"/>
              </a:rPr>
              <a:t>Process</a:t>
            </a:r>
          </a:p>
          <a:p>
            <a:pPr marL="0" marR="0" lvl="0" indent="0" algn="ctr" defTabSz="914330" rtl="0" eaLnBrk="1" fontAlgn="auto" latinLnBrk="0" hangingPunct="1">
              <a:lnSpc>
                <a:spcPct val="100000"/>
              </a:lnSpc>
              <a:spcBef>
                <a:spcPts val="1800"/>
              </a:spcBef>
              <a:spcAft>
                <a:spcPts val="0"/>
              </a:spcAft>
              <a:buClrTx/>
              <a:buSzTx/>
              <a:buFontTx/>
              <a:buNone/>
              <a:tabLst/>
              <a:defRPr/>
            </a:pPr>
            <a:endParaRPr kumimoji="0" lang="en-CA" sz="1800" b="0" i="0" u="none" strike="noStrike" kern="1200" cap="none" spc="0" normalizeH="0" baseline="0" noProof="0" dirty="0">
              <a:ln>
                <a:noFill/>
              </a:ln>
              <a:solidFill>
                <a:srgbClr val="222222"/>
              </a:solidFill>
              <a:effectLst/>
              <a:uLnTx/>
              <a:uFillTx/>
              <a:latin typeface="Open Sans"/>
              <a:ea typeface="+mn-ea"/>
              <a:cs typeface="+mn-cs"/>
            </a:endParaRPr>
          </a:p>
        </p:txBody>
      </p:sp>
      <p:sp>
        <p:nvSpPr>
          <p:cNvPr id="34" name="TextBox 33">
            <a:extLst>
              <a:ext uri="{FF2B5EF4-FFF2-40B4-BE49-F238E27FC236}">
                <a16:creationId xmlns:a16="http://schemas.microsoft.com/office/drawing/2014/main" id="{B7795EE5-4890-A982-A92D-16B00700C51C}"/>
              </a:ext>
            </a:extLst>
          </p:cNvPr>
          <p:cNvSpPr txBox="1"/>
          <p:nvPr/>
        </p:nvSpPr>
        <p:spPr>
          <a:xfrm>
            <a:off x="4178271" y="3001487"/>
            <a:ext cx="1984375" cy="1288421"/>
          </a:xfrm>
          <a:prstGeom prst="rect">
            <a:avLst/>
          </a:prstGeom>
          <a:noFill/>
        </p:spPr>
        <p:txBody>
          <a:bodyPr wrap="square" lIns="0" tIns="36000" rIns="216000" bIns="36000" rtlCol="0">
            <a:spAutoFit/>
          </a:bodyPr>
          <a:lstStyle/>
          <a:p>
            <a:pPr marL="0" marR="0" lvl="0" indent="0" algn="ctr" defTabSz="914330" rtl="0" eaLnBrk="1" fontAlgn="auto" latinLnBrk="0" hangingPunct="1">
              <a:lnSpc>
                <a:spcPct val="100000"/>
              </a:lnSpc>
              <a:spcBef>
                <a:spcPts val="1800"/>
              </a:spcBef>
              <a:spcAft>
                <a:spcPts val="0"/>
              </a:spcAft>
              <a:buClr>
                <a:srgbClr val="00A3E2"/>
              </a:buClr>
              <a:buSzTx/>
              <a:buFontTx/>
              <a:buNone/>
              <a:tabLst/>
              <a:defRPr/>
            </a:pPr>
            <a: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Budget Day</a:t>
            </a:r>
            <a:b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600" b="0" i="1"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( 4</a:t>
            </a:r>
            <a:r>
              <a:rPr kumimoji="0" lang="en-CA" sz="1600" b="0" i="1" u="none" strike="noStrike" kern="1200" cap="none" spc="0" normalizeH="0" baseline="3000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th</a:t>
            </a:r>
            <a:r>
              <a:rPr kumimoji="0" lang="en-CA" sz="1600" b="0" i="1"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 Week of </a:t>
            </a:r>
            <a:br>
              <a:rPr kumimoji="0" lang="en-CA" sz="1600" b="0" i="1"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600" b="0" i="1"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February )</a:t>
            </a:r>
          </a:p>
          <a:p>
            <a:pPr marL="0" marR="0" lvl="0" indent="0" algn="l" defTabSz="914330" rtl="0" eaLnBrk="1" fontAlgn="auto" latinLnBrk="0" hangingPunct="1">
              <a:lnSpc>
                <a:spcPct val="100000"/>
              </a:lnSpc>
              <a:spcBef>
                <a:spcPts val="1800"/>
              </a:spcBef>
              <a:spcAft>
                <a:spcPts val="0"/>
              </a:spcAft>
              <a:buClrTx/>
              <a:buSzTx/>
              <a:buFontTx/>
              <a:buNone/>
              <a:tabLst/>
              <a:defRPr/>
            </a:pPr>
            <a:endParaRPr kumimoji="0" lang="en-CA" sz="1600" b="0" i="0" u="none" strike="noStrike" kern="1200" cap="none" spc="0" normalizeH="0" baseline="0" noProof="0" dirty="0">
              <a:ln>
                <a:noFill/>
              </a:ln>
              <a:solidFill>
                <a:srgbClr val="F7F7F7">
                  <a:lumMod val="25000"/>
                </a:srgbClr>
              </a:solidFill>
              <a:effectLst/>
              <a:uLnTx/>
              <a:uFillTx/>
              <a:latin typeface="Open Sans"/>
              <a:ea typeface="+mn-ea"/>
              <a:cs typeface="+mn-cs"/>
            </a:endParaRPr>
          </a:p>
        </p:txBody>
      </p:sp>
      <p:sp>
        <p:nvSpPr>
          <p:cNvPr id="35" name="TextBox 34">
            <a:extLst>
              <a:ext uri="{FF2B5EF4-FFF2-40B4-BE49-F238E27FC236}">
                <a16:creationId xmlns:a16="http://schemas.microsoft.com/office/drawing/2014/main" id="{A09F1EDE-2B31-1568-7877-34E40D956F6E}"/>
              </a:ext>
            </a:extLst>
          </p:cNvPr>
          <p:cNvSpPr txBox="1"/>
          <p:nvPr/>
        </p:nvSpPr>
        <p:spPr>
          <a:xfrm>
            <a:off x="6491980" y="2894299"/>
            <a:ext cx="1984375" cy="1534642"/>
          </a:xfrm>
          <a:prstGeom prst="rect">
            <a:avLst/>
          </a:prstGeom>
          <a:noFill/>
        </p:spPr>
        <p:txBody>
          <a:bodyPr wrap="square" lIns="0" tIns="36000" rIns="216000" bIns="36000" rtlCol="0">
            <a:spAutoFit/>
          </a:bodyPr>
          <a:lstStyle/>
          <a:p>
            <a:pPr marL="0" marR="0" lvl="0" indent="0" algn="ctr" defTabSz="914330" rtl="0" eaLnBrk="1" fontAlgn="auto" latinLnBrk="0" hangingPunct="1">
              <a:lnSpc>
                <a:spcPct val="100000"/>
              </a:lnSpc>
              <a:spcBef>
                <a:spcPts val="1800"/>
              </a:spcBef>
              <a:spcAft>
                <a:spcPts val="0"/>
              </a:spcAft>
              <a:buClr>
                <a:srgbClr val="00A3E2"/>
              </a:buClr>
              <a:buSzTx/>
              <a:buFontTx/>
              <a:buNone/>
              <a:tabLst/>
              <a:defRPr/>
            </a:pPr>
            <a: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Preliminary</a:t>
            </a:r>
            <a:b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Operating</a:t>
            </a:r>
            <a:b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Funding</a:t>
            </a:r>
            <a:b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600" b="0" i="1"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( 2023/24 SY )</a:t>
            </a:r>
          </a:p>
          <a:p>
            <a:pPr marL="0" marR="0" lvl="0" indent="0" algn="l" defTabSz="914330" rtl="0" eaLnBrk="1" fontAlgn="auto" latinLnBrk="0" hangingPunct="1">
              <a:lnSpc>
                <a:spcPct val="100000"/>
              </a:lnSpc>
              <a:spcBef>
                <a:spcPts val="1800"/>
              </a:spcBef>
              <a:spcAft>
                <a:spcPts val="0"/>
              </a:spcAft>
              <a:buClrTx/>
              <a:buSzTx/>
              <a:buFontTx/>
              <a:buNone/>
              <a:tabLst/>
              <a:defRPr/>
            </a:pPr>
            <a:endParaRPr kumimoji="0" lang="en-CA" sz="1600" b="0" i="0" u="none" strike="noStrike" kern="1200" cap="none" spc="0" normalizeH="0" baseline="0" noProof="0" dirty="0">
              <a:ln>
                <a:noFill/>
              </a:ln>
              <a:solidFill>
                <a:srgbClr val="F7F7F7">
                  <a:lumMod val="25000"/>
                </a:srgbClr>
              </a:solidFill>
              <a:effectLst/>
              <a:uLnTx/>
              <a:uFillTx/>
              <a:latin typeface="Open Sans"/>
              <a:ea typeface="+mn-ea"/>
              <a:cs typeface="+mn-cs"/>
            </a:endParaRPr>
          </a:p>
        </p:txBody>
      </p:sp>
      <p:sp>
        <p:nvSpPr>
          <p:cNvPr id="36" name="TextBox 35">
            <a:extLst>
              <a:ext uri="{FF2B5EF4-FFF2-40B4-BE49-F238E27FC236}">
                <a16:creationId xmlns:a16="http://schemas.microsoft.com/office/drawing/2014/main" id="{5A6AA70F-6F38-1FF1-10FE-0BD5A68B413E}"/>
              </a:ext>
            </a:extLst>
          </p:cNvPr>
          <p:cNvSpPr txBox="1"/>
          <p:nvPr/>
        </p:nvSpPr>
        <p:spPr>
          <a:xfrm>
            <a:off x="8777980" y="3001487"/>
            <a:ext cx="1984375" cy="1288421"/>
          </a:xfrm>
          <a:prstGeom prst="rect">
            <a:avLst/>
          </a:prstGeom>
          <a:noFill/>
        </p:spPr>
        <p:txBody>
          <a:bodyPr wrap="square" lIns="0" tIns="36000" rIns="216000" bIns="36000" rtlCol="0">
            <a:spAutoFit/>
          </a:bodyPr>
          <a:lstStyle/>
          <a:p>
            <a:pPr marL="0" marR="0" lvl="0" indent="0" algn="ctr" defTabSz="914330" rtl="0" eaLnBrk="1" fontAlgn="auto" latinLnBrk="0" hangingPunct="1">
              <a:lnSpc>
                <a:spcPct val="100000"/>
              </a:lnSpc>
              <a:spcBef>
                <a:spcPts val="1800"/>
              </a:spcBef>
              <a:spcAft>
                <a:spcPts val="0"/>
              </a:spcAft>
              <a:buClr>
                <a:srgbClr val="00A3E2"/>
              </a:buClr>
              <a:buSzTx/>
              <a:buFontTx/>
              <a:buNone/>
              <a:tabLst/>
              <a:defRPr/>
            </a:pPr>
            <a: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New Fiscal</a:t>
            </a:r>
            <a:b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Year</a:t>
            </a:r>
            <a:br>
              <a:rPr kumimoji="0" lang="en-CA" sz="1600" b="0" i="0"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br>
            <a:r>
              <a:rPr kumimoji="0" lang="en-CA" sz="1600" b="0" i="1" u="none" strike="noStrike" kern="1200" cap="none" spc="0" normalizeH="0" baseline="0" noProof="0" dirty="0">
                <a:ln>
                  <a:noFill/>
                </a:ln>
                <a:solidFill>
                  <a:srgbClr val="F7F7F7">
                    <a:lumMod val="25000"/>
                  </a:srgbClr>
                </a:solidFill>
                <a:effectLst/>
                <a:uLnTx/>
                <a:uFillTx/>
                <a:latin typeface="Open Sans" panose="020B0606030504020204" pitchFamily="34" charset="0"/>
                <a:ea typeface="Open Sans" panose="020B0606030504020204" pitchFamily="34" charset="0"/>
                <a:cs typeface="Open Sans" panose="020B0606030504020204" pitchFamily="34" charset="0"/>
              </a:rPr>
              <a:t>( 2023/24 FY )</a:t>
            </a:r>
          </a:p>
          <a:p>
            <a:pPr marL="0" marR="0" lvl="0" indent="0" algn="l" defTabSz="914330" rtl="0" eaLnBrk="1" fontAlgn="auto" latinLnBrk="0" hangingPunct="1">
              <a:lnSpc>
                <a:spcPct val="100000"/>
              </a:lnSpc>
              <a:spcBef>
                <a:spcPts val="1800"/>
              </a:spcBef>
              <a:spcAft>
                <a:spcPts val="0"/>
              </a:spcAft>
              <a:buClrTx/>
              <a:buSzTx/>
              <a:buFontTx/>
              <a:buNone/>
              <a:tabLst/>
              <a:defRPr/>
            </a:pPr>
            <a:endParaRPr kumimoji="0" lang="en-CA" sz="1600" b="0" i="0" u="none" strike="noStrike" kern="1200" cap="none" spc="0" normalizeH="0" baseline="0" noProof="0" dirty="0">
              <a:ln>
                <a:noFill/>
              </a:ln>
              <a:solidFill>
                <a:srgbClr val="F7F7F7">
                  <a:lumMod val="25000"/>
                </a:srgbClr>
              </a:solidFill>
              <a:effectLst/>
              <a:uLnTx/>
              <a:uFillTx/>
              <a:latin typeface="Open Sans"/>
              <a:ea typeface="+mn-ea"/>
              <a:cs typeface="+mn-cs"/>
            </a:endParaRPr>
          </a:p>
        </p:txBody>
      </p:sp>
      <p:pic>
        <p:nvPicPr>
          <p:cNvPr id="37" name="Picture 36">
            <a:extLst>
              <a:ext uri="{FF2B5EF4-FFF2-40B4-BE49-F238E27FC236}">
                <a16:creationId xmlns:a16="http://schemas.microsoft.com/office/drawing/2014/main" id="{E7FDB77D-67F5-66C7-44B5-C8077822F48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rot="10800000" flipH="1">
            <a:off x="8573467" y="-8596"/>
            <a:ext cx="3612855" cy="2025307"/>
          </a:xfrm>
          <a:prstGeom prst="rect">
            <a:avLst/>
          </a:prstGeom>
        </p:spPr>
      </p:pic>
    </p:spTree>
    <p:extLst>
      <p:ext uri="{BB962C8B-B14F-4D97-AF65-F5344CB8AC3E}">
        <p14:creationId xmlns:p14="http://schemas.microsoft.com/office/powerpoint/2010/main" val="281214505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NUM" val="5"/>
</p:tagLst>
</file>

<file path=ppt/tags/tag10.xml><?xml version="1.0" encoding="utf-8"?>
<p:tagLst xmlns:a="http://schemas.openxmlformats.org/drawingml/2006/main" xmlns:r="http://schemas.openxmlformats.org/officeDocument/2006/relationships" xmlns:p="http://schemas.openxmlformats.org/presentationml/2006/main">
  <p:tag name="NUM" val="2"/>
</p:tagLst>
</file>

<file path=ppt/tags/tag11.xml><?xml version="1.0" encoding="utf-8"?>
<p:tagLst xmlns:a="http://schemas.openxmlformats.org/drawingml/2006/main" xmlns:r="http://schemas.openxmlformats.org/officeDocument/2006/relationships" xmlns:p="http://schemas.openxmlformats.org/presentationml/2006/main">
  <p:tag name="NUM" val="2"/>
</p:tagLst>
</file>

<file path=ppt/tags/tag12.xml><?xml version="1.0" encoding="utf-8"?>
<p:tagLst xmlns:a="http://schemas.openxmlformats.org/drawingml/2006/main" xmlns:r="http://schemas.openxmlformats.org/officeDocument/2006/relationships" xmlns:p="http://schemas.openxmlformats.org/presentationml/2006/main">
  <p:tag name="NUM" val="2"/>
</p:tagLst>
</file>

<file path=ppt/tags/tag13.xml><?xml version="1.0" encoding="utf-8"?>
<p:tagLst xmlns:a="http://schemas.openxmlformats.org/drawingml/2006/main" xmlns:r="http://schemas.openxmlformats.org/officeDocument/2006/relationships" xmlns:p="http://schemas.openxmlformats.org/presentationml/2006/main">
  <p:tag name="NUM" val="3"/>
</p:tagLst>
</file>

<file path=ppt/tags/tag14.xml><?xml version="1.0" encoding="utf-8"?>
<p:tagLst xmlns:a="http://schemas.openxmlformats.org/drawingml/2006/main" xmlns:r="http://schemas.openxmlformats.org/officeDocument/2006/relationships" xmlns:p="http://schemas.openxmlformats.org/presentationml/2006/main">
  <p:tag name="NUM" val="3"/>
</p:tagLst>
</file>

<file path=ppt/tags/tag15.xml><?xml version="1.0" encoding="utf-8"?>
<p:tagLst xmlns:a="http://schemas.openxmlformats.org/drawingml/2006/main" xmlns:r="http://schemas.openxmlformats.org/officeDocument/2006/relationships" xmlns:p="http://schemas.openxmlformats.org/presentationml/2006/main">
  <p:tag name="NUM" val="3"/>
</p:tagLst>
</file>

<file path=ppt/tags/tag16.xml><?xml version="1.0" encoding="utf-8"?>
<p:tagLst xmlns:a="http://schemas.openxmlformats.org/drawingml/2006/main" xmlns:r="http://schemas.openxmlformats.org/officeDocument/2006/relationships" xmlns:p="http://schemas.openxmlformats.org/presentationml/2006/main">
  <p:tag name="NUM" val="3"/>
</p:tagLst>
</file>

<file path=ppt/tags/tag2.xml><?xml version="1.0" encoding="utf-8"?>
<p:tagLst xmlns:a="http://schemas.openxmlformats.org/drawingml/2006/main" xmlns:r="http://schemas.openxmlformats.org/officeDocument/2006/relationships" xmlns:p="http://schemas.openxmlformats.org/presentationml/2006/main">
  <p:tag name="NUM" val="3"/>
</p:tagLst>
</file>

<file path=ppt/tags/tag3.xml><?xml version="1.0" encoding="utf-8"?>
<p:tagLst xmlns:a="http://schemas.openxmlformats.org/drawingml/2006/main" xmlns:r="http://schemas.openxmlformats.org/officeDocument/2006/relationships" xmlns:p="http://schemas.openxmlformats.org/presentationml/2006/main">
  <p:tag name="NUM" val="3"/>
</p:tagLst>
</file>

<file path=ppt/tags/tag4.xml><?xml version="1.0" encoding="utf-8"?>
<p:tagLst xmlns:a="http://schemas.openxmlformats.org/drawingml/2006/main" xmlns:r="http://schemas.openxmlformats.org/officeDocument/2006/relationships" xmlns:p="http://schemas.openxmlformats.org/presentationml/2006/main">
  <p:tag name="NUM" val="3"/>
</p:tagLst>
</file>

<file path=ppt/tags/tag5.xml><?xml version="1.0" encoding="utf-8"?>
<p:tagLst xmlns:a="http://schemas.openxmlformats.org/drawingml/2006/main" xmlns:r="http://schemas.openxmlformats.org/officeDocument/2006/relationships" xmlns:p="http://schemas.openxmlformats.org/presentationml/2006/main">
  <p:tag name="NUM" val="3"/>
</p:tagLst>
</file>

<file path=ppt/tags/tag6.xml><?xml version="1.0" encoding="utf-8"?>
<p:tagLst xmlns:a="http://schemas.openxmlformats.org/drawingml/2006/main" xmlns:r="http://schemas.openxmlformats.org/officeDocument/2006/relationships" xmlns:p="http://schemas.openxmlformats.org/presentationml/2006/main">
  <p:tag name="NUM" val="8"/>
</p:tagLst>
</file>

<file path=ppt/tags/tag7.xml><?xml version="1.0" encoding="utf-8"?>
<p:tagLst xmlns:a="http://schemas.openxmlformats.org/drawingml/2006/main" xmlns:r="http://schemas.openxmlformats.org/officeDocument/2006/relationships" xmlns:p="http://schemas.openxmlformats.org/presentationml/2006/main">
  <p:tag name="NUM" val="8"/>
</p:tagLst>
</file>

<file path=ppt/tags/tag8.xml><?xml version="1.0" encoding="utf-8"?>
<p:tagLst xmlns:a="http://schemas.openxmlformats.org/drawingml/2006/main" xmlns:r="http://schemas.openxmlformats.org/officeDocument/2006/relationships" xmlns:p="http://schemas.openxmlformats.org/presentationml/2006/main">
  <p:tag name="NUM" val="8"/>
</p:tagLst>
</file>

<file path=ppt/tags/tag9.xml><?xml version="1.0" encoding="utf-8"?>
<p:tagLst xmlns:a="http://schemas.openxmlformats.org/drawingml/2006/main" xmlns:r="http://schemas.openxmlformats.org/officeDocument/2006/relationships" xmlns:p="http://schemas.openxmlformats.org/presentationml/2006/main">
  <p:tag name="NUM" val="8"/>
</p:tagLst>
</file>

<file path=ppt/theme/theme1.xml><?xml version="1.0" encoding="utf-8"?>
<a:theme xmlns:a="http://schemas.openxmlformats.org/drawingml/2006/main" name="Voodoo Powerpoint Template">
  <a:themeElements>
    <a:clrScheme name="Voodoo Color">
      <a:dk1>
        <a:srgbClr val="222222"/>
      </a:dk1>
      <a:lt1>
        <a:srgbClr val="F7F7F7"/>
      </a:lt1>
      <a:dk2>
        <a:srgbClr val="222222"/>
      </a:dk2>
      <a:lt2>
        <a:srgbClr val="FEFF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bodyPr>
        <a:normAutofit fontScale="77500" lnSpcReduction="20000"/>
      </a:bodyPr>
      <a:lstStyle>
        <a:defPPr algn="l">
          <a:defRPr sz="2900" b="1" dirty="0" smtClean="0">
            <a:solidFill>
              <a:srgbClr val="00A3E1"/>
            </a:solidFill>
          </a:defRPr>
        </a:defPPr>
      </a:lstStyle>
    </a:tx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2.xml><?xml version="1.0" encoding="utf-8"?>
<a:theme xmlns:a="http://schemas.openxmlformats.org/drawingml/2006/main" name="1_Voodoo Powerpoint Template">
  <a:themeElements>
    <a:clrScheme name="Voodoo Color">
      <a:dk1>
        <a:srgbClr val="222222"/>
      </a:dk1>
      <a:lt1>
        <a:srgbClr val="F7F7F7"/>
      </a:lt1>
      <a:dk2>
        <a:srgbClr val="222222"/>
      </a:dk2>
      <a:lt2>
        <a:srgbClr val="FEFFFF"/>
      </a:lt2>
      <a:accent1>
        <a:srgbClr val="1D46F3"/>
      </a:accent1>
      <a:accent2>
        <a:srgbClr val="FE5757"/>
      </a:accent2>
      <a:accent3>
        <a:srgbClr val="FE0061"/>
      </a:accent3>
      <a:accent4>
        <a:srgbClr val="A905B7"/>
      </a:accent4>
      <a:accent5>
        <a:srgbClr val="7030BD"/>
      </a:accent5>
      <a:accent6>
        <a:srgbClr val="3C4EBC"/>
      </a:accent6>
      <a:hlink>
        <a:srgbClr val="5352F5"/>
      </a:hlink>
      <a:folHlink>
        <a:srgbClr val="BFBFBF"/>
      </a:folHlink>
    </a:clrScheme>
    <a:fontScheme name="Montserrat_OpenSans">
      <a:majorFont>
        <a:latin typeface="Montserrat-Bold"/>
        <a:ea typeface=""/>
        <a:cs typeface=""/>
      </a:majorFont>
      <a:minorFont>
        <a:latin typeface="Open Sans"/>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1"/>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bodyPr>
        <a:normAutofit fontScale="77500" lnSpcReduction="20000"/>
      </a:bodyPr>
      <a:lstStyle>
        <a:defPPr algn="l">
          <a:defRPr sz="2900" b="1" dirty="0" smtClean="0">
            <a:solidFill>
              <a:srgbClr val="00A3E1"/>
            </a:solidFill>
          </a:defRPr>
        </a:defPPr>
      </a:lstStyle>
    </a:txDef>
  </a:objectDefaults>
  <a:extraClrSchemeLst/>
  <a:extLst>
    <a:ext uri="{05A4C25C-085E-4340-85A3-A5531E510DB2}">
      <thm15:themeFamily xmlns:thm15="http://schemas.microsoft.com/office/thememl/2012/main" name="B&amp;D-Powerpoint Template_16x9" id="{D6003E70-2833-4847-828A-A182BBF6C8FF}" vid="{85D7DE89-D8E2-D743-952C-ED1FA0F1847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tem xmlns="9941dfe8-a973-4338-8291-0599b6935076" xsi:nil="true"/>
    <DisplayOrder xmlns="9941dfe8-a973-4338-8291-0599b6935076">131070</DisplayOrder>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7DCEA6416B5D4F8A71983B78958E14" ma:contentTypeVersion="" ma:contentTypeDescription="Create a new document." ma:contentTypeScope="" ma:versionID="885fa2f0c4ffeed64ae541bd70e2b216">
  <xsd:schema xmlns:xsd="http://www.w3.org/2001/XMLSchema" xmlns:xs="http://www.w3.org/2001/XMLSchema" xmlns:p="http://schemas.microsoft.com/office/2006/metadata/properties" xmlns:ns2="3aaeb8ea-11c5-42a3-82a0-f4386a047b89" xmlns:ns3="9941dfe8-a973-4338-8291-0599b6935076" targetNamespace="http://schemas.microsoft.com/office/2006/metadata/properties" ma:root="true" ma:fieldsID="ee97c0a1fff8d9481454b2839d83506d" ns2:_="" ns3:_="">
    <xsd:import namespace="3aaeb8ea-11c5-42a3-82a0-f4386a047b89"/>
    <xsd:import namespace="9941dfe8-a973-4338-8291-0599b6935076"/>
    <xsd:element name="properties">
      <xsd:complexType>
        <xsd:sequence>
          <xsd:element name="documentManagement">
            <xsd:complexType>
              <xsd:all>
                <xsd:element ref="ns2:SharedWithUsers" minOccurs="0"/>
                <xsd:element ref="ns3:DisplayOrder" minOccurs="0"/>
                <xsd:element ref="ns3:Item"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aeb8ea-11c5-42a3-82a0-f4386a047b89"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941dfe8-a973-4338-8291-0599b6935076" elementFormDefault="qualified">
    <xsd:import namespace="http://schemas.microsoft.com/office/2006/documentManagement/types"/>
    <xsd:import namespace="http://schemas.microsoft.com/office/infopath/2007/PartnerControls"/>
    <xsd:element name="DisplayOrder" ma:index="9" nillable="true" ma:displayName="DisplayOrder" ma:decimals="5" ma:default="0" ma:internalName="DisplayOrder">
      <xsd:simpleType>
        <xsd:restriction base="dms:Number"/>
      </xsd:simpleType>
    </xsd:element>
    <xsd:element name="Item" ma:index="10" nillable="true" ma:displayName="Item" ma:indexed="true" ma:list="{adebc5f8-6a37-4c63-a41d-e64d952422ff}" ma:internalName="Item" ma:showField="ID">
      <xsd:simpleType>
        <xsd:restriction base="dms:Lookup"/>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F599E69-901F-4A86-A67C-E43D09067E76}">
  <ds:schemaRefs>
    <ds:schemaRef ds:uri="http://schemas.microsoft.com/sharepoint/v3/contenttype/forms"/>
  </ds:schemaRefs>
</ds:datastoreItem>
</file>

<file path=customXml/itemProps2.xml><?xml version="1.0" encoding="utf-8"?>
<ds:datastoreItem xmlns:ds="http://schemas.openxmlformats.org/officeDocument/2006/customXml" ds:itemID="{CCA352B6-A771-4D8D-8230-F5C58F45CACB}">
  <ds:schemaRefs>
    <ds:schemaRef ds:uri="http://schemas.microsoft.com/office/2006/documentManagement/types"/>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9941dfe8-a973-4338-8291-0599b6935076"/>
    <ds:schemaRef ds:uri="3aaeb8ea-11c5-42a3-82a0-f4386a047b89"/>
    <ds:schemaRef ds:uri="http://www.w3.org/XML/1998/namespace"/>
  </ds:schemaRefs>
</ds:datastoreItem>
</file>

<file path=customXml/itemProps3.xml><?xml version="1.0" encoding="utf-8"?>
<ds:datastoreItem xmlns:ds="http://schemas.openxmlformats.org/officeDocument/2006/customXml" ds:itemID="{A6C2BE8B-C345-4E10-8F6C-DA75B72A95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aeb8ea-11c5-42a3-82a0-f4386a047b89"/>
    <ds:schemaRef ds:uri="9941dfe8-a973-4338-8291-0599b693507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23208</TotalTime>
  <Words>1714</Words>
  <Application>Microsoft Office PowerPoint</Application>
  <PresentationFormat>Widescreen</PresentationFormat>
  <Paragraphs>277</Paragraphs>
  <Slides>29</Slides>
  <Notes>23</Notes>
  <HiddenSlides>0</HiddenSlides>
  <MMClips>0</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29</vt:i4>
      </vt:variant>
    </vt:vector>
  </HeadingPairs>
  <TitlesOfParts>
    <vt:vector size="43" baseType="lpstr">
      <vt:lpstr>Arial</vt:lpstr>
      <vt:lpstr>Calibri</vt:lpstr>
      <vt:lpstr>Calibri Light</vt:lpstr>
      <vt:lpstr>Courier New</vt:lpstr>
      <vt:lpstr>Montserrat</vt:lpstr>
      <vt:lpstr>Montserrat Black</vt:lpstr>
      <vt:lpstr>Open Sans</vt:lpstr>
      <vt:lpstr>Open Sans Light</vt:lpstr>
      <vt:lpstr>Open Sans Semibold</vt:lpstr>
      <vt:lpstr>System Font Regular</vt:lpstr>
      <vt:lpstr>Wingdings</vt:lpstr>
      <vt:lpstr>Voodoo Powerpoint Template</vt:lpstr>
      <vt:lpstr>1_Voodoo Powerpoint Template</vt:lpstr>
      <vt:lpstr>Office Theme</vt:lpstr>
      <vt:lpstr>PowerPoint Presentation</vt:lpstr>
      <vt:lpstr>PowerPoint Presentation</vt:lpstr>
      <vt:lpstr>Ministry Executive Team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Indigenous-Focused  Graduation Requirement </vt:lpstr>
      <vt:lpstr>Classroom Assessment and  Reporting </vt:lpstr>
      <vt:lpstr>Provincial Assessments  </vt:lpstr>
      <vt:lpstr>K-12 Learning Renewal:  Curriculum Update</vt:lpstr>
      <vt:lpstr>PowerPoint Presentation</vt:lpstr>
      <vt:lpstr>PowerPoint Presentation</vt:lpstr>
      <vt:lpstr>PowerPoint Presentation</vt:lpstr>
      <vt:lpstr>PowerPoint Presentation</vt:lpstr>
      <vt:lpstr>PowerPoint Presentation</vt:lpstr>
      <vt:lpstr>PowerPoint Presentation</vt:lpstr>
      <vt:lpstr>Reconciliation Priority Commitment:  Local Education Agreements</vt:lpstr>
      <vt:lpstr>PowerPoint Presentation</vt:lpstr>
      <vt:lpstr>PowerPoint Presentation</vt:lpstr>
      <vt:lpstr>PowerPoint Presentation</vt:lpstr>
      <vt:lpstr>PowerPoint Presentation</vt:lpstr>
      <vt:lpstr>PowerPoint Presentation</vt:lpstr>
      <vt:lpstr>DM Bulletin Online - Fall 2022 </vt:lpstr>
      <vt:lpstr>PowerPoint Presentation</vt:lpstr>
      <vt:lpstr>Ministry Executive Team Information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Ministry of Education PPT</dc:title>
  <dc:subject/>
  <dc:creator>SevenBox</dc:creator>
  <cp:keywords/>
  <dc:description/>
  <cp:lastModifiedBy>Cover, Dwayne EDUC:EX</cp:lastModifiedBy>
  <cp:revision>778</cp:revision>
  <cp:lastPrinted>2021-07-08T19:55:28Z</cp:lastPrinted>
  <dcterms:created xsi:type="dcterms:W3CDTF">2017-07-25T02:03:18Z</dcterms:created>
  <dcterms:modified xsi:type="dcterms:W3CDTF">2022-08-20T03:02:16Z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0x010100327DCEA6416B5D4F8A71983B78958E14</vt:lpwstr>
  </property>
</Properties>
</file>