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90" r:id="rId3"/>
    <p:sldId id="257" r:id="rId4"/>
    <p:sldId id="259" r:id="rId5"/>
    <p:sldId id="286" r:id="rId6"/>
    <p:sldId id="262" r:id="rId7"/>
    <p:sldId id="292" r:id="rId8"/>
    <p:sldId id="294" r:id="rId9"/>
    <p:sldId id="288" r:id="rId10"/>
    <p:sldId id="293" r:id="rId11"/>
    <p:sldId id="264" r:id="rId12"/>
    <p:sldId id="265" r:id="rId13"/>
    <p:sldId id="297" r:id="rId14"/>
    <p:sldId id="300" r:id="rId15"/>
    <p:sldId id="298" r:id="rId16"/>
    <p:sldId id="299" r:id="rId17"/>
    <p:sldId id="289" r:id="rId18"/>
    <p:sldId id="301" r:id="rId19"/>
    <p:sldId id="270" r:id="rId20"/>
    <p:sldId id="277" r:id="rId21"/>
    <p:sldId id="291" r:id="rId22"/>
    <p:sldId id="302" r:id="rId23"/>
    <p:sldId id="296" r:id="rId24"/>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4">
          <p15:clr>
            <a:srgbClr val="A4A3A4"/>
          </p15:clr>
        </p15:guide>
        <p15:guide id="2" pos="220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574" autoAdjust="0"/>
  </p:normalViewPr>
  <p:slideViewPr>
    <p:cSldViewPr>
      <p:cViewPr varScale="1">
        <p:scale>
          <a:sx n="56" d="100"/>
          <a:sy n="56" d="100"/>
        </p:scale>
        <p:origin x="2212" y="5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532"/>
    </p:cViewPr>
  </p:sorterViewPr>
  <p:notesViewPr>
    <p:cSldViewPr>
      <p:cViewPr>
        <p:scale>
          <a:sx n="100" d="100"/>
          <a:sy n="100" d="100"/>
        </p:scale>
        <p:origin x="1684" y="48"/>
      </p:cViewPr>
      <p:guideLst>
        <p:guide orient="horz" pos="2924"/>
        <p:guide pos="220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58" tIns="46479" rIns="92958" bIns="46479" rtlCol="0"/>
          <a:lstStyle>
            <a:lvl1pPr algn="l">
              <a:defRPr sz="1200"/>
            </a:lvl1pPr>
          </a:lstStyle>
          <a:p>
            <a:endParaRPr lang="en-CA"/>
          </a:p>
        </p:txBody>
      </p:sp>
      <p:sp>
        <p:nvSpPr>
          <p:cNvPr id="3" name="Date Placeholder 2"/>
          <p:cNvSpPr>
            <a:spLocks noGrp="1"/>
          </p:cNvSpPr>
          <p:nvPr>
            <p:ph type="dt" idx="1"/>
          </p:nvPr>
        </p:nvSpPr>
        <p:spPr>
          <a:xfrm>
            <a:off x="3956550" y="0"/>
            <a:ext cx="3026833" cy="464185"/>
          </a:xfrm>
          <a:prstGeom prst="rect">
            <a:avLst/>
          </a:prstGeom>
        </p:spPr>
        <p:txBody>
          <a:bodyPr vert="horz" lIns="92958" tIns="46479" rIns="92958" bIns="46479" rtlCol="0"/>
          <a:lstStyle>
            <a:lvl1pPr algn="r">
              <a:defRPr sz="1200"/>
            </a:lvl1pPr>
          </a:lstStyle>
          <a:p>
            <a:fld id="{40843241-43CE-452C-B93F-F966B20C2F4E}" type="datetimeFigureOut">
              <a:rPr lang="en-CA" smtClean="0"/>
              <a:t>2019-01-21</a:t>
            </a:fld>
            <a:endParaRPr lang="en-CA"/>
          </a:p>
        </p:txBody>
      </p:sp>
      <p:sp>
        <p:nvSpPr>
          <p:cNvPr id="4" name="Slide Image Placeholder 3"/>
          <p:cNvSpPr>
            <a:spLocks noGrp="1" noRot="1" noChangeAspect="1"/>
          </p:cNvSpPr>
          <p:nvPr>
            <p:ph type="sldImg" idx="2"/>
          </p:nvPr>
        </p:nvSpPr>
        <p:spPr>
          <a:xfrm>
            <a:off x="1171575" y="696913"/>
            <a:ext cx="4641850" cy="3481387"/>
          </a:xfrm>
          <a:prstGeom prst="rect">
            <a:avLst/>
          </a:prstGeom>
          <a:noFill/>
          <a:ln w="12700">
            <a:solidFill>
              <a:prstClr val="black"/>
            </a:solidFill>
          </a:ln>
        </p:spPr>
        <p:txBody>
          <a:bodyPr vert="horz" lIns="92958" tIns="46479" rIns="92958" bIns="46479" rtlCol="0" anchor="ctr"/>
          <a:lstStyle/>
          <a:p>
            <a:endParaRPr lang="en-CA"/>
          </a:p>
        </p:txBody>
      </p:sp>
      <p:sp>
        <p:nvSpPr>
          <p:cNvPr id="5" name="Notes Placeholder 4"/>
          <p:cNvSpPr>
            <a:spLocks noGrp="1"/>
          </p:cNvSpPr>
          <p:nvPr>
            <p:ph type="body" sz="quarter" idx="3"/>
          </p:nvPr>
        </p:nvSpPr>
        <p:spPr>
          <a:xfrm>
            <a:off x="698500" y="4409758"/>
            <a:ext cx="5588000" cy="4177665"/>
          </a:xfrm>
          <a:prstGeom prst="rect">
            <a:avLst/>
          </a:prstGeom>
        </p:spPr>
        <p:txBody>
          <a:bodyPr vert="horz" lIns="92958" tIns="46479" rIns="92958" bIns="4647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17904"/>
            <a:ext cx="3026833" cy="464185"/>
          </a:xfrm>
          <a:prstGeom prst="rect">
            <a:avLst/>
          </a:prstGeom>
        </p:spPr>
        <p:txBody>
          <a:bodyPr vert="horz" lIns="92958" tIns="46479" rIns="92958" bIns="46479" rtlCol="0" anchor="b"/>
          <a:lstStyle>
            <a:lvl1pPr algn="l">
              <a:defRPr sz="1200"/>
            </a:lvl1pPr>
          </a:lstStyle>
          <a:p>
            <a:endParaRPr lang="en-CA"/>
          </a:p>
        </p:txBody>
      </p:sp>
      <p:sp>
        <p:nvSpPr>
          <p:cNvPr id="7" name="Slide Number Placeholder 6"/>
          <p:cNvSpPr>
            <a:spLocks noGrp="1"/>
          </p:cNvSpPr>
          <p:nvPr>
            <p:ph type="sldNum" sz="quarter" idx="5"/>
          </p:nvPr>
        </p:nvSpPr>
        <p:spPr>
          <a:xfrm>
            <a:off x="3956550" y="8817904"/>
            <a:ext cx="3026833" cy="464185"/>
          </a:xfrm>
          <a:prstGeom prst="rect">
            <a:avLst/>
          </a:prstGeom>
        </p:spPr>
        <p:txBody>
          <a:bodyPr vert="horz" lIns="92958" tIns="46479" rIns="92958" bIns="46479" rtlCol="0" anchor="b"/>
          <a:lstStyle>
            <a:lvl1pPr algn="r">
              <a:defRPr sz="1200"/>
            </a:lvl1pPr>
          </a:lstStyle>
          <a:p>
            <a:fld id="{C1068725-E364-41C1-B14B-E88CA39A36B5}" type="slidenum">
              <a:rPr lang="en-CA" smtClean="0"/>
              <a:t>‹#›</a:t>
            </a:fld>
            <a:endParaRPr lang="en-CA"/>
          </a:p>
        </p:txBody>
      </p:sp>
    </p:spTree>
    <p:extLst>
      <p:ext uri="{BB962C8B-B14F-4D97-AF65-F5344CB8AC3E}">
        <p14:creationId xmlns:p14="http://schemas.microsoft.com/office/powerpoint/2010/main" val="1387882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bclaws.ca/EPLibraries/bclaws_new/document/ID/freeside/00_96385_01"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400" b="1" i="1" dirty="0"/>
              <a:t>The title slide presents an opportunity for the facilitator to introduce themselves and welcome participants to the session. </a:t>
            </a:r>
          </a:p>
        </p:txBody>
      </p:sp>
      <p:sp>
        <p:nvSpPr>
          <p:cNvPr id="4" name="Slide Number Placeholder 3"/>
          <p:cNvSpPr>
            <a:spLocks noGrp="1"/>
          </p:cNvSpPr>
          <p:nvPr>
            <p:ph type="sldNum" sz="quarter" idx="10"/>
          </p:nvPr>
        </p:nvSpPr>
        <p:spPr/>
        <p:txBody>
          <a:bodyPr/>
          <a:lstStyle/>
          <a:p>
            <a:fld id="{C1068725-E364-41C1-B14B-E88CA39A36B5}" type="slidenum">
              <a:rPr lang="en-CA" smtClean="0"/>
              <a:t>1</a:t>
            </a:fld>
            <a:endParaRPr lang="en-CA"/>
          </a:p>
        </p:txBody>
      </p:sp>
    </p:spTree>
    <p:extLst>
      <p:ext uri="{BB962C8B-B14F-4D97-AF65-F5344CB8AC3E}">
        <p14:creationId xmlns:p14="http://schemas.microsoft.com/office/powerpoint/2010/main" val="20379580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0"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b="1" i="0" u="sng" dirty="0"/>
              <a:t>If you don’t have any safety sensitive positions at your workplace, please remove this slide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b="1" i="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A" b="1" i="1"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b="1" i="1" dirty="0"/>
              <a:t>General work activities and/or work in an environment where a temporary lapse in concentration, focus and/or judgement could result in  serious injury, harm or death to themselves co-workers public or the environment.</a:t>
            </a:r>
          </a:p>
          <a:p>
            <a:endParaRPr lang="en-CA" b="1" i="1" dirty="0"/>
          </a:p>
          <a:p>
            <a:r>
              <a:rPr lang="en-CA" b="1" i="1" dirty="0"/>
              <a:t>Canadian Human Rights Commission’s Policy on Alcohol and Drug Testing (released October 2009):</a:t>
            </a:r>
          </a:p>
          <a:p>
            <a:endParaRPr lang="en-CA" b="1" i="1" dirty="0"/>
          </a:p>
          <a:p>
            <a:r>
              <a:rPr lang="en-CA" b="1" i="1" dirty="0"/>
              <a:t>“A safety sensitive position is one in which incapacity due to drug or alcohol impairment could result in direct and significant risk of injury to the employee, others or the environment.”</a:t>
            </a:r>
          </a:p>
          <a:p>
            <a:endParaRPr lang="en-CA" b="1" i="1" dirty="0"/>
          </a:p>
          <a:p>
            <a:r>
              <a:rPr lang="en-CA" b="1" i="1" dirty="0"/>
              <a:t>There needs to be a “bona fide occupational requirement” (BFOR) to designate a position as safety-sensitive: a) a rational connection to the job; b) honest, good faith belief that the standard is necessary; and, c) reasonable necessity.</a:t>
            </a:r>
          </a:p>
          <a:p>
            <a:endParaRPr lang="en-CA" b="1" i="1" dirty="0"/>
          </a:p>
          <a:p>
            <a:r>
              <a:rPr lang="en-CA" b="1" i="1" dirty="0"/>
              <a:t>Who designates positions as safety sensitive? </a:t>
            </a:r>
          </a:p>
          <a:p>
            <a:endParaRPr lang="en-CA" b="1" i="1" dirty="0"/>
          </a:p>
          <a:p>
            <a:r>
              <a:rPr lang="en-CA" b="1" i="1" dirty="0"/>
              <a:t>Safety sensitive positions (SSPs) designations have to be clear:</a:t>
            </a:r>
          </a:p>
          <a:p>
            <a:pPr marL="171450" indent="-171450">
              <a:buFontTx/>
              <a:buChar char="-"/>
            </a:pPr>
            <a:r>
              <a:rPr lang="en-CA" b="1" i="1" dirty="0"/>
              <a:t>Risk of harm to worker</a:t>
            </a:r>
          </a:p>
          <a:p>
            <a:pPr marL="171450" indent="-171450">
              <a:buFontTx/>
              <a:buChar char="-"/>
            </a:pPr>
            <a:r>
              <a:rPr lang="en-CA" b="1" i="1" dirty="0"/>
              <a:t>Risk of harm to co-workers/operations</a:t>
            </a:r>
          </a:p>
          <a:p>
            <a:pPr marL="171450" indent="-171450">
              <a:buFontTx/>
              <a:buChar char="-"/>
            </a:pPr>
            <a:r>
              <a:rPr lang="en-CA" b="1" i="1" dirty="0"/>
              <a:t>Risk of harm to the public/environment</a:t>
            </a:r>
          </a:p>
          <a:p>
            <a:endParaRPr lang="en-CA" sz="1200" kern="1200" dirty="0">
              <a:solidFill>
                <a:schemeClr val="tx1"/>
              </a:solidFill>
              <a:effectLst/>
              <a:latin typeface="+mn-lt"/>
              <a:ea typeface="+mn-ea"/>
              <a:cs typeface="+mn-cs"/>
            </a:endParaRPr>
          </a:p>
          <a:p>
            <a:r>
              <a:rPr lang="en-CA" sz="1200" b="1" i="1" kern="1200" dirty="0">
                <a:solidFill>
                  <a:schemeClr val="tx1"/>
                </a:solidFill>
                <a:effectLst/>
                <a:latin typeface="+mn-lt"/>
                <a:ea typeface="+mn-ea"/>
                <a:cs typeface="+mn-cs"/>
              </a:rPr>
              <a:t>SSPs have a higher duty to disclose that they may be impaired due to the harms to themselves, other workers public or the environment by preforming the duties while impaired. Key is having honest and open discussion about impairment effects and safety sensitive job tasks. </a:t>
            </a:r>
          </a:p>
          <a:p>
            <a:endParaRPr lang="en-CA" sz="1200" b="1" i="1" kern="1200" dirty="0">
              <a:solidFill>
                <a:schemeClr val="tx1"/>
              </a:solidFill>
              <a:effectLst/>
              <a:latin typeface="+mn-lt"/>
              <a:ea typeface="+mn-ea"/>
              <a:cs typeface="+mn-cs"/>
            </a:endParaRPr>
          </a:p>
          <a:p>
            <a:r>
              <a:rPr lang="en-CA" sz="1200" b="1" i="1" kern="1200" dirty="0">
                <a:solidFill>
                  <a:schemeClr val="tx1"/>
                </a:solidFill>
                <a:effectLst/>
                <a:latin typeface="+mn-lt"/>
                <a:ea typeface="+mn-ea"/>
                <a:cs typeface="+mn-cs"/>
              </a:rPr>
              <a:t>Remember impairment can be due to many different things. Talking to your supervisor might include reviewing your job duties (short- or long-term) and what your capabilities are. In a safety sensitive position, speaking with your doctor and showing them a copy of your job profile when medication/treatment is prescribed can assist you in determining if you may be at risk of impairment.  </a:t>
            </a:r>
          </a:p>
          <a:p>
            <a:endParaRPr lang="en-CA" sz="1200" kern="1200" dirty="0">
              <a:solidFill>
                <a:schemeClr val="tx1"/>
              </a:solidFill>
              <a:effectLst/>
              <a:latin typeface="+mn-lt"/>
              <a:ea typeface="+mn-ea"/>
              <a:cs typeface="+mn-cs"/>
            </a:endParaRPr>
          </a:p>
          <a:p>
            <a:r>
              <a:rPr lang="en-CA" sz="1200" b="1" u="sng" kern="1200" dirty="0">
                <a:solidFill>
                  <a:schemeClr val="tx1"/>
                </a:solidFill>
                <a:effectLst/>
                <a:latin typeface="+mn-lt"/>
                <a:ea typeface="+mn-ea"/>
                <a:cs typeface="+mn-cs"/>
              </a:rPr>
              <a:t>One example could be a short-term issue that needs some accommodation, or changes to job duties:</a:t>
            </a:r>
          </a:p>
          <a:p>
            <a:r>
              <a:rPr lang="en-CA" sz="1200" b="1" i="1" kern="1200" dirty="0">
                <a:solidFill>
                  <a:schemeClr val="tx1"/>
                </a:solidFill>
                <a:effectLst/>
                <a:latin typeface="+mn-lt"/>
                <a:ea typeface="+mn-ea"/>
                <a:cs typeface="+mn-cs"/>
              </a:rPr>
              <a:t>Kelly has knee surgery scheduled and wants to return to the job as quickly as possible. In addition to office work, Kelly’s job has safety sensitive duties including driving and operating a complex piece of hazardous machinery in a warehouse attached to the office. </a:t>
            </a:r>
          </a:p>
          <a:p>
            <a:r>
              <a:rPr lang="en-CA" sz="1200" b="1" i="1" kern="1200" dirty="0">
                <a:solidFill>
                  <a:schemeClr val="tx1"/>
                </a:solidFill>
                <a:effectLst/>
                <a:latin typeface="+mn-lt"/>
                <a:ea typeface="+mn-ea"/>
                <a:cs typeface="+mn-cs"/>
              </a:rPr>
              <a:t>Kelly discussed the recovery and treatment plan with the treating doctors and realized the painkillers that will be prescribed  may cause impairment.  Kelly met with the site supervisor prior to returning to work. Together they reviewed the issue and determined that Kelly’s job tasks could be changed to remove the driving and machine operation for duration of the two-week prescription. </a:t>
            </a:r>
          </a:p>
          <a:p>
            <a:r>
              <a:rPr lang="en-CA" sz="1200" b="1" i="1" kern="1200" dirty="0">
                <a:solidFill>
                  <a:schemeClr val="tx1"/>
                </a:solidFill>
                <a:effectLst/>
                <a:latin typeface="+mn-lt"/>
                <a:ea typeface="+mn-ea"/>
                <a:cs typeface="+mn-cs"/>
              </a:rPr>
              <a:t>Kelly agreed to keep the site supervisor informed if anything changed or the impairment might last longer than the initial two weeks. Kelly came back to work successfully and once the prescription had ended she resumed driving and operating machinery.</a:t>
            </a:r>
          </a:p>
          <a:p>
            <a:r>
              <a:rPr lang="en-CA" sz="1200" kern="1200" dirty="0">
                <a:solidFill>
                  <a:schemeClr val="tx1"/>
                </a:solidFill>
                <a:effectLst/>
                <a:latin typeface="+mn-lt"/>
                <a:ea typeface="+mn-ea"/>
                <a:cs typeface="+mn-cs"/>
              </a:rPr>
              <a:t> </a:t>
            </a:r>
          </a:p>
          <a:p>
            <a:r>
              <a:rPr lang="en-CA" sz="1200" kern="1200" dirty="0">
                <a:solidFill>
                  <a:schemeClr val="tx1"/>
                </a:solidFill>
                <a:effectLst/>
                <a:latin typeface="+mn-lt"/>
                <a:ea typeface="+mn-ea"/>
                <a:cs typeface="+mn-cs"/>
              </a:rPr>
              <a:t> </a:t>
            </a:r>
          </a:p>
          <a:p>
            <a:r>
              <a:rPr lang="en-CA" sz="1200" kern="1200" dirty="0">
                <a:solidFill>
                  <a:schemeClr val="tx1"/>
                </a:solidFill>
                <a:effectLst/>
                <a:latin typeface="+mn-lt"/>
                <a:ea typeface="+mn-ea"/>
                <a:cs typeface="+mn-cs"/>
              </a:rPr>
              <a:t> </a:t>
            </a:r>
          </a:p>
          <a:p>
            <a:pPr marL="0" indent="0">
              <a:buFontTx/>
              <a:buNone/>
            </a:pPr>
            <a:endParaRPr lang="en-CA" b="1" i="1" dirty="0"/>
          </a:p>
          <a:p>
            <a:pPr marL="0" indent="0">
              <a:buFontTx/>
              <a:buNone/>
            </a:pPr>
            <a:endParaRPr lang="en-CA"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10</a:t>
            </a:fld>
            <a:endParaRPr lang="en-CA"/>
          </a:p>
        </p:txBody>
      </p:sp>
    </p:spTree>
    <p:extLst>
      <p:ext uri="{BB962C8B-B14F-4D97-AF65-F5344CB8AC3E}">
        <p14:creationId xmlns:p14="http://schemas.microsoft.com/office/powerpoint/2010/main" val="40484148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90493" indent="-290493">
              <a:buFont typeface="Arial" panose="020B0604020202020204" pitchFamily="34" charset="0"/>
              <a:buChar char="•"/>
            </a:pPr>
            <a:r>
              <a:rPr lang="en-CA" sz="1400" b="1" i="1" dirty="0"/>
              <a:t>The BC Public Service Corporate Values that describe the qualities we value in our colleagues and in our organization. </a:t>
            </a:r>
            <a:br>
              <a:rPr lang="en-CA" sz="1400" b="1" i="1" dirty="0"/>
            </a:br>
            <a:endParaRPr lang="en-CA" sz="1400" b="1" i="1" dirty="0"/>
          </a:p>
          <a:p>
            <a:pPr marL="290493" indent="-290493">
              <a:buFont typeface="Arial" panose="020B0604020202020204" pitchFamily="34" charset="0"/>
              <a:buChar char="•"/>
            </a:pPr>
            <a:r>
              <a:rPr lang="en-CA" sz="1400" b="1" i="1" dirty="0"/>
              <a:t>Integrity is placed above all the other values as a quality that affirms the Standards of Conduct for BC Public Service employees.</a:t>
            </a:r>
          </a:p>
          <a:p>
            <a:pPr marL="290493" indent="-290493">
              <a:buFont typeface="Arial" panose="020B0604020202020204" pitchFamily="34" charset="0"/>
              <a:buChar char="•"/>
            </a:pPr>
            <a:endParaRPr lang="en-CA" sz="1400" b="1" i="1" dirty="0"/>
          </a:p>
          <a:p>
            <a:pPr marL="290493" indent="-290493">
              <a:buFont typeface="Arial" panose="020B0604020202020204" pitchFamily="34" charset="0"/>
              <a:buChar char="•"/>
            </a:pPr>
            <a:r>
              <a:rPr lang="en-CA" sz="1400" b="1" i="1" dirty="0"/>
              <a:t>Integrity, curiosity, service, passion, teamwork, accountability and courage shape our culture and help foster practices that build a positive work culture and define shared expectations.</a:t>
            </a:r>
          </a:p>
          <a:p>
            <a:pPr marL="290493" indent="-290493">
              <a:buFont typeface="Arial" panose="020B0604020202020204" pitchFamily="34" charset="0"/>
              <a:buChar char="•"/>
            </a:pPr>
            <a:endParaRPr lang="en-CA" sz="1400" b="1" i="1" dirty="0"/>
          </a:p>
          <a:p>
            <a:pPr marL="290493" indent="-290493">
              <a:buFont typeface="Arial" panose="020B0604020202020204" pitchFamily="34" charset="0"/>
              <a:buChar char="•"/>
            </a:pPr>
            <a:endParaRPr lang="en-CA" sz="1400"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11</a:t>
            </a:fld>
            <a:endParaRPr lang="en-CA"/>
          </a:p>
        </p:txBody>
      </p:sp>
    </p:spTree>
    <p:extLst>
      <p:ext uri="{BB962C8B-B14F-4D97-AF65-F5344CB8AC3E}">
        <p14:creationId xmlns:p14="http://schemas.microsoft.com/office/powerpoint/2010/main" val="22984326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90493" indent="-290493">
              <a:buFont typeface="Arial" panose="020B0604020202020204" pitchFamily="34" charset="0"/>
              <a:buChar char="•"/>
            </a:pPr>
            <a:r>
              <a:rPr lang="en-CA" sz="1400" b="1" i="1" dirty="0"/>
              <a:t>There are HR policies regarding workplace behaviour and conduct, which require employees to be fit for duty and free from impairment at work, to disclose if they are impaired and to not assign work to impaired employees or allow them to stay at the workplace if there is any danger to anyone. [section 4.19-4.20 Impairment by alcohol, drug or other substance]</a:t>
            </a:r>
          </a:p>
          <a:p>
            <a:pPr marL="0" indent="0">
              <a:buFont typeface="Arial" panose="020B0604020202020204" pitchFamily="34" charset="0"/>
              <a:buNone/>
            </a:pPr>
            <a:endParaRPr lang="en-CA" sz="1400" b="1" i="1" dirty="0"/>
          </a:p>
          <a:p>
            <a:pPr marL="290493" indent="-290493">
              <a:buFont typeface="Arial" panose="020B0604020202020204" pitchFamily="34" charset="0"/>
              <a:buChar char="•"/>
            </a:pPr>
            <a:r>
              <a:rPr lang="en-CA" sz="1400" b="1" i="1" dirty="0"/>
              <a:t>These include the Standards of Conduct and the HR policy on Occupational Safety and Health.</a:t>
            </a:r>
          </a:p>
          <a:p>
            <a:pPr marL="290493" indent="-290493">
              <a:buFont typeface="Arial" panose="020B0604020202020204" pitchFamily="34" charset="0"/>
              <a:buChar char="•"/>
            </a:pPr>
            <a:endParaRPr lang="en-CA" sz="1600" b="1" i="1" dirty="0"/>
          </a:p>
          <a:p>
            <a:pPr marL="290493" indent="-290493">
              <a:buFont typeface="Arial" panose="020B0604020202020204" pitchFamily="34" charset="0"/>
              <a:buChar char="•"/>
            </a:pPr>
            <a:r>
              <a:rPr lang="en-CA" sz="1400" b="1" i="1" dirty="0"/>
              <a:t>The Standards of Conduct for Public Service Employees apply to persons appointed under sections 8 and 12 of the </a:t>
            </a:r>
            <a:r>
              <a:rPr lang="en-CA" sz="1400" b="1" i="1" dirty="0">
                <a:hlinkClick r:id="rId3"/>
              </a:rPr>
              <a:t>Public Service Act</a:t>
            </a:r>
            <a:r>
              <a:rPr lang="en-CA" sz="1400" b="1" i="1" dirty="0"/>
              <a:t>.</a:t>
            </a:r>
          </a:p>
          <a:p>
            <a:pPr marL="290493" indent="-290493">
              <a:buFont typeface="Arial" panose="020B0604020202020204" pitchFamily="34" charset="0"/>
              <a:buChar char="•"/>
            </a:pPr>
            <a:endParaRPr lang="en-CA" sz="1400" b="1" i="1" dirty="0"/>
          </a:p>
          <a:p>
            <a:pPr marL="290493" indent="-290493" defTabSz="929579">
              <a:buFont typeface="Arial" panose="020B0604020202020204" pitchFamily="34" charset="0"/>
              <a:buChar char="•"/>
              <a:defRPr/>
            </a:pPr>
            <a:r>
              <a:rPr lang="en-CA" sz="1400" b="1" i="1" dirty="0"/>
              <a:t>Compliance with the Standards of Conduct is part of our oath of employment and is a term and condition of our employment.</a:t>
            </a:r>
          </a:p>
          <a:p>
            <a:pPr marL="0" indent="0" defTabSz="929579">
              <a:buFont typeface="Arial" panose="020B0604020202020204" pitchFamily="34" charset="0"/>
              <a:buNone/>
              <a:defRPr/>
            </a:pPr>
            <a:endParaRPr lang="en-US" sz="1400" b="1" i="1" dirty="0"/>
          </a:p>
          <a:p>
            <a:pPr marL="290493" indent="-290493">
              <a:buFont typeface="Arial" panose="020B0604020202020204" pitchFamily="34" charset="0"/>
              <a:buChar char="•"/>
            </a:pPr>
            <a:r>
              <a:rPr lang="en-CA" sz="1400" b="1" i="1" dirty="0"/>
              <a:t>Employees who fail to comply with these standards may be subject to disciplinary action up to and including dismissal.</a:t>
            </a:r>
          </a:p>
          <a:p>
            <a:pPr marL="290493" indent="-290493">
              <a:buFont typeface="Arial" panose="020B0604020202020204" pitchFamily="34" charset="0"/>
              <a:buChar char="•"/>
            </a:pPr>
            <a:endParaRPr lang="en-CA" sz="1400" b="1" dirty="0"/>
          </a:p>
        </p:txBody>
      </p:sp>
      <p:sp>
        <p:nvSpPr>
          <p:cNvPr id="4" name="Slide Number Placeholder 3"/>
          <p:cNvSpPr>
            <a:spLocks noGrp="1"/>
          </p:cNvSpPr>
          <p:nvPr>
            <p:ph type="sldNum" sz="quarter" idx="10"/>
          </p:nvPr>
        </p:nvSpPr>
        <p:spPr/>
        <p:txBody>
          <a:bodyPr/>
          <a:lstStyle/>
          <a:p>
            <a:fld id="{C1068725-E364-41C1-B14B-E88CA39A36B5}" type="slidenum">
              <a:rPr lang="en-CA" smtClean="0"/>
              <a:t>12</a:t>
            </a:fld>
            <a:endParaRPr lang="en-CA"/>
          </a:p>
        </p:txBody>
      </p:sp>
    </p:spTree>
    <p:extLst>
      <p:ext uri="{BB962C8B-B14F-4D97-AF65-F5344CB8AC3E}">
        <p14:creationId xmlns:p14="http://schemas.microsoft.com/office/powerpoint/2010/main" val="1618155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i="1" dirty="0"/>
              <a:t>Read the Standards of Conduct changes</a:t>
            </a:r>
            <a:r>
              <a:rPr lang="en-CA" b="1" i="1" baseline="0" dirty="0"/>
              <a:t> exactly </a:t>
            </a:r>
          </a:p>
          <a:p>
            <a:endParaRPr lang="en-CA" b="1" i="1" baseline="0" dirty="0"/>
          </a:p>
          <a:p>
            <a:r>
              <a:rPr lang="en-CA" b="1" i="1" baseline="0" dirty="0"/>
              <a:t>Remind staff that the Standards of Conduct apply to </a:t>
            </a:r>
            <a:r>
              <a:rPr lang="en-CA" b="1" i="1" u="sng" baseline="0" dirty="0"/>
              <a:t>all staff at all times </a:t>
            </a:r>
            <a:r>
              <a:rPr lang="en-CA" b="1" i="1" baseline="0" dirty="0"/>
              <a:t>while working</a:t>
            </a:r>
            <a:endParaRPr lang="en-CA"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13</a:t>
            </a:fld>
            <a:endParaRPr lang="en-CA"/>
          </a:p>
        </p:txBody>
      </p:sp>
    </p:spTree>
    <p:extLst>
      <p:ext uri="{BB962C8B-B14F-4D97-AF65-F5344CB8AC3E}">
        <p14:creationId xmlns:p14="http://schemas.microsoft.com/office/powerpoint/2010/main" val="1147275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What</a:t>
            </a:r>
            <a:r>
              <a:rPr lang="en-CA" b="1" baseline="0" dirty="0"/>
              <a:t> does this look like in your workplace?</a:t>
            </a:r>
          </a:p>
          <a:p>
            <a:endParaRPr lang="en-CA" b="1" dirty="0"/>
          </a:p>
          <a:p>
            <a:r>
              <a:rPr lang="en-CA" b="1" i="1" dirty="0"/>
              <a:t>Competently </a:t>
            </a:r>
            <a:r>
              <a:rPr lang="en-CA" b="1" dirty="0"/>
              <a:t>means a person can proficiently complete their tasks to the acceptable standard required, in a repeatable manner at the acceptable pace set by the employer</a:t>
            </a:r>
          </a:p>
          <a:p>
            <a:endParaRPr lang="en-CA" b="1" dirty="0"/>
          </a:p>
          <a:p>
            <a:pPr defTabSz="929579">
              <a:defRPr/>
            </a:pPr>
            <a:r>
              <a:rPr lang="en-CA" b="1" i="1" dirty="0"/>
              <a:t>Continuously </a:t>
            </a:r>
            <a:r>
              <a:rPr lang="en-CA" b="1" dirty="0"/>
              <a:t>means the entire shift, split shifts or when an employee comes back from lunch or paid breaks.  Being fit for duty is not limited to the commencement of an employee’s shift.</a:t>
            </a:r>
          </a:p>
          <a:p>
            <a:pPr defTabSz="929579">
              <a:defRPr/>
            </a:pPr>
            <a:endParaRPr lang="en-CA" b="1" dirty="0"/>
          </a:p>
          <a:p>
            <a:r>
              <a:rPr lang="en-CA" b="1" i="1" dirty="0"/>
              <a:t>Does not compromise the integrity of the BC Public Service.  </a:t>
            </a:r>
          </a:p>
          <a:p>
            <a:endParaRPr lang="en-CA" b="1" i="1" dirty="0"/>
          </a:p>
          <a:p>
            <a:r>
              <a:rPr lang="en-CA" b="1" dirty="0"/>
              <a:t>The Standards of Conduct states that Public Service employees will:</a:t>
            </a:r>
          </a:p>
          <a:p>
            <a:r>
              <a:rPr lang="en-CA" b="1" i="1" dirty="0"/>
              <a:t>“exhibit the highest standards of conduct. Their conduct must instill confidence and trust and not bring the BC Public Service into disrepute.”</a:t>
            </a:r>
          </a:p>
          <a:p>
            <a:r>
              <a:rPr lang="en-CA" b="1" dirty="0"/>
              <a:t>Being impaired at work for any reason could bring the Public Service into disrepute. Work mistakes made due to impairment or client/public facing positions where impairment can be observed are examples of not instilling trust or confidence in the Public Service</a:t>
            </a:r>
          </a:p>
          <a:p>
            <a:endParaRPr lang="en-CA" b="1" dirty="0"/>
          </a:p>
          <a:p>
            <a:r>
              <a:rPr lang="en-CA" b="1" dirty="0"/>
              <a:t>Fit for duty is not limited to physical tasks. Supervisors and staff must take into account all job activities when determining fitness for duty, including cognitive tasks like written and verbal communications, problem solving, decision making, memory and judgement.    </a:t>
            </a:r>
          </a:p>
          <a:p>
            <a:r>
              <a:rPr lang="en-CA" b="1" dirty="0"/>
              <a:t> </a:t>
            </a:r>
          </a:p>
          <a:p>
            <a:r>
              <a:rPr lang="en-CA" b="1" dirty="0"/>
              <a:t>Impairment that affects fitness for duty may occur initially hours prior to work and continue into working hours. Employees are responsible for their consumption or use of legal substances (including medications, cannabis or alcohol) preceding a work shift and must allow sufficient time for any impairing substances consumed to be fully metabolized, and for the impairing effects of those substances to have fully resolved.</a:t>
            </a:r>
          </a:p>
          <a:p>
            <a:endParaRPr lang="en-CA" b="1" dirty="0"/>
          </a:p>
          <a:p>
            <a:r>
              <a:rPr lang="en-CA" b="1" dirty="0"/>
              <a:t>If in doubt staff should consult their personal physician or pharmacist to determine if medication use has the potential to affect on-the-job performance or create a safety risk to themselves or others. Employees must report to their supervisor any potential risk, limitation or restriction (</a:t>
            </a:r>
            <a:r>
              <a:rPr lang="en-CA" b="1" u="sng" dirty="0"/>
              <a:t>for whatever reason</a:t>
            </a:r>
            <a:r>
              <a:rPr lang="en-CA" b="1" dirty="0"/>
              <a:t>) that may require modification of duties, temporary reassignment or accommodation.</a:t>
            </a:r>
          </a:p>
          <a:p>
            <a:endParaRPr lang="en-CA" dirty="0"/>
          </a:p>
        </p:txBody>
      </p:sp>
      <p:sp>
        <p:nvSpPr>
          <p:cNvPr id="4" name="Slide Number Placeholder 3"/>
          <p:cNvSpPr>
            <a:spLocks noGrp="1"/>
          </p:cNvSpPr>
          <p:nvPr>
            <p:ph type="sldNum" sz="quarter" idx="10"/>
          </p:nvPr>
        </p:nvSpPr>
        <p:spPr/>
        <p:txBody>
          <a:bodyPr/>
          <a:lstStyle/>
          <a:p>
            <a:fld id="{C1068725-E364-41C1-B14B-E88CA39A36B5}" type="slidenum">
              <a:rPr lang="en-CA" smtClean="0"/>
              <a:t>14</a:t>
            </a:fld>
            <a:endParaRPr lang="en-CA"/>
          </a:p>
        </p:txBody>
      </p:sp>
    </p:spTree>
    <p:extLst>
      <p:ext uri="{BB962C8B-B14F-4D97-AF65-F5344CB8AC3E}">
        <p14:creationId xmlns:p14="http://schemas.microsoft.com/office/powerpoint/2010/main" val="4928054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90493" marR="0" lvl="0" indent="-29049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200" b="1" i="1" u="none" strike="noStrike" kern="1200" cap="none" spc="0" normalizeH="0" baseline="0" noProof="0" dirty="0">
                <a:ln>
                  <a:noFill/>
                </a:ln>
                <a:solidFill>
                  <a:prstClr val="black"/>
                </a:solidFill>
                <a:effectLst/>
                <a:uLnTx/>
                <a:uFillTx/>
                <a:latin typeface="+mn-lt"/>
                <a:ea typeface="+mn-ea"/>
                <a:cs typeface="+mn-cs"/>
              </a:rPr>
              <a:t>Assessing fitness for duty focus on observable behaviour and signs, i.e. </a:t>
            </a:r>
            <a:r>
              <a:rPr kumimoji="0" lang="en-CA" sz="1200" b="1" i="1" u="sng" strike="noStrike" kern="1200" cap="none" spc="0" normalizeH="0" baseline="0" noProof="0" dirty="0">
                <a:ln>
                  <a:noFill/>
                </a:ln>
                <a:solidFill>
                  <a:prstClr val="black"/>
                </a:solidFill>
                <a:effectLst/>
                <a:uLnTx/>
                <a:uFillTx/>
                <a:latin typeface="+mn-lt"/>
                <a:ea typeface="+mn-ea"/>
                <a:cs typeface="+mn-cs"/>
              </a:rPr>
              <a:t>not based on </a:t>
            </a:r>
            <a:r>
              <a:rPr kumimoji="0" lang="en-CA" sz="1200" b="1" i="1" u="none" strike="noStrike" kern="1200" cap="none" spc="0" normalizeH="0" baseline="0" noProof="0" dirty="0">
                <a:ln>
                  <a:noFill/>
                </a:ln>
                <a:solidFill>
                  <a:prstClr val="black"/>
                </a:solidFill>
                <a:effectLst/>
                <a:uLnTx/>
                <a:uFillTx/>
                <a:latin typeface="+mn-lt"/>
                <a:ea typeface="+mn-ea"/>
                <a:cs typeface="+mn-cs"/>
              </a:rPr>
              <a:t>asking what did you do last night or have you been drinking, toking, etc.</a:t>
            </a:r>
          </a:p>
          <a:p>
            <a:endParaRPr lang="en-CA"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15</a:t>
            </a:fld>
            <a:endParaRPr lang="en-CA"/>
          </a:p>
        </p:txBody>
      </p:sp>
    </p:spTree>
    <p:extLst>
      <p:ext uri="{BB962C8B-B14F-4D97-AF65-F5344CB8AC3E}">
        <p14:creationId xmlns:p14="http://schemas.microsoft.com/office/powerpoint/2010/main" val="3480906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16</a:t>
            </a:fld>
            <a:endParaRPr lang="en-CA"/>
          </a:p>
        </p:txBody>
      </p:sp>
    </p:spTree>
    <p:extLst>
      <p:ext uri="{BB962C8B-B14F-4D97-AF65-F5344CB8AC3E}">
        <p14:creationId xmlns:p14="http://schemas.microsoft.com/office/powerpoint/2010/main" val="3480906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1" i="1" dirty="0"/>
          </a:p>
          <a:p>
            <a:pPr marL="290493" marR="0" lvl="0" indent="-29049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200" b="1" i="1" u="none" strike="noStrike" kern="1200" cap="none" spc="0" normalizeH="0" baseline="0" noProof="0" dirty="0">
                <a:ln>
                  <a:noFill/>
                </a:ln>
                <a:solidFill>
                  <a:prstClr val="black"/>
                </a:solidFill>
                <a:effectLst/>
                <a:uLnTx/>
                <a:uFillTx/>
                <a:latin typeface="+mn-lt"/>
                <a:ea typeface="+mn-ea"/>
                <a:cs typeface="+mn-cs"/>
              </a:rPr>
              <a:t>Assessing fitness for duty focus on observable behaviour and signs, i.e. </a:t>
            </a:r>
            <a:r>
              <a:rPr kumimoji="0" lang="en-CA" sz="1200" b="1" i="1" u="sng" strike="noStrike" kern="1200" cap="none" spc="0" normalizeH="0" baseline="0" noProof="0" dirty="0">
                <a:ln>
                  <a:noFill/>
                </a:ln>
                <a:solidFill>
                  <a:prstClr val="black"/>
                </a:solidFill>
                <a:effectLst/>
                <a:uLnTx/>
                <a:uFillTx/>
                <a:latin typeface="+mn-lt"/>
                <a:ea typeface="+mn-ea"/>
                <a:cs typeface="+mn-cs"/>
              </a:rPr>
              <a:t>not based on </a:t>
            </a:r>
            <a:r>
              <a:rPr kumimoji="0" lang="en-CA" sz="1200" b="1" i="1" u="none" strike="noStrike" kern="1200" cap="none" spc="0" normalizeH="0" baseline="0" noProof="0" dirty="0">
                <a:ln>
                  <a:noFill/>
                </a:ln>
                <a:solidFill>
                  <a:prstClr val="black"/>
                </a:solidFill>
                <a:effectLst/>
                <a:uLnTx/>
                <a:uFillTx/>
                <a:latin typeface="+mn-lt"/>
                <a:ea typeface="+mn-ea"/>
                <a:cs typeface="+mn-cs"/>
              </a:rPr>
              <a:t>asking what did you do last night or have you been drinking, toking, etc.</a:t>
            </a:r>
          </a:p>
          <a:p>
            <a:pPr marL="290493" indent="-290493">
              <a:buFont typeface="Arial" panose="020B0604020202020204" pitchFamily="34" charset="0"/>
              <a:buChar char="•"/>
            </a:pPr>
            <a:endParaRPr lang="en-CA"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17</a:t>
            </a:fld>
            <a:endParaRPr lang="en-CA"/>
          </a:p>
        </p:txBody>
      </p:sp>
    </p:spTree>
    <p:extLst>
      <p:ext uri="{BB962C8B-B14F-4D97-AF65-F5344CB8AC3E}">
        <p14:creationId xmlns:p14="http://schemas.microsoft.com/office/powerpoint/2010/main" val="3480906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1" i="1" dirty="0"/>
          </a:p>
          <a:p>
            <a:pPr marL="290493" indent="-290493">
              <a:buFont typeface="Arial" panose="020B0604020202020204" pitchFamily="34" charset="0"/>
              <a:buChar char="•"/>
            </a:pPr>
            <a:endParaRPr lang="en-CA"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18</a:t>
            </a:fld>
            <a:endParaRPr lang="en-CA"/>
          </a:p>
        </p:txBody>
      </p:sp>
    </p:spTree>
    <p:extLst>
      <p:ext uri="{BB962C8B-B14F-4D97-AF65-F5344CB8AC3E}">
        <p14:creationId xmlns:p14="http://schemas.microsoft.com/office/powerpoint/2010/main" val="3480906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sz="1400"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19</a:t>
            </a:fld>
            <a:endParaRPr lang="en-CA"/>
          </a:p>
        </p:txBody>
      </p:sp>
    </p:spTree>
    <p:extLst>
      <p:ext uri="{BB962C8B-B14F-4D97-AF65-F5344CB8AC3E}">
        <p14:creationId xmlns:p14="http://schemas.microsoft.com/office/powerpoint/2010/main" val="161815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C1068725-E364-41C1-B14B-E88CA39A36B5}" type="slidenum">
              <a:rPr lang="en-CA" smtClean="0"/>
              <a:t>2</a:t>
            </a:fld>
            <a:endParaRPr lang="en-CA"/>
          </a:p>
        </p:txBody>
      </p:sp>
    </p:spTree>
    <p:extLst>
      <p:ext uri="{BB962C8B-B14F-4D97-AF65-F5344CB8AC3E}">
        <p14:creationId xmlns:p14="http://schemas.microsoft.com/office/powerpoint/2010/main" val="20425294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90493" indent="-290493" defTabSz="929579">
              <a:buFont typeface="Arial" panose="020B0604020202020204" pitchFamily="34" charset="0"/>
              <a:buChar char="•"/>
              <a:defRPr/>
            </a:pPr>
            <a:r>
              <a:rPr lang="en-CA" sz="1400" b="1" i="1" dirty="0"/>
              <a:t>The conduct of BC Public Service employees in the workplace must meet acceptable social standards and must contribute to a positive work environment.</a:t>
            </a:r>
            <a:endParaRPr lang="en-US" sz="1400" b="1" i="1" dirty="0"/>
          </a:p>
          <a:p>
            <a:pPr marL="290493" indent="-290493" defTabSz="929579">
              <a:buFont typeface="Arial" panose="020B0604020202020204" pitchFamily="34" charset="0"/>
              <a:buChar char="•"/>
              <a:defRPr/>
            </a:pPr>
            <a:endParaRPr lang="en-US" sz="1400" b="1" i="1" dirty="0"/>
          </a:p>
          <a:p>
            <a:pPr marL="290493" indent="-290493" defTabSz="929579">
              <a:buFont typeface="Arial" panose="020B0604020202020204" pitchFamily="34" charset="0"/>
              <a:buChar char="•"/>
              <a:defRPr/>
            </a:pPr>
            <a:r>
              <a:rPr lang="en-US" sz="1400" b="1" i="1" dirty="0"/>
              <a:t>The </a:t>
            </a:r>
            <a:r>
              <a:rPr lang="en-CA" sz="1400" b="1" i="1" dirty="0"/>
              <a:t>Standards of Conduct </a:t>
            </a:r>
            <a:r>
              <a:rPr lang="en-US" sz="1400" b="1" i="1" dirty="0"/>
              <a:t>include a section on Workplace Behaviour, which requires employees to contribute to a positive work environment including </a:t>
            </a:r>
            <a:r>
              <a:rPr lang="en-CA" sz="1400" b="1" i="1" dirty="0"/>
              <a:t>a prohibition on bullying.</a:t>
            </a:r>
          </a:p>
          <a:p>
            <a:pPr marL="290493" indent="-290493" defTabSz="929579">
              <a:buFont typeface="Arial" panose="020B0604020202020204" pitchFamily="34" charset="0"/>
              <a:buChar char="•"/>
              <a:defRPr/>
            </a:pPr>
            <a:endParaRPr lang="en-CA" sz="1400" b="1" i="1" dirty="0"/>
          </a:p>
          <a:p>
            <a:pPr marL="290493" indent="-290493" defTabSz="929579">
              <a:buFont typeface="Arial" panose="020B0604020202020204" pitchFamily="34" charset="0"/>
              <a:buChar char="•"/>
              <a:defRPr/>
            </a:pPr>
            <a:r>
              <a:rPr lang="en-CA" sz="1400" b="1" i="1" dirty="0"/>
              <a:t>Specifically, bullying or any other inappropriate conduct compromising the integrity of the BC Public Service will not be tolerated.</a:t>
            </a:r>
            <a:br>
              <a:rPr lang="en-CA" sz="1400" b="1" i="1" dirty="0"/>
            </a:br>
            <a:endParaRPr lang="en-CA" sz="1400" b="1" i="1" dirty="0"/>
          </a:p>
          <a:p>
            <a:pPr marL="290493" indent="-290493">
              <a:buFont typeface="Arial" panose="020B0604020202020204" pitchFamily="34" charset="0"/>
              <a:buChar char="•"/>
            </a:pPr>
            <a:r>
              <a:rPr lang="en-CA" sz="1400" b="1" i="1" dirty="0"/>
              <a:t>An employee’s conduct must not compromise the integrity of the BC Public Service. </a:t>
            </a:r>
            <a:br>
              <a:rPr lang="en-CA" sz="1400" b="1" dirty="0"/>
            </a:br>
            <a:endParaRPr lang="en-CA" sz="1400" b="1" dirty="0"/>
          </a:p>
          <a:p>
            <a:pPr marL="290493" indent="-290493">
              <a:buFont typeface="Arial" panose="020B0604020202020204" pitchFamily="34" charset="0"/>
              <a:buChar char="•"/>
            </a:pPr>
            <a:endParaRPr lang="en-CA" sz="1400" b="1" dirty="0"/>
          </a:p>
        </p:txBody>
      </p:sp>
      <p:sp>
        <p:nvSpPr>
          <p:cNvPr id="4" name="Slide Number Placeholder 3"/>
          <p:cNvSpPr>
            <a:spLocks noGrp="1"/>
          </p:cNvSpPr>
          <p:nvPr>
            <p:ph type="sldNum" sz="quarter" idx="10"/>
          </p:nvPr>
        </p:nvSpPr>
        <p:spPr/>
        <p:txBody>
          <a:bodyPr/>
          <a:lstStyle/>
          <a:p>
            <a:fld id="{C1068725-E364-41C1-B14B-E88CA39A36B5}" type="slidenum">
              <a:rPr lang="en-CA" smtClean="0"/>
              <a:t>20</a:t>
            </a:fld>
            <a:endParaRPr lang="en-CA"/>
          </a:p>
        </p:txBody>
      </p:sp>
    </p:spTree>
    <p:extLst>
      <p:ext uri="{BB962C8B-B14F-4D97-AF65-F5344CB8AC3E}">
        <p14:creationId xmlns:p14="http://schemas.microsoft.com/office/powerpoint/2010/main" val="1618155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sz="1400"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21</a:t>
            </a:fld>
            <a:endParaRPr lang="en-CA"/>
          </a:p>
        </p:txBody>
      </p:sp>
    </p:spTree>
    <p:extLst>
      <p:ext uri="{BB962C8B-B14F-4D97-AF65-F5344CB8AC3E}">
        <p14:creationId xmlns:p14="http://schemas.microsoft.com/office/powerpoint/2010/main" val="1618155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As</a:t>
            </a:r>
            <a:r>
              <a:rPr lang="en-CA" baseline="0" dirty="0"/>
              <a:t> an employer we want staff to be  safe and heathy </a:t>
            </a:r>
          </a:p>
          <a:p>
            <a:r>
              <a:rPr lang="en-CA" baseline="0" dirty="0"/>
              <a:t>There are supports in place.</a:t>
            </a:r>
          </a:p>
          <a:p>
            <a:r>
              <a:rPr lang="en-CA" baseline="0" dirty="0"/>
              <a:t>An employee can ask for assistance using:</a:t>
            </a:r>
          </a:p>
          <a:p>
            <a:r>
              <a:rPr lang="en-CA" baseline="0" dirty="0"/>
              <a:t>the Employee and Family Assistance  Program</a:t>
            </a:r>
          </a:p>
          <a:p>
            <a:r>
              <a:rPr lang="en-CA" baseline="0" dirty="0"/>
              <a:t>Reporting to their supervisor  who can refer it to Occupational Health Programs  and for treatment funding</a:t>
            </a:r>
          </a:p>
          <a:p>
            <a:endParaRPr lang="en-CA" baseline="0" dirty="0"/>
          </a:p>
          <a:p>
            <a:endParaRPr lang="en-CA" baseline="0" dirty="0"/>
          </a:p>
          <a:p>
            <a:r>
              <a:rPr lang="en-CA" baseline="0" dirty="0"/>
              <a:t>And of course your own doctor </a:t>
            </a:r>
          </a:p>
          <a:p>
            <a:endParaRPr lang="en-CA" dirty="0"/>
          </a:p>
        </p:txBody>
      </p:sp>
      <p:sp>
        <p:nvSpPr>
          <p:cNvPr id="4" name="Slide Number Placeholder 3"/>
          <p:cNvSpPr>
            <a:spLocks noGrp="1"/>
          </p:cNvSpPr>
          <p:nvPr>
            <p:ph type="sldNum" sz="quarter" idx="10"/>
          </p:nvPr>
        </p:nvSpPr>
        <p:spPr/>
        <p:txBody>
          <a:bodyPr/>
          <a:lstStyle/>
          <a:p>
            <a:fld id="{C1068725-E364-41C1-B14B-E88CA39A36B5}" type="slidenum">
              <a:rPr lang="en-CA" smtClean="0"/>
              <a:t>22</a:t>
            </a:fld>
            <a:endParaRPr lang="en-CA"/>
          </a:p>
        </p:txBody>
      </p:sp>
    </p:spTree>
    <p:extLst>
      <p:ext uri="{BB962C8B-B14F-4D97-AF65-F5344CB8AC3E}">
        <p14:creationId xmlns:p14="http://schemas.microsoft.com/office/powerpoint/2010/main" val="35971097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sz="1400"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23</a:t>
            </a:fld>
            <a:endParaRPr lang="en-CA"/>
          </a:p>
        </p:txBody>
      </p:sp>
    </p:spTree>
    <p:extLst>
      <p:ext uri="{BB962C8B-B14F-4D97-AF65-F5344CB8AC3E}">
        <p14:creationId xmlns:p14="http://schemas.microsoft.com/office/powerpoint/2010/main" val="1618155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400" b="1" i="1" dirty="0"/>
              <a:t>Once the facilitator finalizes the session agenda, it may be helpful for them to review it with participants at the start of the meeting. </a:t>
            </a:r>
          </a:p>
          <a:p>
            <a:endParaRPr lang="en-CA" sz="1400" b="1" i="1" dirty="0"/>
          </a:p>
          <a:p>
            <a:r>
              <a:rPr lang="en-CA" sz="1400" b="1" i="1" dirty="0"/>
              <a:t>This will provide participants with an idea of what to expect, and encourage them to think about potential questions they may have about a subject. </a:t>
            </a:r>
          </a:p>
        </p:txBody>
      </p:sp>
      <p:sp>
        <p:nvSpPr>
          <p:cNvPr id="4" name="Slide Number Placeholder 3"/>
          <p:cNvSpPr>
            <a:spLocks noGrp="1"/>
          </p:cNvSpPr>
          <p:nvPr>
            <p:ph type="sldNum" sz="quarter" idx="10"/>
          </p:nvPr>
        </p:nvSpPr>
        <p:spPr/>
        <p:txBody>
          <a:bodyPr/>
          <a:lstStyle/>
          <a:p>
            <a:fld id="{C1068725-E364-41C1-B14B-E88CA39A36B5}" type="slidenum">
              <a:rPr lang="en-CA" smtClean="0"/>
              <a:t>3</a:t>
            </a:fld>
            <a:endParaRPr lang="en-CA"/>
          </a:p>
        </p:txBody>
      </p:sp>
    </p:spTree>
    <p:extLst>
      <p:ext uri="{BB962C8B-B14F-4D97-AF65-F5344CB8AC3E}">
        <p14:creationId xmlns:p14="http://schemas.microsoft.com/office/powerpoint/2010/main" val="1198063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90493" indent="-290493">
              <a:buFont typeface="Arial" panose="020B0604020202020204" pitchFamily="34" charset="0"/>
              <a:buChar char="•"/>
            </a:pPr>
            <a:r>
              <a:rPr lang="en-CA" sz="1400" b="1" i="1" dirty="0"/>
              <a:t>It may be helpful for the facilitator to review their key objectives for delivering the session. For example, through the session they may want their participants to:</a:t>
            </a:r>
            <a:br>
              <a:rPr lang="en-CA" sz="1400" b="1" i="1" dirty="0"/>
            </a:br>
            <a:endParaRPr lang="en-CA" sz="1400" b="1" i="1" dirty="0"/>
          </a:p>
          <a:p>
            <a:pPr marL="755283" lvl="1" indent="-290493">
              <a:buFont typeface="Arial" panose="020B0604020202020204" pitchFamily="34" charset="0"/>
              <a:buChar char="•"/>
            </a:pPr>
            <a:r>
              <a:rPr lang="en-CA" sz="1400" b="1" i="1" dirty="0"/>
              <a:t>Have an awareness of the workplace behaviour that is expected of all BC Public Service employees </a:t>
            </a:r>
            <a:r>
              <a:rPr lang="en-CA" sz="1400" b="1" i="1" dirty="0">
                <a:solidFill>
                  <a:srgbClr val="FF0000"/>
                </a:solidFill>
              </a:rPr>
              <a:t>(reference – BC Standards of Conduct)</a:t>
            </a:r>
            <a:br>
              <a:rPr lang="en-CA" sz="1400" b="1" i="1" dirty="0"/>
            </a:br>
            <a:endParaRPr lang="en-CA" sz="1400" b="1" i="1" dirty="0"/>
          </a:p>
          <a:p>
            <a:pPr marL="755283" lvl="1" indent="-290493">
              <a:buFont typeface="Arial" panose="020B0604020202020204" pitchFamily="34" charset="0"/>
              <a:buChar char="•"/>
            </a:pPr>
            <a:r>
              <a:rPr lang="en-CA" sz="1400" b="1" i="1" dirty="0"/>
              <a:t>Understand impairment better, including causes of impairment and impairment from using cannabis (and from other substances and conditions)</a:t>
            </a:r>
            <a:br>
              <a:rPr lang="en-CA" sz="1400" b="1" i="1" dirty="0"/>
            </a:br>
            <a:endParaRPr lang="en-CA" sz="1400" b="1" i="1" dirty="0"/>
          </a:p>
          <a:p>
            <a:pPr marL="755283" lvl="1" indent="-290493">
              <a:buFont typeface="Arial" panose="020B0604020202020204" pitchFamily="34" charset="0"/>
              <a:buChar char="•"/>
            </a:pPr>
            <a:r>
              <a:rPr lang="en-CA" sz="1400" b="1" i="1" dirty="0"/>
              <a:t>Understand our shared responsibility for ensuring  safety in the workplace</a:t>
            </a:r>
          </a:p>
          <a:p>
            <a:pPr marL="755283" lvl="1" indent="-290493">
              <a:buFont typeface="Arial" panose="020B0604020202020204" pitchFamily="34" charset="0"/>
              <a:buChar char="•"/>
            </a:pPr>
            <a:endParaRPr lang="en-CA" sz="1400" b="1" i="1" dirty="0"/>
          </a:p>
          <a:p>
            <a:pPr marL="755283" lvl="1" indent="-290493">
              <a:buFont typeface="Arial" panose="020B0604020202020204" pitchFamily="34" charset="0"/>
              <a:buChar char="•"/>
            </a:pPr>
            <a:r>
              <a:rPr lang="en-CA" sz="1400" b="1" i="1" dirty="0"/>
              <a:t>Know where to find information and access services on </a:t>
            </a:r>
            <a:r>
              <a:rPr lang="en-CA" sz="1400" b="1" i="1" dirty="0" err="1"/>
              <a:t>MyHR</a:t>
            </a:r>
            <a:endParaRPr lang="en-CA" sz="1400" b="1" i="1" dirty="0"/>
          </a:p>
          <a:p>
            <a:pPr marL="464790" lvl="1"/>
            <a:br>
              <a:rPr lang="en-CA" sz="1400" b="1" i="1" dirty="0"/>
            </a:br>
            <a:endParaRPr lang="en-CA" sz="1400" b="1" i="1" dirty="0"/>
          </a:p>
          <a:p>
            <a:pPr marL="755283" lvl="1" indent="-290493">
              <a:buFont typeface="Arial" panose="020B0604020202020204" pitchFamily="34" charset="0"/>
              <a:buChar char="•"/>
            </a:pPr>
            <a:endParaRPr lang="en-CA" sz="1400"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4</a:t>
            </a:fld>
            <a:endParaRPr lang="en-CA"/>
          </a:p>
        </p:txBody>
      </p:sp>
    </p:spTree>
    <p:extLst>
      <p:ext uri="{BB962C8B-B14F-4D97-AF65-F5344CB8AC3E}">
        <p14:creationId xmlns:p14="http://schemas.microsoft.com/office/powerpoint/2010/main" val="23646404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Facilitator: You may wish to set expectations for</a:t>
            </a:r>
            <a:r>
              <a:rPr lang="en-CA" baseline="0" dirty="0"/>
              <a:t> the discussion to encourage employees not to overshare stories about other people’s behaviour.  </a:t>
            </a:r>
          </a:p>
          <a:p>
            <a:endParaRPr lang="en-CA" baseline="0" dirty="0"/>
          </a:p>
          <a:p>
            <a:r>
              <a:rPr lang="en-CA" baseline="0" dirty="0"/>
              <a:t>Employees may have substance use problems themselves or in their families, and discussion of substance use should remain respectful.</a:t>
            </a:r>
          </a:p>
          <a:p>
            <a:endParaRPr lang="en-CA" baseline="0" dirty="0"/>
          </a:p>
          <a:p>
            <a:endParaRPr lang="en-CA" dirty="0"/>
          </a:p>
        </p:txBody>
      </p:sp>
      <p:sp>
        <p:nvSpPr>
          <p:cNvPr id="4" name="Slide Number Placeholder 3"/>
          <p:cNvSpPr>
            <a:spLocks noGrp="1"/>
          </p:cNvSpPr>
          <p:nvPr>
            <p:ph type="sldNum" sz="quarter" idx="10"/>
          </p:nvPr>
        </p:nvSpPr>
        <p:spPr/>
        <p:txBody>
          <a:bodyPr/>
          <a:lstStyle/>
          <a:p>
            <a:fld id="{C1068725-E364-41C1-B14B-E88CA39A36B5}" type="slidenum">
              <a:rPr lang="en-CA" smtClean="0"/>
              <a:t>5</a:t>
            </a:fld>
            <a:endParaRPr lang="en-CA"/>
          </a:p>
        </p:txBody>
      </p:sp>
    </p:spTree>
    <p:extLst>
      <p:ext uri="{BB962C8B-B14F-4D97-AF65-F5344CB8AC3E}">
        <p14:creationId xmlns:p14="http://schemas.microsoft.com/office/powerpoint/2010/main" val="8685659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90493" indent="-290493">
              <a:buFont typeface="Arial" panose="020B0604020202020204" pitchFamily="34" charset="0"/>
              <a:buChar char="•"/>
            </a:pPr>
            <a:r>
              <a:rPr lang="en-CA" b="1" i="1" dirty="0"/>
              <a:t>As a warm-up, invite employees to share what impairment means to them.</a:t>
            </a:r>
          </a:p>
          <a:p>
            <a:pPr marL="290493" indent="-290493">
              <a:buFont typeface="Arial" panose="020B0604020202020204" pitchFamily="34" charset="0"/>
              <a:buChar char="•"/>
            </a:pPr>
            <a:r>
              <a:rPr lang="en-CA" b="1" i="1" dirty="0"/>
              <a:t>Encourage them to identify multiple signs and potential causes of impairment (e.g. fatigue, drugs, alcohol, cold medicine, etc.)</a:t>
            </a:r>
          </a:p>
          <a:p>
            <a:endParaRPr lang="en-CA" b="1" i="1" dirty="0"/>
          </a:p>
          <a:p>
            <a:pPr marL="290493" indent="-290493" defTabSz="929579">
              <a:buFont typeface="Arial" panose="020B0604020202020204" pitchFamily="34" charset="0"/>
              <a:buChar char="•"/>
              <a:defRPr/>
            </a:pPr>
            <a:r>
              <a:rPr lang="en-CA" b="1" i="1" dirty="0"/>
              <a:t>Impairment could show up in someone’s behaviour, speech, reaction times, odour, performance of their job (mistakes), the way they walk, etc.</a:t>
            </a:r>
          </a:p>
          <a:p>
            <a:pPr marL="290493" indent="-290493">
              <a:buFont typeface="Arial" panose="020B0604020202020204" pitchFamily="34" charset="0"/>
              <a:buChar char="•"/>
            </a:pPr>
            <a:endParaRPr lang="en-CA" b="1" i="1" dirty="0"/>
          </a:p>
          <a:p>
            <a:pPr marL="290493" indent="-290493">
              <a:buFont typeface="Arial" panose="020B0604020202020204" pitchFamily="34" charset="0"/>
              <a:buChar char="•"/>
            </a:pPr>
            <a:r>
              <a:rPr lang="en-CA" b="1" i="1" dirty="0"/>
              <a:t>Some  potential causes of impairment are:</a:t>
            </a:r>
          </a:p>
          <a:p>
            <a:pPr marL="755283" lvl="1" indent="-290493">
              <a:buFont typeface="Arial" panose="020B0604020202020204" pitchFamily="34" charset="0"/>
              <a:buChar char="•"/>
            </a:pPr>
            <a:r>
              <a:rPr lang="en-CA" b="1" i="1" dirty="0"/>
              <a:t>Alcohol</a:t>
            </a:r>
          </a:p>
          <a:p>
            <a:pPr marL="755283" lvl="1" indent="-290493">
              <a:buFont typeface="Arial" panose="020B0604020202020204" pitchFamily="34" charset="0"/>
              <a:buChar char="•"/>
            </a:pPr>
            <a:r>
              <a:rPr lang="en-CA" b="1" i="1" dirty="0"/>
              <a:t>Cannabis</a:t>
            </a:r>
          </a:p>
          <a:p>
            <a:pPr marL="755283" lvl="1" indent="-290493">
              <a:buFont typeface="Arial" panose="020B0604020202020204" pitchFamily="34" charset="0"/>
              <a:buChar char="•"/>
            </a:pPr>
            <a:r>
              <a:rPr lang="en-CA" b="1" i="1" dirty="0"/>
              <a:t>Other drugs, including prescription and non-prescription (over-the-counter) drugs</a:t>
            </a:r>
          </a:p>
          <a:p>
            <a:pPr marL="755283" lvl="1" indent="-290493">
              <a:buFont typeface="Arial" panose="020B0604020202020204" pitchFamily="34" charset="0"/>
              <a:buChar char="•"/>
            </a:pPr>
            <a:r>
              <a:rPr lang="en-CA" b="1" i="1" dirty="0"/>
              <a:t>Fatigue </a:t>
            </a:r>
          </a:p>
          <a:p>
            <a:pPr marL="755283" lvl="1" indent="-290493">
              <a:buFont typeface="Arial" panose="020B0604020202020204" pitchFamily="34" charset="0"/>
              <a:buChar char="•"/>
            </a:pPr>
            <a:r>
              <a:rPr lang="en-CA" b="1" i="1" dirty="0">
                <a:solidFill>
                  <a:srgbClr val="FF0000"/>
                </a:solidFill>
              </a:rPr>
              <a:t>Medical conditions</a:t>
            </a:r>
          </a:p>
          <a:p>
            <a:pPr marL="298083" lvl="0" indent="-290493">
              <a:buFont typeface="Arial" panose="020B0604020202020204" pitchFamily="34" charset="0"/>
              <a:buChar char="•"/>
            </a:pPr>
            <a:r>
              <a:rPr lang="en-CA" b="1" i="1" dirty="0">
                <a:solidFill>
                  <a:srgbClr val="FF0000"/>
                </a:solidFill>
              </a:rPr>
              <a:t>For links to more information, please see the resource sheet, “</a:t>
            </a:r>
            <a:r>
              <a:rPr lang="en-CA" b="1" i="0" u="sng" dirty="0">
                <a:solidFill>
                  <a:srgbClr val="FF0000"/>
                </a:solidFill>
              </a:rPr>
              <a:t>Information on substances and conditions</a:t>
            </a:r>
            <a:r>
              <a:rPr lang="en-CA" b="1" i="0" dirty="0">
                <a:solidFill>
                  <a:srgbClr val="FF0000"/>
                </a:solidFill>
              </a:rPr>
              <a:t>”</a:t>
            </a:r>
            <a:endParaRPr lang="en-CA" b="1" i="1" dirty="0">
              <a:solidFill>
                <a:srgbClr val="FF0000"/>
              </a:solidFill>
            </a:endParaRPr>
          </a:p>
        </p:txBody>
      </p:sp>
      <p:sp>
        <p:nvSpPr>
          <p:cNvPr id="4" name="Slide Number Placeholder 3"/>
          <p:cNvSpPr>
            <a:spLocks noGrp="1"/>
          </p:cNvSpPr>
          <p:nvPr>
            <p:ph type="sldNum" sz="quarter" idx="10"/>
          </p:nvPr>
        </p:nvSpPr>
        <p:spPr/>
        <p:txBody>
          <a:bodyPr/>
          <a:lstStyle/>
          <a:p>
            <a:fld id="{C1068725-E364-41C1-B14B-E88CA39A36B5}" type="slidenum">
              <a:rPr lang="en-CA" smtClean="0"/>
              <a:t>6</a:t>
            </a:fld>
            <a:endParaRPr lang="en-CA"/>
          </a:p>
        </p:txBody>
      </p:sp>
    </p:spTree>
    <p:extLst>
      <p:ext uri="{BB962C8B-B14F-4D97-AF65-F5344CB8AC3E}">
        <p14:creationId xmlns:p14="http://schemas.microsoft.com/office/powerpoint/2010/main" val="348090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i="1" dirty="0"/>
              <a:t>The answer is Benadryl Allergy Plus Congestion, an </a:t>
            </a:r>
            <a:r>
              <a:rPr lang="en-CA" b="1" i="1" u="sng" dirty="0"/>
              <a:t>over-the-counter</a:t>
            </a:r>
            <a:r>
              <a:rPr lang="en-CA" b="1" i="1" u="none" dirty="0"/>
              <a:t>, </a:t>
            </a:r>
            <a:r>
              <a:rPr lang="en-CA" b="1" i="1" u="sng" dirty="0"/>
              <a:t>non-prescription</a:t>
            </a:r>
            <a:r>
              <a:rPr lang="en-CA" b="1" i="1" u="none" dirty="0"/>
              <a:t> medicine</a:t>
            </a:r>
            <a:r>
              <a:rPr lang="en-CA" b="1" i="1" dirty="0"/>
              <a:t>.</a:t>
            </a:r>
          </a:p>
          <a:p>
            <a:endParaRPr lang="en-CA" b="1" i="1" dirty="0"/>
          </a:p>
          <a:p>
            <a:r>
              <a:rPr lang="en-CA" b="1" i="1" dirty="0"/>
              <a:t>Both non-prescription and prescription medications may contribute to workplace impairment for employees. Medications (and substances) may have different effects for different people.</a:t>
            </a:r>
          </a:p>
          <a:p>
            <a:endParaRPr lang="en-CA" b="1" i="1" dirty="0"/>
          </a:p>
          <a:p>
            <a:r>
              <a:rPr lang="en-CA" b="1" i="1" dirty="0"/>
              <a:t>With any substance, the employee must exercise good judgment and make informed decisions.  If a prescription or non-prescription drug or medicine impacts you more than you expect and you think that you may be impaired, let your supervisor know right away.</a:t>
            </a:r>
          </a:p>
        </p:txBody>
      </p:sp>
      <p:sp>
        <p:nvSpPr>
          <p:cNvPr id="4" name="Slide Number Placeholder 3"/>
          <p:cNvSpPr>
            <a:spLocks noGrp="1"/>
          </p:cNvSpPr>
          <p:nvPr>
            <p:ph type="sldNum" sz="quarter" idx="10"/>
          </p:nvPr>
        </p:nvSpPr>
        <p:spPr/>
        <p:txBody>
          <a:bodyPr/>
          <a:lstStyle/>
          <a:p>
            <a:fld id="{C1068725-E364-41C1-B14B-E88CA39A36B5}" type="slidenum">
              <a:rPr lang="en-CA" smtClean="0"/>
              <a:t>7</a:t>
            </a:fld>
            <a:endParaRPr lang="en-CA"/>
          </a:p>
        </p:txBody>
      </p:sp>
    </p:spTree>
    <p:extLst>
      <p:ext uri="{BB962C8B-B14F-4D97-AF65-F5344CB8AC3E}">
        <p14:creationId xmlns:p14="http://schemas.microsoft.com/office/powerpoint/2010/main" val="3480906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i="1" u="sng" dirty="0"/>
              <a:t>What is the reference for those stats? See “Resources List” in the table for substances and conditions</a:t>
            </a:r>
          </a:p>
          <a:p>
            <a:endParaRPr lang="en-CA" b="1" i="1" dirty="0"/>
          </a:p>
          <a:p>
            <a:r>
              <a:rPr lang="en-CA" b="1" i="1" dirty="0"/>
              <a:t>There are a number of things that can contribute to workplace impairment:</a:t>
            </a:r>
          </a:p>
          <a:p>
            <a:pPr marL="171450" indent="-171450">
              <a:buFont typeface="Arial" panose="020B0604020202020204" pitchFamily="34" charset="0"/>
              <a:buChar char="•"/>
            </a:pPr>
            <a:r>
              <a:rPr lang="en-CA" b="1" i="1" dirty="0"/>
              <a:t>Fatigue! Research has characterized the impairment effect of fatigue as similar to the impairment for blood alcohol concentrations (BACs) of .05 (if awake for 17 hours continuously)and .08 (if awake for 21 hours continuously) [for a link </a:t>
            </a:r>
            <a:r>
              <a:rPr lang="en-CA" b="1" i="1" dirty="0">
                <a:solidFill>
                  <a:srgbClr val="FF0000"/>
                </a:solidFill>
              </a:rPr>
              <a:t>to more information, please see the resource sheet, “</a:t>
            </a:r>
            <a:r>
              <a:rPr lang="en-CA" b="1" i="0" dirty="0">
                <a:solidFill>
                  <a:srgbClr val="FF0000"/>
                </a:solidFill>
              </a:rPr>
              <a:t>Information on substances and conditions”]</a:t>
            </a:r>
            <a:endParaRPr lang="en-CA" b="1" i="1" dirty="0"/>
          </a:p>
          <a:p>
            <a:pPr marL="171450" indent="-171450">
              <a:buFont typeface="Arial" panose="020B0604020202020204" pitchFamily="34" charset="0"/>
              <a:buChar char="•"/>
            </a:pPr>
            <a:r>
              <a:rPr lang="en-CA" b="1" i="1" dirty="0"/>
              <a:t>Prescription drugs (e.g. pain medications such as codeine and opioids)</a:t>
            </a:r>
          </a:p>
          <a:p>
            <a:pPr marL="171450" indent="-171450">
              <a:buFont typeface="Arial" panose="020B0604020202020204" pitchFamily="34" charset="0"/>
              <a:buChar char="•"/>
            </a:pPr>
            <a:r>
              <a:rPr lang="en-CA" b="1" i="1" dirty="0"/>
              <a:t>Non-prescription drugs (e.g. cold, cough and sinus medications, sleep aids)</a:t>
            </a:r>
          </a:p>
          <a:p>
            <a:pPr marL="171450" indent="-171450">
              <a:buFont typeface="Arial" panose="020B0604020202020204" pitchFamily="34" charset="0"/>
              <a:buChar char="•"/>
            </a:pPr>
            <a:r>
              <a:rPr lang="en-CA" b="1" i="1" dirty="0"/>
              <a:t>Legal substances – Alcohol, Cannabis, caffeine [https://www.camh.ca/en/health-info/mental-illness-and-addiction-index/caffeine]</a:t>
            </a:r>
          </a:p>
          <a:p>
            <a:pPr marL="171450" indent="-171450">
              <a:buFont typeface="Arial" panose="020B0604020202020204" pitchFamily="34" charset="0"/>
              <a:buChar char="•"/>
            </a:pPr>
            <a:r>
              <a:rPr lang="en-CA" b="1" i="1" dirty="0"/>
              <a:t>Illegal substances – heroin, other opioids, cocaine, amphetamines, etc.</a:t>
            </a:r>
          </a:p>
          <a:p>
            <a:pPr marL="171450" indent="-171450">
              <a:buFont typeface="Arial" panose="020B0604020202020204" pitchFamily="34" charset="0"/>
              <a:buChar char="•"/>
            </a:pPr>
            <a:endParaRPr lang="en-CA" b="1" i="1" dirty="0"/>
          </a:p>
        </p:txBody>
      </p:sp>
      <p:sp>
        <p:nvSpPr>
          <p:cNvPr id="4" name="Slide Number Placeholder 3"/>
          <p:cNvSpPr>
            <a:spLocks noGrp="1"/>
          </p:cNvSpPr>
          <p:nvPr>
            <p:ph type="sldNum" sz="quarter" idx="10"/>
          </p:nvPr>
        </p:nvSpPr>
        <p:spPr/>
        <p:txBody>
          <a:bodyPr/>
          <a:lstStyle/>
          <a:p>
            <a:fld id="{C1068725-E364-41C1-B14B-E88CA39A36B5}" type="slidenum">
              <a:rPr lang="en-CA" smtClean="0"/>
              <a:t>8</a:t>
            </a:fld>
            <a:endParaRPr lang="en-CA"/>
          </a:p>
        </p:txBody>
      </p:sp>
    </p:spTree>
    <p:extLst>
      <p:ext uri="{BB962C8B-B14F-4D97-AF65-F5344CB8AC3E}">
        <p14:creationId xmlns:p14="http://schemas.microsoft.com/office/powerpoint/2010/main" val="3480906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90493" indent="-290493">
              <a:buFont typeface="Arial" panose="020B0604020202020204" pitchFamily="34" charset="0"/>
              <a:buChar char="•"/>
            </a:pPr>
            <a:r>
              <a:rPr lang="en-CA" b="1" dirty="0"/>
              <a:t>Lead a discussion with employees:</a:t>
            </a:r>
          </a:p>
          <a:p>
            <a:pPr marL="747693" lvl="1" indent="-290493">
              <a:buFont typeface="Arial" panose="020B0604020202020204" pitchFamily="34" charset="0"/>
              <a:buChar char="•"/>
            </a:pPr>
            <a:r>
              <a:rPr lang="en-CA" b="1" dirty="0"/>
              <a:t>Ask them to start by thinking about themselves and their job, and how it would be if they were impaired</a:t>
            </a:r>
          </a:p>
          <a:p>
            <a:pPr marL="747693" lvl="1" indent="-290493">
              <a:buFont typeface="Arial" panose="020B0604020202020204" pitchFamily="34" charset="0"/>
              <a:buChar char="•"/>
            </a:pPr>
            <a:r>
              <a:rPr lang="en-CA" b="1" dirty="0"/>
              <a:t>Encourage employees to reflect on how they might be affected if a co-worker/colleague was impaired at work</a:t>
            </a:r>
          </a:p>
          <a:p>
            <a:pPr marL="747693" lvl="1" indent="-290493">
              <a:buFont typeface="Arial" panose="020B0604020202020204" pitchFamily="34" charset="0"/>
              <a:buChar char="•"/>
            </a:pPr>
            <a:r>
              <a:rPr lang="en-CA" b="1" dirty="0"/>
              <a:t>More generally, what are the impacts if employees are impaired?</a:t>
            </a:r>
          </a:p>
          <a:p>
            <a:pPr marL="755283" lvl="1" indent="-290493">
              <a:buFont typeface="Arial" panose="020B0604020202020204" pitchFamily="34" charset="0"/>
              <a:buChar char="•"/>
            </a:pPr>
            <a:endParaRPr lang="en-CA" b="1" i="1" dirty="0"/>
          </a:p>
          <a:p>
            <a:pPr marL="290493" indent="-290493">
              <a:buFont typeface="Arial" panose="020B0604020202020204" pitchFamily="34" charset="0"/>
              <a:buChar char="•"/>
            </a:pPr>
            <a:r>
              <a:rPr lang="en-CA" b="1" i="1" dirty="0"/>
              <a:t>Some potential impacts are:</a:t>
            </a:r>
          </a:p>
          <a:p>
            <a:pPr marL="755283" lvl="1" indent="-290493">
              <a:buFont typeface="Arial" panose="020B0604020202020204" pitchFamily="34" charset="0"/>
              <a:buChar char="•"/>
            </a:pPr>
            <a:r>
              <a:rPr lang="en-CA" b="1" i="1" dirty="0"/>
              <a:t>Injury</a:t>
            </a:r>
          </a:p>
          <a:p>
            <a:pPr marL="755283" lvl="1" indent="-290493">
              <a:buFont typeface="Arial" panose="020B0604020202020204" pitchFamily="34" charset="0"/>
              <a:buChar char="•"/>
            </a:pPr>
            <a:r>
              <a:rPr lang="en-CA" b="1" i="1" dirty="0"/>
              <a:t>Loss of co-worker trust and respect</a:t>
            </a:r>
          </a:p>
          <a:p>
            <a:pPr marL="755283" lvl="1" indent="-290493">
              <a:buFont typeface="Arial" panose="020B0604020202020204" pitchFamily="34" charset="0"/>
              <a:buChar char="•"/>
            </a:pPr>
            <a:r>
              <a:rPr lang="en-CA" b="1" i="1" dirty="0"/>
              <a:t>Loss of trust of clients/the public</a:t>
            </a:r>
          </a:p>
          <a:p>
            <a:pPr marL="755283" lvl="1" indent="-290493">
              <a:buFont typeface="Arial" panose="020B0604020202020204" pitchFamily="34" charset="0"/>
              <a:buChar char="•"/>
            </a:pPr>
            <a:r>
              <a:rPr lang="en-CA" b="1" i="1" dirty="0"/>
              <a:t>Mistakes</a:t>
            </a:r>
          </a:p>
          <a:p>
            <a:pPr marL="755283" lvl="1" indent="-290493">
              <a:buFont typeface="Arial" panose="020B0604020202020204" pitchFamily="34" charset="0"/>
              <a:buChar char="•"/>
            </a:pPr>
            <a:r>
              <a:rPr lang="en-CA" b="1" i="1" dirty="0"/>
              <a:t>Lost productivity (things not getting done)</a:t>
            </a:r>
          </a:p>
          <a:p>
            <a:pPr marL="755283" lvl="1" indent="-290493">
              <a:buFont typeface="Arial" panose="020B0604020202020204" pitchFamily="34" charset="0"/>
              <a:buChar char="•"/>
            </a:pPr>
            <a:r>
              <a:rPr lang="en-CA" b="1" i="1" dirty="0"/>
              <a:t>Employee discipline</a:t>
            </a:r>
          </a:p>
          <a:p>
            <a:pPr marL="755283" lvl="1" indent="-290493">
              <a:buFont typeface="Arial" panose="020B0604020202020204" pitchFamily="34" charset="0"/>
              <a:buChar char="•"/>
            </a:pPr>
            <a:r>
              <a:rPr lang="en-CA" b="1" i="1" dirty="0"/>
              <a:t>Injury to yourself or others</a:t>
            </a:r>
          </a:p>
        </p:txBody>
      </p:sp>
      <p:sp>
        <p:nvSpPr>
          <p:cNvPr id="4" name="Slide Number Placeholder 3"/>
          <p:cNvSpPr>
            <a:spLocks noGrp="1"/>
          </p:cNvSpPr>
          <p:nvPr>
            <p:ph type="sldNum" sz="quarter" idx="10"/>
          </p:nvPr>
        </p:nvSpPr>
        <p:spPr/>
        <p:txBody>
          <a:bodyPr/>
          <a:lstStyle/>
          <a:p>
            <a:fld id="{C1068725-E364-41C1-B14B-E88CA39A36B5}" type="slidenum">
              <a:rPr lang="en-CA" smtClean="0"/>
              <a:t>9</a:t>
            </a:fld>
            <a:endParaRPr lang="en-CA"/>
          </a:p>
        </p:txBody>
      </p:sp>
    </p:spTree>
    <p:extLst>
      <p:ext uri="{BB962C8B-B14F-4D97-AF65-F5344CB8AC3E}">
        <p14:creationId xmlns:p14="http://schemas.microsoft.com/office/powerpoint/2010/main" val="348090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2.gov.bc.ca/gov/content/careers-myhr/all-employees/safety-health-well-being/health/efas"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s://www2.gov.bc.ca/gov/content/careers-myhr/all-employees/safety-health-well-being/health/substance-use-cessation/substance-use-disorder-treatment-funding"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2.gov.bc.ca/gov/content/careers-myhr/managers-supervisors/occupational-health-safety/workplace-impairment?keyword=impairment&amp;keyword=in&amp;keyword=the&amp;keyword=workplace"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s://www2.gov.bc.ca/gov/content/careers-myhr/about-the-bc-public-service/contact-the-bc-public-service-agency" TargetMode="External"/><Relationship Id="rId5" Type="http://schemas.openxmlformats.org/officeDocument/2006/relationships/hyperlink" Target="https://gww.gov.bc.ca/sites/default/files/article/file/2018/1016/finalworkplaceimpairmentemployeeqa.pdf" TargetMode="External"/><Relationship Id="rId4" Type="http://schemas.openxmlformats.org/officeDocument/2006/relationships/hyperlink" Target="https://gww.gov.bc.ca/sites/default/files/FINAL_workplace_impairment_manager_supervisor_q_a.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a:t>Workplace Impairment</a:t>
            </a:r>
          </a:p>
        </p:txBody>
      </p:sp>
      <p:sp>
        <p:nvSpPr>
          <p:cNvPr id="3" name="Subtitle 2"/>
          <p:cNvSpPr>
            <a:spLocks noGrp="1"/>
          </p:cNvSpPr>
          <p:nvPr>
            <p:ph type="subTitle" idx="1"/>
          </p:nvPr>
        </p:nvSpPr>
        <p:spPr/>
        <p:txBody>
          <a:bodyPr/>
          <a:lstStyle/>
          <a:p>
            <a:r>
              <a:rPr lang="en-CA" dirty="0"/>
              <a:t>&lt;insert facilitator’s name&gt;</a:t>
            </a:r>
          </a:p>
          <a:p>
            <a:r>
              <a:rPr lang="en-CA" sz="2400" dirty="0"/>
              <a:t>&lt;insert date&gt;</a:t>
            </a:r>
          </a:p>
        </p:txBody>
      </p:sp>
    </p:spTree>
    <p:extLst>
      <p:ext uri="{BB962C8B-B14F-4D97-AF65-F5344CB8AC3E}">
        <p14:creationId xmlns:p14="http://schemas.microsoft.com/office/powerpoint/2010/main" val="3504455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Safety-sensitive positions</a:t>
            </a:r>
          </a:p>
        </p:txBody>
      </p:sp>
      <p:sp>
        <p:nvSpPr>
          <p:cNvPr id="3" name="Content Placeholder 2"/>
          <p:cNvSpPr>
            <a:spLocks noGrp="1"/>
          </p:cNvSpPr>
          <p:nvPr>
            <p:ph idx="1"/>
          </p:nvPr>
        </p:nvSpPr>
        <p:spPr/>
        <p:txBody>
          <a:bodyPr>
            <a:normAutofit/>
          </a:bodyPr>
          <a:lstStyle/>
          <a:p>
            <a:r>
              <a:rPr lang="en-CA" dirty="0"/>
              <a:t>Safety-sensitive positions are ones where impaired performance (</a:t>
            </a:r>
            <a:r>
              <a:rPr lang="en-CA" u="sng" dirty="0"/>
              <a:t>for whatever reason</a:t>
            </a:r>
            <a:r>
              <a:rPr lang="en-CA" dirty="0"/>
              <a:t>) may result in a significant incident affecting the health or safety of employees, clients, the public, property or the environment.</a:t>
            </a:r>
          </a:p>
          <a:p>
            <a:endParaRPr lang="en-CA" dirty="0"/>
          </a:p>
          <a:p>
            <a:endParaRPr lang="en-CA" dirty="0"/>
          </a:p>
          <a:p>
            <a:pPr marL="0" indent="0" algn="ctr">
              <a:buNone/>
            </a:pPr>
            <a:r>
              <a:rPr lang="en-CA" sz="2400" i="1" dirty="0">
                <a:highlight>
                  <a:srgbClr val="FFFF00"/>
                </a:highlight>
              </a:rPr>
              <a:t>If you don’t have any safety sensitive positions at your workplace, please remove this slide</a:t>
            </a:r>
          </a:p>
          <a:p>
            <a:endParaRPr lang="en-CA" dirty="0"/>
          </a:p>
        </p:txBody>
      </p:sp>
    </p:spTree>
    <p:extLst>
      <p:ext uri="{BB962C8B-B14F-4D97-AF65-F5344CB8AC3E}">
        <p14:creationId xmlns:p14="http://schemas.microsoft.com/office/powerpoint/2010/main" val="1954613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BC Public Service - Corporate Values </a:t>
            </a:r>
          </a:p>
        </p:txBody>
      </p:sp>
      <p:sp>
        <p:nvSpPr>
          <p:cNvPr id="4" name="Content Placeholder 2"/>
          <p:cNvSpPr>
            <a:spLocks noGrp="1"/>
          </p:cNvSpPr>
          <p:nvPr>
            <p:ph idx="1"/>
          </p:nvPr>
        </p:nvSpPr>
        <p:spPr>
          <a:xfrm>
            <a:off x="539552" y="1905000"/>
            <a:ext cx="7715200" cy="3312368"/>
          </a:xfrm>
        </p:spPr>
        <p:txBody>
          <a:bodyPr/>
          <a:lstStyle/>
          <a:p>
            <a:pPr marL="0" indent="0" algn="ctr">
              <a:buNone/>
            </a:pPr>
            <a:r>
              <a:rPr lang="en-CA" sz="4400" i="1" dirty="0"/>
              <a:t>Integrity</a:t>
            </a:r>
          </a:p>
          <a:p>
            <a:pPr marL="0" indent="0" algn="ctr">
              <a:buNone/>
            </a:pPr>
            <a:endParaRPr lang="en-CA" dirty="0"/>
          </a:p>
          <a:p>
            <a:pPr marL="0" indent="0" algn="ctr">
              <a:buNone/>
            </a:pPr>
            <a:r>
              <a:rPr lang="en-CA" sz="3200" i="1" dirty="0"/>
              <a:t>Curiosity, Service, Passion, Teamwork, Accountability &amp; Courage</a:t>
            </a:r>
          </a:p>
          <a:p>
            <a:pPr marL="0" indent="0">
              <a:buNone/>
            </a:pPr>
            <a:endParaRPr lang="en-CA" dirty="0"/>
          </a:p>
        </p:txBody>
      </p:sp>
    </p:spTree>
    <p:extLst>
      <p:ext uri="{BB962C8B-B14F-4D97-AF65-F5344CB8AC3E}">
        <p14:creationId xmlns:p14="http://schemas.microsoft.com/office/powerpoint/2010/main" val="19491777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descr="Items in the BC Public Service oath and standards of conduct and " title="Oath and Standards of Conduct"/>
          <p:cNvGraphicFramePr>
            <a:graphicFrameLocks noGrp="1"/>
          </p:cNvGraphicFramePr>
          <p:nvPr>
            <p:extLst>
              <p:ext uri="{D42A27DB-BD31-4B8C-83A1-F6EECF244321}">
                <p14:modId xmlns:p14="http://schemas.microsoft.com/office/powerpoint/2010/main" val="2371311748"/>
              </p:ext>
            </p:extLst>
          </p:nvPr>
        </p:nvGraphicFramePr>
        <p:xfrm>
          <a:off x="838200" y="1600200"/>
          <a:ext cx="7696200" cy="4236720"/>
        </p:xfrm>
        <a:graphic>
          <a:graphicData uri="http://schemas.openxmlformats.org/drawingml/2006/table">
            <a:tbl>
              <a:tblPr firstRow="1" bandRow="1">
                <a:tableStyleId>{2D5ABB26-0587-4C30-8999-92F81FD0307C}</a:tableStyleId>
              </a:tblPr>
              <a:tblGrid>
                <a:gridCol w="3946770">
                  <a:extLst>
                    <a:ext uri="{9D8B030D-6E8A-4147-A177-3AD203B41FA5}">
                      <a16:colId xmlns:a16="http://schemas.microsoft.com/office/drawing/2014/main" val="20000"/>
                    </a:ext>
                  </a:extLst>
                </a:gridCol>
                <a:gridCol w="3749430">
                  <a:extLst>
                    <a:ext uri="{9D8B030D-6E8A-4147-A177-3AD203B41FA5}">
                      <a16:colId xmlns:a16="http://schemas.microsoft.com/office/drawing/2014/main" val="20001"/>
                    </a:ext>
                  </a:extLst>
                </a:gridCol>
              </a:tblGrid>
              <a:tr h="370840">
                <a:tc>
                  <a:txBody>
                    <a:bodyPr/>
                    <a:lstStyle/>
                    <a:p>
                      <a:pPr marL="342900" indent="-342900">
                        <a:buFont typeface="Wingdings" panose="05000000000000000000" pitchFamily="2" charset="2"/>
                        <a:buChar char="Ø"/>
                      </a:pPr>
                      <a:r>
                        <a:rPr lang="en-CA" sz="2800" b="0" dirty="0"/>
                        <a:t>Loyalty</a:t>
                      </a:r>
                    </a:p>
                    <a:p>
                      <a:pPr marL="342900" indent="-342900">
                        <a:buFont typeface="Wingdings" panose="05000000000000000000" pitchFamily="2" charset="2"/>
                        <a:buChar char="Ø"/>
                      </a:pPr>
                      <a:r>
                        <a:rPr lang="en-CA" sz="2800" b="0" dirty="0"/>
                        <a:t>Confidentiality</a:t>
                      </a:r>
                    </a:p>
                    <a:p>
                      <a:pPr marL="342900" indent="-342900">
                        <a:buFont typeface="Wingdings" panose="05000000000000000000" pitchFamily="2" charset="2"/>
                        <a:buChar char="Ø"/>
                      </a:pPr>
                      <a:r>
                        <a:rPr lang="en-CA" sz="2800" b="0" dirty="0"/>
                        <a:t>Public</a:t>
                      </a:r>
                      <a:r>
                        <a:rPr lang="en-CA" sz="2800" b="0" baseline="0" dirty="0"/>
                        <a:t> Comments</a:t>
                      </a:r>
                    </a:p>
                    <a:p>
                      <a:pPr marL="342900" indent="-342900">
                        <a:buFont typeface="Wingdings" panose="05000000000000000000" pitchFamily="2" charset="2"/>
                        <a:buChar char="Ø"/>
                      </a:pPr>
                      <a:r>
                        <a:rPr lang="en-CA" sz="2800" b="0" baseline="0" dirty="0"/>
                        <a:t>Political Activity</a:t>
                      </a:r>
                    </a:p>
                    <a:p>
                      <a:pPr marL="342900" indent="-342900">
                        <a:buFont typeface="Wingdings" panose="05000000000000000000" pitchFamily="2" charset="2"/>
                        <a:buChar char="Ø"/>
                      </a:pPr>
                      <a:r>
                        <a:rPr lang="en-CA" sz="2800" b="0" baseline="0" dirty="0"/>
                        <a:t>Service to the Public</a:t>
                      </a:r>
                    </a:p>
                    <a:p>
                      <a:pPr marL="342900" indent="-342900">
                        <a:buFont typeface="Wingdings" panose="05000000000000000000" pitchFamily="2" charset="2"/>
                        <a:buChar char="Ø"/>
                      </a:pPr>
                      <a:r>
                        <a:rPr lang="en-CA" sz="2800" b="0" baseline="0" dirty="0"/>
                        <a:t>Workplace Behaviour </a:t>
                      </a:r>
                    </a:p>
                    <a:p>
                      <a:pPr marL="342900" indent="-342900">
                        <a:buFont typeface="Wingdings" panose="05000000000000000000" pitchFamily="2" charset="2"/>
                        <a:buChar char="Ø"/>
                      </a:pPr>
                      <a:r>
                        <a:rPr lang="en-CA" sz="2800" b="0" baseline="0" dirty="0"/>
                        <a:t>Conflicts of Interest </a:t>
                      </a:r>
                    </a:p>
                    <a:p>
                      <a:pPr marL="342900" marR="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CA" sz="2800" b="0" dirty="0"/>
                        <a:t>Allegations of Wrongdoing</a:t>
                      </a:r>
                    </a:p>
                  </a:txBody>
                  <a:tcPr/>
                </a:tc>
                <a:tc>
                  <a:txBody>
                    <a:bodyPr/>
                    <a:lstStyle/>
                    <a:p>
                      <a:pPr marL="342900" indent="-342900">
                        <a:buFont typeface="Wingdings" panose="05000000000000000000" pitchFamily="2" charset="2"/>
                        <a:buChar char="Ø"/>
                      </a:pPr>
                      <a:r>
                        <a:rPr lang="en-CA" sz="2800" b="0" dirty="0"/>
                        <a:t>Legal Proceedings</a:t>
                      </a:r>
                    </a:p>
                    <a:p>
                      <a:pPr marL="342900" indent="-342900">
                        <a:buFont typeface="Wingdings" panose="05000000000000000000" pitchFamily="2" charset="2"/>
                        <a:buChar char="Ø"/>
                      </a:pPr>
                      <a:r>
                        <a:rPr lang="en-CA" sz="2800" b="0" dirty="0"/>
                        <a:t>Working Relationships </a:t>
                      </a:r>
                    </a:p>
                    <a:p>
                      <a:pPr marL="342900" indent="-342900">
                        <a:buFont typeface="Wingdings" panose="05000000000000000000" pitchFamily="2" charset="2"/>
                        <a:buChar char="Ø"/>
                      </a:pPr>
                      <a:r>
                        <a:rPr lang="en-CA" sz="2800" b="0" dirty="0"/>
                        <a:t>Human Resource Decisions</a:t>
                      </a:r>
                    </a:p>
                    <a:p>
                      <a:pPr marL="342900" indent="-342900">
                        <a:buFont typeface="Wingdings" panose="05000000000000000000" pitchFamily="2" charset="2"/>
                        <a:buChar char="Ø"/>
                      </a:pPr>
                      <a:r>
                        <a:rPr lang="en-CA" sz="2800" b="0" dirty="0"/>
                        <a:t>Outside Volunteer</a:t>
                      </a:r>
                      <a:r>
                        <a:rPr lang="en-CA" sz="2800" b="0" baseline="0" dirty="0"/>
                        <a:t> and Remunerative Work</a:t>
                      </a:r>
                    </a:p>
                    <a:p>
                      <a:pPr marL="342900" indent="-342900">
                        <a:buFont typeface="Wingdings" panose="05000000000000000000" pitchFamily="2" charset="2"/>
                        <a:buChar char="Ø"/>
                      </a:pPr>
                      <a:r>
                        <a:rPr lang="en-CA" sz="2800" b="0" baseline="0" dirty="0"/>
                        <a:t>Responsibilities </a:t>
                      </a:r>
                    </a:p>
                    <a:p>
                      <a:pPr marL="0" indent="0">
                        <a:buFont typeface="Wingdings" panose="05000000000000000000" pitchFamily="2" charset="2"/>
                        <a:buNone/>
                      </a:pPr>
                      <a:endParaRPr lang="en-CA" sz="2400" b="1" dirty="0"/>
                    </a:p>
                    <a:p>
                      <a:pPr marL="0" indent="0">
                        <a:buFont typeface="Wingdings" panose="05000000000000000000" pitchFamily="2" charset="2"/>
                        <a:buNone/>
                      </a:pPr>
                      <a:endParaRPr lang="en-CA" sz="2400" b="1" dirty="0"/>
                    </a:p>
                  </a:txBody>
                  <a:tcPr/>
                </a:tc>
                <a:extLst>
                  <a:ext uri="{0D108BD9-81ED-4DB2-BD59-A6C34878D82A}">
                    <a16:rowId xmlns:a16="http://schemas.microsoft.com/office/drawing/2014/main" val="10000"/>
                  </a:ext>
                </a:extLst>
              </a:tr>
            </a:tbl>
          </a:graphicData>
        </a:graphic>
      </p:graphicFrame>
      <p:sp>
        <p:nvSpPr>
          <p:cNvPr id="2" name="Title 1"/>
          <p:cNvSpPr>
            <a:spLocks noGrp="1"/>
          </p:cNvSpPr>
          <p:nvPr>
            <p:ph type="title"/>
          </p:nvPr>
        </p:nvSpPr>
        <p:spPr/>
        <p:txBody>
          <a:bodyPr>
            <a:normAutofit/>
          </a:bodyPr>
          <a:lstStyle/>
          <a:p>
            <a:r>
              <a:rPr lang="en-CA" sz="3200" b="1" dirty="0"/>
              <a:t>Oath and Standards of Conduct </a:t>
            </a:r>
          </a:p>
        </p:txBody>
      </p:sp>
    </p:spTree>
    <p:extLst>
      <p:ext uri="{BB962C8B-B14F-4D97-AF65-F5344CB8AC3E}">
        <p14:creationId xmlns:p14="http://schemas.microsoft.com/office/powerpoint/2010/main" val="3343608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BC Public Service - Standards of Conduct</a:t>
            </a:r>
            <a:endParaRPr lang="en-CA" sz="3200" dirty="0"/>
          </a:p>
        </p:txBody>
      </p:sp>
      <p:sp>
        <p:nvSpPr>
          <p:cNvPr id="3" name="Content Placeholder 2"/>
          <p:cNvSpPr>
            <a:spLocks noGrp="1"/>
          </p:cNvSpPr>
          <p:nvPr>
            <p:ph idx="1"/>
          </p:nvPr>
        </p:nvSpPr>
        <p:spPr/>
        <p:txBody>
          <a:bodyPr/>
          <a:lstStyle/>
          <a:p>
            <a:pPr marL="0" indent="0">
              <a:buNone/>
            </a:pPr>
            <a:r>
              <a:rPr lang="en-CA" dirty="0"/>
              <a:t>The Standards of Conduct have been updated: </a:t>
            </a:r>
          </a:p>
          <a:p>
            <a:pPr marL="0" indent="0">
              <a:buNone/>
            </a:pPr>
            <a:endParaRPr lang="en-CA" dirty="0"/>
          </a:p>
          <a:p>
            <a:pPr marL="0" indent="0" algn="ctr">
              <a:buNone/>
            </a:pPr>
            <a:r>
              <a:rPr lang="en-CA" b="1" dirty="0"/>
              <a:t>Employees must conduct themselves professionally, be fit for duty and be free from impairment (for example: from alcohol or drugs)</a:t>
            </a:r>
          </a:p>
          <a:p>
            <a:pPr marL="0" indent="0">
              <a:buNone/>
            </a:pPr>
            <a:endParaRPr lang="en-CA" dirty="0"/>
          </a:p>
        </p:txBody>
      </p:sp>
    </p:spTree>
    <p:extLst>
      <p:ext uri="{BB962C8B-B14F-4D97-AF65-F5344CB8AC3E}">
        <p14:creationId xmlns:p14="http://schemas.microsoft.com/office/powerpoint/2010/main" val="3952848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Fit for Duty</a:t>
            </a:r>
          </a:p>
        </p:txBody>
      </p:sp>
      <p:sp>
        <p:nvSpPr>
          <p:cNvPr id="3" name="Content Placeholder 2"/>
          <p:cNvSpPr>
            <a:spLocks noGrp="1"/>
          </p:cNvSpPr>
          <p:nvPr>
            <p:ph idx="1"/>
          </p:nvPr>
        </p:nvSpPr>
        <p:spPr/>
        <p:txBody>
          <a:bodyPr/>
          <a:lstStyle/>
          <a:p>
            <a:pPr marL="0" indent="0" algn="ctr">
              <a:buNone/>
            </a:pPr>
            <a:r>
              <a:rPr lang="en-CA" sz="3600" i="1" dirty="0"/>
              <a:t>A physical, mental and emotional state that enables employees to perform their job tasks competently and continuously in a manner which does not compromise the integrity of the BC Public Service or create a safety hazard to themselves or others</a:t>
            </a:r>
          </a:p>
        </p:txBody>
      </p:sp>
    </p:spTree>
    <p:extLst>
      <p:ext uri="{BB962C8B-B14F-4D97-AF65-F5344CB8AC3E}">
        <p14:creationId xmlns:p14="http://schemas.microsoft.com/office/powerpoint/2010/main" val="32701730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Addition to HR Policy 4</a:t>
            </a:r>
          </a:p>
        </p:txBody>
      </p:sp>
      <p:sp>
        <p:nvSpPr>
          <p:cNvPr id="4" name="Content Placeholder 2"/>
          <p:cNvSpPr>
            <a:spLocks noGrp="1"/>
          </p:cNvSpPr>
          <p:nvPr>
            <p:ph idx="1"/>
          </p:nvPr>
        </p:nvSpPr>
        <p:spPr>
          <a:xfrm>
            <a:off x="457200" y="1600200"/>
            <a:ext cx="8229600" cy="4525963"/>
          </a:xfrm>
        </p:spPr>
        <p:txBody>
          <a:bodyPr>
            <a:normAutofit/>
          </a:bodyPr>
          <a:lstStyle/>
          <a:p>
            <a:pPr marL="0" indent="0" algn="ctr">
              <a:buNone/>
            </a:pPr>
            <a:r>
              <a:rPr lang="en-CA" sz="3600" dirty="0"/>
              <a:t>“Disclosure or Observation of Impairment”</a:t>
            </a:r>
          </a:p>
          <a:p>
            <a:pPr marL="0" indent="0">
              <a:buNone/>
            </a:pPr>
            <a:r>
              <a:rPr lang="en-CA" sz="3600" dirty="0"/>
              <a:t>Summary:</a:t>
            </a:r>
          </a:p>
          <a:p>
            <a:r>
              <a:rPr lang="en-CA" sz="3600" dirty="0"/>
              <a:t>Employees must report impairment to their supervisor prior to attending, commencing or continuing work</a:t>
            </a:r>
          </a:p>
          <a:p>
            <a:r>
              <a:rPr lang="en-CA" sz="3600" dirty="0"/>
              <a:t>Supervisor will then assess the employee’s fitness for duty </a:t>
            </a:r>
          </a:p>
          <a:p>
            <a:endParaRPr lang="en-CA" dirty="0"/>
          </a:p>
        </p:txBody>
      </p:sp>
    </p:spTree>
    <p:extLst>
      <p:ext uri="{BB962C8B-B14F-4D97-AF65-F5344CB8AC3E}">
        <p14:creationId xmlns:p14="http://schemas.microsoft.com/office/powerpoint/2010/main" val="11686317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Addition to HR Policy 4</a:t>
            </a:r>
          </a:p>
        </p:txBody>
      </p:sp>
      <p:sp>
        <p:nvSpPr>
          <p:cNvPr id="4" name="Content Placeholder 2"/>
          <p:cNvSpPr>
            <a:spLocks noGrp="1"/>
          </p:cNvSpPr>
          <p:nvPr>
            <p:ph idx="1"/>
          </p:nvPr>
        </p:nvSpPr>
        <p:spPr>
          <a:xfrm>
            <a:off x="457200" y="1600200"/>
            <a:ext cx="8229600" cy="4525963"/>
          </a:xfrm>
        </p:spPr>
        <p:txBody>
          <a:bodyPr>
            <a:normAutofit fontScale="77500" lnSpcReduction="20000"/>
          </a:bodyPr>
          <a:lstStyle/>
          <a:p>
            <a:pPr marL="0" indent="0" algn="ctr">
              <a:buNone/>
            </a:pPr>
            <a:r>
              <a:rPr lang="en-CA" sz="4100" dirty="0"/>
              <a:t>“</a:t>
            </a:r>
            <a:r>
              <a:rPr lang="en-CA" sz="4600" dirty="0"/>
              <a:t>Disclosure or Observation of Impairment”</a:t>
            </a:r>
          </a:p>
          <a:p>
            <a:pPr marL="0" indent="0">
              <a:buNone/>
            </a:pPr>
            <a:r>
              <a:rPr lang="en-CA" sz="4600" dirty="0"/>
              <a:t>Summary</a:t>
            </a:r>
            <a:r>
              <a:rPr lang="en-CA" sz="3400" dirty="0"/>
              <a:t>:</a:t>
            </a:r>
          </a:p>
          <a:p>
            <a:r>
              <a:rPr lang="en-CA" sz="4600" dirty="0"/>
              <a:t>Employees who are impaired and present a safety risk to themselves or others must not stay at the workplace</a:t>
            </a:r>
          </a:p>
          <a:p>
            <a:r>
              <a:rPr lang="en-CA" sz="4600" dirty="0"/>
              <a:t>Employer must not allow an impaired worker who who may endanger themselves or other at the workplace</a:t>
            </a:r>
          </a:p>
          <a:p>
            <a:pPr marL="0" indent="0">
              <a:buNone/>
            </a:pPr>
            <a:r>
              <a:rPr lang="en-CA" dirty="0"/>
              <a:t> </a:t>
            </a:r>
          </a:p>
          <a:p>
            <a:endParaRPr lang="en-CA" dirty="0"/>
          </a:p>
        </p:txBody>
      </p:sp>
    </p:spTree>
    <p:extLst>
      <p:ext uri="{BB962C8B-B14F-4D97-AF65-F5344CB8AC3E}">
        <p14:creationId xmlns:p14="http://schemas.microsoft.com/office/powerpoint/2010/main" val="3369994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Addition to HR Policy 4</a:t>
            </a:r>
          </a:p>
        </p:txBody>
      </p:sp>
      <p:sp>
        <p:nvSpPr>
          <p:cNvPr id="4" name="Content Placeholder 2"/>
          <p:cNvSpPr>
            <a:spLocks noGrp="1"/>
          </p:cNvSpPr>
          <p:nvPr>
            <p:ph idx="1"/>
          </p:nvPr>
        </p:nvSpPr>
        <p:spPr>
          <a:xfrm>
            <a:off x="457200" y="1600200"/>
            <a:ext cx="8229600" cy="4525963"/>
          </a:xfrm>
        </p:spPr>
        <p:txBody>
          <a:bodyPr>
            <a:normAutofit fontScale="85000" lnSpcReduction="20000"/>
          </a:bodyPr>
          <a:lstStyle/>
          <a:p>
            <a:pPr marL="0" indent="0" algn="ctr">
              <a:buNone/>
            </a:pPr>
            <a:r>
              <a:rPr lang="en-CA" dirty="0"/>
              <a:t>“Disclosure or Observation of Impairment”</a:t>
            </a:r>
          </a:p>
          <a:p>
            <a:pPr marL="0" indent="0">
              <a:buNone/>
            </a:pPr>
            <a:endParaRPr lang="en-CA" dirty="0"/>
          </a:p>
          <a:p>
            <a:r>
              <a:rPr lang="en-CA" dirty="0"/>
              <a:t>WorkSafeBC’s </a:t>
            </a:r>
            <a:r>
              <a:rPr lang="en-CA" b="1" i="1" dirty="0"/>
              <a:t>Occupational Health and Safety Regulation</a:t>
            </a:r>
            <a:r>
              <a:rPr lang="en-CA" dirty="0"/>
              <a:t> requires employees who are impaired for any reason, including but not limited to the use of legal substances, to report the fact they are impaired to their supervisor.  </a:t>
            </a:r>
          </a:p>
          <a:p>
            <a:r>
              <a:rPr lang="en-CA" dirty="0"/>
              <a:t>Employees must report impairment to their supervisor prior to attending, commencing or continuing work; the supervisor will then assess the employee’s fitness for duty.</a:t>
            </a:r>
          </a:p>
          <a:p>
            <a:pPr marL="0" indent="0">
              <a:buNone/>
            </a:pPr>
            <a:r>
              <a:rPr lang="en-CA" dirty="0"/>
              <a:t> </a:t>
            </a:r>
          </a:p>
          <a:p>
            <a:endParaRPr lang="en-CA" dirty="0"/>
          </a:p>
        </p:txBody>
      </p:sp>
    </p:spTree>
    <p:extLst>
      <p:ext uri="{BB962C8B-B14F-4D97-AF65-F5344CB8AC3E}">
        <p14:creationId xmlns:p14="http://schemas.microsoft.com/office/powerpoint/2010/main" val="5552815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Addition to HR Policy 4</a:t>
            </a:r>
          </a:p>
        </p:txBody>
      </p:sp>
      <p:sp>
        <p:nvSpPr>
          <p:cNvPr id="4" name="Content Placeholder 2"/>
          <p:cNvSpPr>
            <a:spLocks noGrp="1"/>
          </p:cNvSpPr>
          <p:nvPr>
            <p:ph idx="1"/>
          </p:nvPr>
        </p:nvSpPr>
        <p:spPr>
          <a:xfrm>
            <a:off x="457200" y="1600200"/>
            <a:ext cx="8229600" cy="4800600"/>
          </a:xfrm>
        </p:spPr>
        <p:txBody>
          <a:bodyPr>
            <a:normAutofit fontScale="25000" lnSpcReduction="20000"/>
          </a:bodyPr>
          <a:lstStyle/>
          <a:p>
            <a:pPr marL="0" indent="0" algn="ctr">
              <a:buNone/>
            </a:pPr>
            <a:r>
              <a:rPr lang="en-CA" sz="9800" dirty="0"/>
              <a:t>“Disclosure or Observation of Impairment”</a:t>
            </a:r>
          </a:p>
          <a:p>
            <a:pPr marL="0" indent="0">
              <a:buNone/>
            </a:pPr>
            <a:endParaRPr lang="en-CA" sz="8000" dirty="0"/>
          </a:p>
          <a:p>
            <a:r>
              <a:rPr lang="en-CA" sz="11200" dirty="0"/>
              <a:t>The </a:t>
            </a:r>
            <a:r>
              <a:rPr lang="en-CA" sz="11200" b="1" i="1" dirty="0"/>
              <a:t>Occupational Health and Safety Regulation </a:t>
            </a:r>
            <a:r>
              <a:rPr lang="en-CA" sz="11200" dirty="0"/>
              <a:t>also prohibits supervisors from assigning employees to activities where a reported or observed impairment may create an undue risk to the worker or anyone else.  </a:t>
            </a:r>
          </a:p>
          <a:p>
            <a:r>
              <a:rPr lang="en-CA" sz="11200" dirty="0"/>
              <a:t>The employer must not knowingly permit a person to remain at any workplace while the person's ability to work is affected by alcohol, a drug or other substance so as to endanger the person or anyone else. </a:t>
            </a:r>
          </a:p>
        </p:txBody>
      </p:sp>
    </p:spTree>
    <p:extLst>
      <p:ext uri="{BB962C8B-B14F-4D97-AF65-F5344CB8AC3E}">
        <p14:creationId xmlns:p14="http://schemas.microsoft.com/office/powerpoint/2010/main" val="7621150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A Look at Cannabis - Effects</a:t>
            </a:r>
          </a:p>
        </p:txBody>
      </p:sp>
      <p:sp>
        <p:nvSpPr>
          <p:cNvPr id="5" name="Content Placeholder 2"/>
          <p:cNvSpPr>
            <a:spLocks noGrp="1"/>
          </p:cNvSpPr>
          <p:nvPr>
            <p:ph idx="1"/>
          </p:nvPr>
        </p:nvSpPr>
        <p:spPr>
          <a:xfrm>
            <a:off x="457200" y="1600200"/>
            <a:ext cx="8229600" cy="4525963"/>
          </a:xfrm>
        </p:spPr>
        <p:txBody>
          <a:bodyPr>
            <a:normAutofit fontScale="85000" lnSpcReduction="20000"/>
          </a:bodyPr>
          <a:lstStyle/>
          <a:p>
            <a:r>
              <a:rPr lang="en-CA" dirty="0"/>
              <a:t>Impacts the brain – causes cognitive &amp; performance deficits</a:t>
            </a:r>
          </a:p>
          <a:p>
            <a:pPr lvl="1"/>
            <a:r>
              <a:rPr lang="en-CA" dirty="0"/>
              <a:t>Decreases attention, concentration, reaction time</a:t>
            </a:r>
          </a:p>
          <a:p>
            <a:pPr lvl="1"/>
            <a:r>
              <a:rPr lang="en-CA" dirty="0"/>
              <a:t>Impacts judgment, decision making, risk taking, impulsivity</a:t>
            </a:r>
          </a:p>
          <a:p>
            <a:pPr lvl="1"/>
            <a:r>
              <a:rPr lang="en-CA" dirty="0"/>
              <a:t>Causes sensory distortion, reduced working memory</a:t>
            </a:r>
          </a:p>
          <a:p>
            <a:r>
              <a:rPr lang="en-CA" dirty="0"/>
              <a:t>Increases chronic health conditions</a:t>
            </a:r>
          </a:p>
          <a:p>
            <a:r>
              <a:rPr lang="en-CA" dirty="0"/>
              <a:t>Increases risk of psychotic mental disorders (particularly in people under age 25 years)</a:t>
            </a:r>
          </a:p>
          <a:p>
            <a:endParaRPr lang="en-CA" dirty="0"/>
          </a:p>
          <a:p>
            <a:pPr marL="0" indent="0" algn="ctr">
              <a:buNone/>
            </a:pPr>
            <a:r>
              <a:rPr lang="en-CA" i="1" dirty="0"/>
              <a:t>Is cannabis addictive? </a:t>
            </a:r>
          </a:p>
          <a:p>
            <a:pPr marL="0" indent="0" algn="ctr">
              <a:buNone/>
            </a:pPr>
            <a:r>
              <a:rPr lang="en-CA" sz="3600" dirty="0"/>
              <a:t>10% Risk of Addiction </a:t>
            </a:r>
          </a:p>
          <a:p>
            <a:pPr marL="0" indent="0">
              <a:buNone/>
            </a:pPr>
            <a:endParaRPr lang="en-CA" dirty="0"/>
          </a:p>
          <a:p>
            <a:pPr marL="457200" lvl="1" indent="0">
              <a:buNone/>
            </a:pPr>
            <a:endParaRPr lang="en-CA" dirty="0"/>
          </a:p>
        </p:txBody>
      </p:sp>
    </p:spTree>
    <p:extLst>
      <p:ext uri="{BB962C8B-B14F-4D97-AF65-F5344CB8AC3E}">
        <p14:creationId xmlns:p14="http://schemas.microsoft.com/office/powerpoint/2010/main" val="3572992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a:t>About this sample PowerPoint: </a:t>
            </a:r>
          </a:p>
          <a:p>
            <a:pPr lvl="1"/>
            <a:r>
              <a:rPr lang="en-CA" dirty="0"/>
              <a:t>Slides are created in an accessible format</a:t>
            </a:r>
          </a:p>
          <a:p>
            <a:pPr lvl="1"/>
            <a:r>
              <a:rPr lang="en-CA" dirty="0"/>
              <a:t>Slides may benefit from formatting with your corporate/Ministry slide background and logos</a:t>
            </a:r>
          </a:p>
          <a:p>
            <a:pPr lvl="1"/>
            <a:r>
              <a:rPr lang="en-CA" dirty="0"/>
              <a:t>Please feel free to revise these slides to fit the needs of your team</a:t>
            </a:r>
          </a:p>
        </p:txBody>
      </p:sp>
    </p:spTree>
    <p:extLst>
      <p:ext uri="{BB962C8B-B14F-4D97-AF65-F5344CB8AC3E}">
        <p14:creationId xmlns:p14="http://schemas.microsoft.com/office/powerpoint/2010/main" val="3495962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About Cannabis Impairment</a:t>
            </a:r>
          </a:p>
        </p:txBody>
      </p:sp>
      <p:sp>
        <p:nvSpPr>
          <p:cNvPr id="5" name="Content Placeholder 2"/>
          <p:cNvSpPr>
            <a:spLocks noGrp="1"/>
          </p:cNvSpPr>
          <p:nvPr>
            <p:ph idx="1"/>
          </p:nvPr>
        </p:nvSpPr>
        <p:spPr>
          <a:xfrm>
            <a:off x="457200" y="1600200"/>
            <a:ext cx="8229600" cy="4525963"/>
          </a:xfrm>
        </p:spPr>
        <p:txBody>
          <a:bodyPr>
            <a:normAutofit/>
          </a:bodyPr>
          <a:lstStyle/>
          <a:p>
            <a:r>
              <a:rPr lang="en-CA" sz="2800" dirty="0"/>
              <a:t>Cannabis impairment varies depending on the person, the strain, and the situation.</a:t>
            </a:r>
          </a:p>
          <a:p>
            <a:r>
              <a:rPr lang="en-CA" sz="2800" dirty="0"/>
              <a:t>Average amounts of “THC” in cannabis (the ingredient that creates “high”) have increased substantially:</a:t>
            </a:r>
          </a:p>
        </p:txBody>
      </p:sp>
      <p:graphicFrame>
        <p:nvGraphicFramePr>
          <p:cNvPr id="4" name="Table 3"/>
          <p:cNvGraphicFramePr>
            <a:graphicFrameLocks noGrp="1"/>
          </p:cNvGraphicFramePr>
          <p:nvPr>
            <p:extLst>
              <p:ext uri="{D42A27DB-BD31-4B8C-83A1-F6EECF244321}">
                <p14:modId xmlns:p14="http://schemas.microsoft.com/office/powerpoint/2010/main" val="4175557924"/>
              </p:ext>
            </p:extLst>
          </p:nvPr>
        </p:nvGraphicFramePr>
        <p:xfrm>
          <a:off x="1143000" y="3863181"/>
          <a:ext cx="6096000" cy="813688"/>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val="20000"/>
                    </a:ext>
                  </a:extLst>
                </a:gridCol>
                <a:gridCol w="12192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219200">
                  <a:extLst>
                    <a:ext uri="{9D8B030D-6E8A-4147-A177-3AD203B41FA5}">
                      <a16:colId xmlns:a16="http://schemas.microsoft.com/office/drawing/2014/main" val="20003"/>
                    </a:ext>
                  </a:extLst>
                </a:gridCol>
                <a:gridCol w="1219200">
                  <a:extLst>
                    <a:ext uri="{9D8B030D-6E8A-4147-A177-3AD203B41FA5}">
                      <a16:colId xmlns:a16="http://schemas.microsoft.com/office/drawing/2014/main" val="20004"/>
                    </a:ext>
                  </a:extLst>
                </a:gridCol>
              </a:tblGrid>
              <a:tr h="406844">
                <a:tc>
                  <a:txBody>
                    <a:bodyPr/>
                    <a:lstStyle/>
                    <a:p>
                      <a:pPr algn="ctr"/>
                      <a:r>
                        <a:rPr lang="en-CA" dirty="0">
                          <a:solidFill>
                            <a:schemeClr val="tx1"/>
                          </a:solidFill>
                        </a:rPr>
                        <a:t>1960</a:t>
                      </a:r>
                    </a:p>
                  </a:txBody>
                  <a:tcPr>
                    <a:solidFill>
                      <a:schemeClr val="bg1">
                        <a:lumMod val="85000"/>
                      </a:schemeClr>
                    </a:solidFill>
                  </a:tcPr>
                </a:tc>
                <a:tc>
                  <a:txBody>
                    <a:bodyPr/>
                    <a:lstStyle/>
                    <a:p>
                      <a:pPr algn="ctr"/>
                      <a:r>
                        <a:rPr lang="en-CA" dirty="0">
                          <a:solidFill>
                            <a:schemeClr val="tx1"/>
                          </a:solidFill>
                        </a:rPr>
                        <a:t>1997</a:t>
                      </a:r>
                    </a:p>
                  </a:txBody>
                  <a:tcPr>
                    <a:solidFill>
                      <a:schemeClr val="bg1">
                        <a:lumMod val="85000"/>
                      </a:schemeClr>
                    </a:solidFill>
                  </a:tcPr>
                </a:tc>
                <a:tc>
                  <a:txBody>
                    <a:bodyPr/>
                    <a:lstStyle/>
                    <a:p>
                      <a:pPr algn="ctr"/>
                      <a:r>
                        <a:rPr lang="en-CA" dirty="0">
                          <a:solidFill>
                            <a:schemeClr val="tx1"/>
                          </a:solidFill>
                        </a:rPr>
                        <a:t>2006</a:t>
                      </a:r>
                    </a:p>
                  </a:txBody>
                  <a:tcPr>
                    <a:solidFill>
                      <a:schemeClr val="bg1">
                        <a:lumMod val="85000"/>
                      </a:schemeClr>
                    </a:solidFill>
                  </a:tcPr>
                </a:tc>
                <a:tc>
                  <a:txBody>
                    <a:bodyPr/>
                    <a:lstStyle/>
                    <a:p>
                      <a:pPr algn="ctr"/>
                      <a:r>
                        <a:rPr lang="en-CA" dirty="0">
                          <a:solidFill>
                            <a:schemeClr val="tx1"/>
                          </a:solidFill>
                        </a:rPr>
                        <a:t>2008</a:t>
                      </a:r>
                    </a:p>
                  </a:txBody>
                  <a:tcPr>
                    <a:solidFill>
                      <a:schemeClr val="bg1">
                        <a:lumMod val="85000"/>
                      </a:schemeClr>
                    </a:solidFill>
                  </a:tcPr>
                </a:tc>
                <a:tc>
                  <a:txBody>
                    <a:bodyPr/>
                    <a:lstStyle/>
                    <a:p>
                      <a:pPr algn="ctr"/>
                      <a:r>
                        <a:rPr lang="en-CA" dirty="0">
                          <a:solidFill>
                            <a:schemeClr val="tx1"/>
                          </a:solidFill>
                        </a:rPr>
                        <a:t>2015</a:t>
                      </a:r>
                    </a:p>
                  </a:txBody>
                  <a:tcPr>
                    <a:solidFill>
                      <a:schemeClr val="bg1">
                        <a:lumMod val="85000"/>
                      </a:schemeClr>
                    </a:solidFill>
                  </a:tcPr>
                </a:tc>
                <a:extLst>
                  <a:ext uri="{0D108BD9-81ED-4DB2-BD59-A6C34878D82A}">
                    <a16:rowId xmlns:a16="http://schemas.microsoft.com/office/drawing/2014/main" val="10000"/>
                  </a:ext>
                </a:extLst>
              </a:tr>
              <a:tr h="406844">
                <a:tc>
                  <a:txBody>
                    <a:bodyPr/>
                    <a:lstStyle/>
                    <a:p>
                      <a:pPr algn="ctr"/>
                      <a:r>
                        <a:rPr lang="en-CA" dirty="0">
                          <a:solidFill>
                            <a:schemeClr val="tx1"/>
                          </a:solidFill>
                        </a:rPr>
                        <a:t>2%</a:t>
                      </a:r>
                    </a:p>
                  </a:txBody>
                  <a:tcPr>
                    <a:solidFill>
                      <a:schemeClr val="bg1">
                        <a:lumMod val="85000"/>
                      </a:schemeClr>
                    </a:solidFill>
                  </a:tcPr>
                </a:tc>
                <a:tc>
                  <a:txBody>
                    <a:bodyPr/>
                    <a:lstStyle/>
                    <a:p>
                      <a:pPr algn="ctr"/>
                      <a:r>
                        <a:rPr lang="en-CA" dirty="0">
                          <a:solidFill>
                            <a:schemeClr val="tx1"/>
                          </a:solidFill>
                        </a:rPr>
                        <a:t>4.5%</a:t>
                      </a:r>
                    </a:p>
                  </a:txBody>
                  <a:tcPr>
                    <a:solidFill>
                      <a:schemeClr val="bg1">
                        <a:lumMod val="85000"/>
                      </a:schemeClr>
                    </a:solidFill>
                  </a:tcPr>
                </a:tc>
                <a:tc>
                  <a:txBody>
                    <a:bodyPr/>
                    <a:lstStyle/>
                    <a:p>
                      <a:pPr algn="ctr"/>
                      <a:r>
                        <a:rPr lang="en-CA" dirty="0">
                          <a:solidFill>
                            <a:schemeClr val="tx1"/>
                          </a:solidFill>
                        </a:rPr>
                        <a:t>8.5%</a:t>
                      </a:r>
                    </a:p>
                  </a:txBody>
                  <a:tcPr>
                    <a:solidFill>
                      <a:schemeClr val="bg1">
                        <a:lumMod val="85000"/>
                      </a:schemeClr>
                    </a:solidFill>
                  </a:tcPr>
                </a:tc>
                <a:tc>
                  <a:txBody>
                    <a:bodyPr/>
                    <a:lstStyle/>
                    <a:p>
                      <a:pPr algn="ctr"/>
                      <a:r>
                        <a:rPr lang="en-CA" dirty="0">
                          <a:solidFill>
                            <a:schemeClr val="tx1"/>
                          </a:solidFill>
                        </a:rPr>
                        <a:t>8.8%</a:t>
                      </a:r>
                    </a:p>
                  </a:txBody>
                  <a:tcPr>
                    <a:solidFill>
                      <a:schemeClr val="bg1">
                        <a:lumMod val="85000"/>
                      </a:schemeClr>
                    </a:solidFill>
                  </a:tcPr>
                </a:tc>
                <a:tc>
                  <a:txBody>
                    <a:bodyPr/>
                    <a:lstStyle/>
                    <a:p>
                      <a:pPr algn="ctr"/>
                      <a:r>
                        <a:rPr lang="en-CA" dirty="0">
                          <a:solidFill>
                            <a:schemeClr val="tx1"/>
                          </a:solidFill>
                        </a:rPr>
                        <a:t>20%</a:t>
                      </a:r>
                    </a:p>
                  </a:txBody>
                  <a:tcPr>
                    <a:solidFill>
                      <a:schemeClr val="bg1">
                        <a:lumMod val="85000"/>
                      </a:schemeClr>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4915918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7750" y="304800"/>
            <a:ext cx="7048500" cy="1143000"/>
          </a:xfrm>
        </p:spPr>
        <p:txBody>
          <a:bodyPr>
            <a:normAutofit/>
          </a:bodyPr>
          <a:lstStyle/>
          <a:p>
            <a:r>
              <a:rPr lang="en-CA" sz="3200" b="1" dirty="0"/>
              <a:t>Cannabis – Intoxication </a:t>
            </a:r>
            <a:r>
              <a:rPr lang="en-CA" sz="3200" b="1" i="1" dirty="0"/>
              <a:t>vs.</a:t>
            </a:r>
            <a:r>
              <a:rPr lang="en-CA" sz="3200" b="1" dirty="0"/>
              <a:t> Impairment</a:t>
            </a:r>
          </a:p>
        </p:txBody>
      </p:sp>
      <p:sp>
        <p:nvSpPr>
          <p:cNvPr id="5" name="Content Placeholder 2"/>
          <p:cNvSpPr>
            <a:spLocks noGrp="1"/>
          </p:cNvSpPr>
          <p:nvPr>
            <p:ph idx="1"/>
          </p:nvPr>
        </p:nvSpPr>
        <p:spPr>
          <a:xfrm>
            <a:off x="457200" y="1600200"/>
            <a:ext cx="8229600" cy="4525963"/>
          </a:xfrm>
        </p:spPr>
        <p:txBody>
          <a:bodyPr>
            <a:normAutofit fontScale="92500" lnSpcReduction="20000"/>
          </a:bodyPr>
          <a:lstStyle/>
          <a:p>
            <a:r>
              <a:rPr lang="en-CA" i="1" u="sng" dirty="0"/>
              <a:t>Intoxication</a:t>
            </a:r>
            <a:r>
              <a:rPr lang="en-CA" i="1" dirty="0"/>
              <a:t> </a:t>
            </a:r>
            <a:r>
              <a:rPr lang="en-CA" dirty="0"/>
              <a:t>effects of cannabis can be felt immediately after smoking, vaporizing or dabbing:</a:t>
            </a:r>
          </a:p>
          <a:p>
            <a:pPr lvl="1"/>
            <a:r>
              <a:rPr lang="en-CA" dirty="0"/>
              <a:t>May last up to 6 hours or longer.  </a:t>
            </a:r>
          </a:p>
          <a:p>
            <a:pPr lvl="1"/>
            <a:r>
              <a:rPr lang="en-CA" dirty="0"/>
              <a:t>If you eat or drink cannabis, effects can occur within 30 minutes to 2 hours; may last up to 12 hours or longer</a:t>
            </a:r>
          </a:p>
          <a:p>
            <a:r>
              <a:rPr lang="en-CA" i="1" u="sng" dirty="0"/>
              <a:t>Impairment</a:t>
            </a:r>
            <a:r>
              <a:rPr lang="en-CA" u="sng" dirty="0"/>
              <a:t> </a:t>
            </a:r>
            <a:r>
              <a:rPr lang="en-CA" dirty="0"/>
              <a:t>lasts longer; may last for more than 24 hours after cannabis use</a:t>
            </a:r>
          </a:p>
          <a:p>
            <a:r>
              <a:rPr lang="en-CA" dirty="0"/>
              <a:t>Attention, concentration, inhibition &amp; impulsivity may be impaired </a:t>
            </a:r>
            <a:r>
              <a:rPr lang="en-CA" u="sng" dirty="0"/>
              <a:t>up to 20 days</a:t>
            </a:r>
            <a:r>
              <a:rPr lang="en-CA" dirty="0"/>
              <a:t> after use</a:t>
            </a:r>
          </a:p>
          <a:p>
            <a:pPr marL="457200" lvl="1" indent="0">
              <a:buNone/>
            </a:pPr>
            <a:endParaRPr lang="en-CA" dirty="0"/>
          </a:p>
        </p:txBody>
      </p:sp>
    </p:spTree>
    <p:extLst>
      <p:ext uri="{BB962C8B-B14F-4D97-AF65-F5344CB8AC3E}">
        <p14:creationId xmlns:p14="http://schemas.microsoft.com/office/powerpoint/2010/main" val="10348369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Support for Substance Use Disorders</a:t>
            </a:r>
          </a:p>
        </p:txBody>
      </p:sp>
      <p:sp>
        <p:nvSpPr>
          <p:cNvPr id="3" name="Content Placeholder 2"/>
          <p:cNvSpPr>
            <a:spLocks noGrp="1"/>
          </p:cNvSpPr>
          <p:nvPr>
            <p:ph idx="1"/>
          </p:nvPr>
        </p:nvSpPr>
        <p:spPr/>
        <p:txBody>
          <a:bodyPr/>
          <a:lstStyle/>
          <a:p>
            <a:r>
              <a:rPr lang="en-CA" dirty="0"/>
              <a:t>These include counselling and other services offered by </a:t>
            </a:r>
            <a:r>
              <a:rPr lang="en-CA" u="sng" dirty="0">
                <a:hlinkClick r:id="rId3"/>
              </a:rPr>
              <a:t>Employee and Family Assistance Services</a:t>
            </a:r>
            <a:endParaRPr lang="en-CA" dirty="0"/>
          </a:p>
          <a:p>
            <a:r>
              <a:rPr lang="en-CA" u="sng" dirty="0">
                <a:hlinkClick r:id="rId4"/>
              </a:rPr>
              <a:t>Occupational Health Program</a:t>
            </a:r>
            <a:r>
              <a:rPr lang="en-CA" dirty="0"/>
              <a:t> </a:t>
            </a:r>
          </a:p>
          <a:p>
            <a:r>
              <a:rPr lang="en-CA" u="sng" dirty="0">
                <a:hlinkClick r:id="rId4"/>
              </a:rPr>
              <a:t>Substance Use Disorder Treatment Funding program</a:t>
            </a:r>
            <a:r>
              <a:rPr lang="en-CA" u="sng" dirty="0"/>
              <a:t> </a:t>
            </a:r>
            <a:endParaRPr lang="en-CA" dirty="0"/>
          </a:p>
        </p:txBody>
      </p:sp>
    </p:spTree>
    <p:extLst>
      <p:ext uri="{BB962C8B-B14F-4D97-AF65-F5344CB8AC3E}">
        <p14:creationId xmlns:p14="http://schemas.microsoft.com/office/powerpoint/2010/main" val="37887883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err="1"/>
              <a:t>MyHR</a:t>
            </a:r>
            <a:r>
              <a:rPr lang="en-CA" sz="3200" b="1" dirty="0"/>
              <a:t> Resources</a:t>
            </a:r>
          </a:p>
        </p:txBody>
      </p:sp>
      <p:sp>
        <p:nvSpPr>
          <p:cNvPr id="5" name="Content Placeholder 2"/>
          <p:cNvSpPr>
            <a:spLocks noGrp="1"/>
          </p:cNvSpPr>
          <p:nvPr>
            <p:ph idx="1"/>
          </p:nvPr>
        </p:nvSpPr>
        <p:spPr>
          <a:xfrm>
            <a:off x="457200" y="1600200"/>
            <a:ext cx="8229600" cy="4525963"/>
          </a:xfrm>
        </p:spPr>
        <p:txBody>
          <a:bodyPr>
            <a:normAutofit/>
          </a:bodyPr>
          <a:lstStyle/>
          <a:p>
            <a:r>
              <a:rPr lang="en-CA" dirty="0">
                <a:hlinkClick r:id="rId3"/>
              </a:rPr>
              <a:t>Impairment in the Workplace</a:t>
            </a:r>
            <a:endParaRPr lang="en-CA" dirty="0"/>
          </a:p>
          <a:p>
            <a:r>
              <a:rPr lang="en-CA" dirty="0"/>
              <a:t>Impairment in the Workplace</a:t>
            </a:r>
          </a:p>
          <a:p>
            <a:pPr lvl="1"/>
            <a:r>
              <a:rPr lang="en-CA" dirty="0">
                <a:hlinkClick r:id="rId4"/>
              </a:rPr>
              <a:t>Questions and Answers for Managers/Supervisors</a:t>
            </a:r>
            <a:endParaRPr lang="en-CA" dirty="0"/>
          </a:p>
          <a:p>
            <a:pPr lvl="1"/>
            <a:r>
              <a:rPr lang="en-CA" dirty="0">
                <a:hlinkClick r:id="rId5"/>
              </a:rPr>
              <a:t>Questions &amp; Answers for all Employees</a:t>
            </a:r>
            <a:endParaRPr lang="en-CA" dirty="0"/>
          </a:p>
          <a:p>
            <a:r>
              <a:rPr lang="en-CA" dirty="0" err="1">
                <a:hlinkClick r:id="rId6"/>
              </a:rPr>
              <a:t>AskMyHR</a:t>
            </a:r>
            <a:endParaRPr lang="en-CA" dirty="0"/>
          </a:p>
          <a:p>
            <a:endParaRPr lang="en-CA" dirty="0"/>
          </a:p>
        </p:txBody>
      </p:sp>
    </p:spTree>
    <p:extLst>
      <p:ext uri="{BB962C8B-B14F-4D97-AF65-F5344CB8AC3E}">
        <p14:creationId xmlns:p14="http://schemas.microsoft.com/office/powerpoint/2010/main" val="257117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Agenda </a:t>
            </a:r>
          </a:p>
        </p:txBody>
      </p:sp>
      <p:sp>
        <p:nvSpPr>
          <p:cNvPr id="3" name="Content Placeholder 2"/>
          <p:cNvSpPr>
            <a:spLocks noGrp="1"/>
          </p:cNvSpPr>
          <p:nvPr>
            <p:ph idx="1"/>
          </p:nvPr>
        </p:nvSpPr>
        <p:spPr>
          <a:xfrm>
            <a:off x="457200" y="1447800"/>
            <a:ext cx="8229600" cy="4525963"/>
          </a:xfrm>
        </p:spPr>
        <p:txBody>
          <a:bodyPr>
            <a:normAutofit/>
          </a:bodyPr>
          <a:lstStyle/>
          <a:p>
            <a:r>
              <a:rPr lang="en-CA" sz="2800" dirty="0"/>
              <a:t>Meeting Objectives and Learning Agreement</a:t>
            </a:r>
          </a:p>
          <a:p>
            <a:r>
              <a:rPr lang="en-CA" sz="2800" dirty="0"/>
              <a:t>What is Impairment?</a:t>
            </a:r>
          </a:p>
          <a:p>
            <a:r>
              <a:rPr lang="en-CA" sz="2800" dirty="0"/>
              <a:t>Why does it matter?</a:t>
            </a:r>
          </a:p>
          <a:p>
            <a:r>
              <a:rPr lang="en-CA" sz="2800" dirty="0"/>
              <a:t>Safety Sensitive Positions</a:t>
            </a:r>
          </a:p>
          <a:p>
            <a:r>
              <a:rPr lang="en-CA" sz="2800" dirty="0"/>
              <a:t>Impaired by … ? Cannabis and other substances and conditions</a:t>
            </a:r>
          </a:p>
          <a:p>
            <a:r>
              <a:rPr lang="en-CA" sz="2800" dirty="0"/>
              <a:t>Support for Problematic Substance Use</a:t>
            </a:r>
          </a:p>
          <a:p>
            <a:r>
              <a:rPr lang="en-CA" sz="2800" dirty="0" err="1"/>
              <a:t>MyHR</a:t>
            </a:r>
            <a:r>
              <a:rPr lang="en-CA" sz="2800" dirty="0"/>
              <a:t> resources</a:t>
            </a:r>
          </a:p>
        </p:txBody>
      </p:sp>
    </p:spTree>
    <p:extLst>
      <p:ext uri="{BB962C8B-B14F-4D97-AF65-F5344CB8AC3E}">
        <p14:creationId xmlns:p14="http://schemas.microsoft.com/office/powerpoint/2010/main" val="3401384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Meeting Objectives </a:t>
            </a:r>
          </a:p>
        </p:txBody>
      </p:sp>
      <p:sp>
        <p:nvSpPr>
          <p:cNvPr id="3" name="Content Placeholder 2"/>
          <p:cNvSpPr>
            <a:spLocks noGrp="1"/>
          </p:cNvSpPr>
          <p:nvPr>
            <p:ph idx="1"/>
          </p:nvPr>
        </p:nvSpPr>
        <p:spPr/>
        <p:txBody>
          <a:bodyPr>
            <a:normAutofit/>
          </a:bodyPr>
          <a:lstStyle/>
          <a:p>
            <a:pPr marL="0" indent="0">
              <a:spcAft>
                <a:spcPts val="600"/>
              </a:spcAft>
              <a:buNone/>
            </a:pPr>
            <a:r>
              <a:rPr lang="en-CA" sz="2800" dirty="0"/>
              <a:t>At the end of this meeting, we should have a common and shared understanding of:</a:t>
            </a:r>
          </a:p>
          <a:p>
            <a:pPr>
              <a:spcAft>
                <a:spcPts val="300"/>
              </a:spcAft>
            </a:pPr>
            <a:r>
              <a:rPr lang="en-CA" sz="2800" dirty="0"/>
              <a:t>Expected workplace behaviour </a:t>
            </a:r>
          </a:p>
          <a:p>
            <a:pPr>
              <a:spcAft>
                <a:spcPts val="300"/>
              </a:spcAft>
            </a:pPr>
            <a:r>
              <a:rPr lang="en-CA" sz="2800" dirty="0"/>
              <a:t>Workplace impairment</a:t>
            </a:r>
          </a:p>
          <a:p>
            <a:pPr>
              <a:spcAft>
                <a:spcPts val="300"/>
              </a:spcAft>
            </a:pPr>
            <a:r>
              <a:rPr lang="en-CA" sz="2800" dirty="0"/>
              <a:t>Our shared responsibility for workplace safety</a:t>
            </a:r>
          </a:p>
          <a:p>
            <a:pPr>
              <a:spcAft>
                <a:spcPts val="300"/>
              </a:spcAft>
            </a:pPr>
            <a:r>
              <a:rPr lang="en-CA" sz="2800" dirty="0"/>
              <a:t>Where to find information and access services</a:t>
            </a:r>
            <a:br>
              <a:rPr lang="en-CA" sz="2800" dirty="0"/>
            </a:br>
            <a:endParaRPr lang="en-CA" sz="2800" dirty="0"/>
          </a:p>
          <a:p>
            <a:pPr marL="514350" indent="-514350">
              <a:buFont typeface="+mj-lt"/>
              <a:buAutoNum type="arabicPeriod"/>
            </a:pPr>
            <a:endParaRPr lang="en-CA" sz="2800" dirty="0"/>
          </a:p>
        </p:txBody>
      </p:sp>
    </p:spTree>
    <p:extLst>
      <p:ext uri="{BB962C8B-B14F-4D97-AF65-F5344CB8AC3E}">
        <p14:creationId xmlns:p14="http://schemas.microsoft.com/office/powerpoint/2010/main" val="993023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Learning Agreement</a:t>
            </a:r>
          </a:p>
        </p:txBody>
      </p:sp>
      <p:sp>
        <p:nvSpPr>
          <p:cNvPr id="3" name="Content Placeholder 2"/>
          <p:cNvSpPr>
            <a:spLocks noGrp="1"/>
          </p:cNvSpPr>
          <p:nvPr>
            <p:ph idx="1"/>
          </p:nvPr>
        </p:nvSpPr>
        <p:spPr/>
        <p:txBody>
          <a:bodyPr/>
          <a:lstStyle/>
          <a:p>
            <a:r>
              <a:rPr lang="en-CA" dirty="0"/>
              <a:t>Actively contribute to achieving the meeting objectives</a:t>
            </a:r>
          </a:p>
          <a:p>
            <a:r>
              <a:rPr lang="en-CA" dirty="0"/>
              <a:t>Only share your own stories</a:t>
            </a:r>
          </a:p>
          <a:p>
            <a:r>
              <a:rPr lang="en-CA" dirty="0"/>
              <a:t>Respect the privacy of others</a:t>
            </a:r>
          </a:p>
          <a:p>
            <a:r>
              <a:rPr lang="en-CA" dirty="0"/>
              <a:t>Be empathetic and respectful</a:t>
            </a:r>
          </a:p>
          <a:p>
            <a:r>
              <a:rPr lang="en-CA" dirty="0"/>
              <a:t>Questions are good</a:t>
            </a:r>
          </a:p>
        </p:txBody>
      </p:sp>
    </p:spTree>
    <p:extLst>
      <p:ext uri="{BB962C8B-B14F-4D97-AF65-F5344CB8AC3E}">
        <p14:creationId xmlns:p14="http://schemas.microsoft.com/office/powerpoint/2010/main" val="35924266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What is impairment?</a:t>
            </a:r>
          </a:p>
        </p:txBody>
      </p:sp>
      <p:sp>
        <p:nvSpPr>
          <p:cNvPr id="4" name="Content Placeholder 2"/>
          <p:cNvSpPr>
            <a:spLocks noGrp="1"/>
          </p:cNvSpPr>
          <p:nvPr>
            <p:ph idx="1"/>
          </p:nvPr>
        </p:nvSpPr>
        <p:spPr>
          <a:xfrm>
            <a:off x="457200" y="1600200"/>
            <a:ext cx="8229600" cy="4525963"/>
          </a:xfrm>
        </p:spPr>
        <p:txBody>
          <a:bodyPr>
            <a:normAutofit/>
          </a:bodyPr>
          <a:lstStyle/>
          <a:p>
            <a:r>
              <a:rPr lang="en-CA" dirty="0"/>
              <a:t>What does workplace impairment mean to you?</a:t>
            </a:r>
          </a:p>
          <a:p>
            <a:r>
              <a:rPr lang="en-CA" dirty="0"/>
              <a:t>What would it look like?</a:t>
            </a:r>
          </a:p>
          <a:p>
            <a:r>
              <a:rPr lang="en-CA" dirty="0"/>
              <a:t>What might cause employees to be impaired?</a:t>
            </a:r>
          </a:p>
        </p:txBody>
      </p:sp>
    </p:spTree>
    <p:extLst>
      <p:ext uri="{BB962C8B-B14F-4D97-AF65-F5344CB8AC3E}">
        <p14:creationId xmlns:p14="http://schemas.microsoft.com/office/powerpoint/2010/main" val="18266372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Not Just Drugs or Alcohol</a:t>
            </a:r>
          </a:p>
        </p:txBody>
      </p:sp>
      <p:sp>
        <p:nvSpPr>
          <p:cNvPr id="4" name="Content Placeholder 2"/>
          <p:cNvSpPr>
            <a:spLocks noGrp="1"/>
          </p:cNvSpPr>
          <p:nvPr>
            <p:ph idx="1"/>
          </p:nvPr>
        </p:nvSpPr>
        <p:spPr>
          <a:xfrm>
            <a:off x="457200" y="1600200"/>
            <a:ext cx="8229600" cy="4525963"/>
          </a:xfrm>
        </p:spPr>
        <p:txBody>
          <a:bodyPr>
            <a:normAutofit fontScale="92500" lnSpcReduction="10000"/>
          </a:bodyPr>
          <a:lstStyle/>
          <a:p>
            <a:pPr marL="0" indent="0">
              <a:buNone/>
            </a:pPr>
            <a:r>
              <a:rPr lang="en-CA" dirty="0"/>
              <a:t>What product could this warning below refer to?</a:t>
            </a:r>
          </a:p>
          <a:p>
            <a:pPr marL="0" indent="0">
              <a:buNone/>
            </a:pPr>
            <a:r>
              <a:rPr lang="en-CA" i="1" dirty="0"/>
              <a:t>When using this product:</a:t>
            </a:r>
          </a:p>
          <a:p>
            <a:r>
              <a:rPr lang="en-CA" i="1" dirty="0"/>
              <a:t>Marked drowsiness may occur</a:t>
            </a:r>
          </a:p>
          <a:p>
            <a:r>
              <a:rPr lang="en-CA" i="1" dirty="0"/>
              <a:t>Avoid alcoholic drinks</a:t>
            </a:r>
          </a:p>
          <a:p>
            <a:r>
              <a:rPr lang="en-CA" i="1" dirty="0"/>
              <a:t>Alcohol, sedatives and tranquilizers may increase drowsiness</a:t>
            </a:r>
          </a:p>
          <a:p>
            <a:r>
              <a:rPr lang="en-CA" i="1" dirty="0"/>
              <a:t>Be careful when driving a motor vehicle or operating machinery</a:t>
            </a:r>
          </a:p>
          <a:p>
            <a:r>
              <a:rPr lang="en-CA" i="1" dirty="0"/>
              <a:t>Excitability might occur, especially in children</a:t>
            </a:r>
          </a:p>
          <a:p>
            <a:endParaRPr lang="en-CA" dirty="0"/>
          </a:p>
        </p:txBody>
      </p:sp>
    </p:spTree>
    <p:extLst>
      <p:ext uri="{BB962C8B-B14F-4D97-AF65-F5344CB8AC3E}">
        <p14:creationId xmlns:p14="http://schemas.microsoft.com/office/powerpoint/2010/main" val="38222923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Not Just Drugs or Alcohol</a:t>
            </a:r>
          </a:p>
        </p:txBody>
      </p:sp>
      <p:sp>
        <p:nvSpPr>
          <p:cNvPr id="4" name="Content Placeholder 2"/>
          <p:cNvSpPr>
            <a:spLocks noGrp="1"/>
          </p:cNvSpPr>
          <p:nvPr>
            <p:ph idx="1"/>
          </p:nvPr>
        </p:nvSpPr>
        <p:spPr>
          <a:xfrm>
            <a:off x="457200" y="1600200"/>
            <a:ext cx="8229600" cy="4525963"/>
          </a:xfrm>
        </p:spPr>
        <p:txBody>
          <a:bodyPr>
            <a:normAutofit/>
          </a:bodyPr>
          <a:lstStyle/>
          <a:p>
            <a:pPr fontAlgn="t"/>
            <a:r>
              <a:rPr lang="en-CA" dirty="0"/>
              <a:t>In the BC Public Service, 29% of men &amp; 35% of women don’t get the recommended amount of sleep for their age and family status</a:t>
            </a:r>
          </a:p>
          <a:p>
            <a:pPr fontAlgn="t"/>
            <a:endParaRPr lang="en-CA" dirty="0"/>
          </a:p>
          <a:p>
            <a:pPr marL="0" indent="0">
              <a:buNone/>
            </a:pPr>
            <a:endParaRPr lang="en-CA" i="1" dirty="0"/>
          </a:p>
          <a:p>
            <a:endParaRPr lang="en-CA" dirty="0"/>
          </a:p>
        </p:txBody>
      </p:sp>
    </p:spTree>
    <p:extLst>
      <p:ext uri="{BB962C8B-B14F-4D97-AF65-F5344CB8AC3E}">
        <p14:creationId xmlns:p14="http://schemas.microsoft.com/office/powerpoint/2010/main" val="255458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b="1" dirty="0"/>
              <a:t>Why does impairment at work matter?</a:t>
            </a:r>
          </a:p>
        </p:txBody>
      </p:sp>
      <p:sp>
        <p:nvSpPr>
          <p:cNvPr id="4" name="Content Placeholder 2"/>
          <p:cNvSpPr>
            <a:spLocks noGrp="1"/>
          </p:cNvSpPr>
          <p:nvPr>
            <p:ph idx="1"/>
          </p:nvPr>
        </p:nvSpPr>
        <p:spPr>
          <a:xfrm>
            <a:off x="457200" y="1600200"/>
            <a:ext cx="8229600" cy="4525963"/>
          </a:xfrm>
        </p:spPr>
        <p:txBody>
          <a:bodyPr>
            <a:normAutofit/>
          </a:bodyPr>
          <a:lstStyle/>
          <a:p>
            <a:r>
              <a:rPr lang="en-CA" dirty="0"/>
              <a:t>If you were impaired at work, how would your job ability be affected?</a:t>
            </a:r>
          </a:p>
          <a:p>
            <a:r>
              <a:rPr lang="en-CA" dirty="0"/>
              <a:t>If others on the team were impaired, how would that affect you?</a:t>
            </a:r>
          </a:p>
          <a:p>
            <a:r>
              <a:rPr lang="en-CA" dirty="0"/>
              <a:t>What’s the risk to the workplace and the public service if employees are impaired?</a:t>
            </a:r>
          </a:p>
          <a:p>
            <a:endParaRPr lang="en-CA" dirty="0"/>
          </a:p>
          <a:p>
            <a:endParaRPr lang="en-CA" dirty="0"/>
          </a:p>
        </p:txBody>
      </p:sp>
    </p:spTree>
    <p:extLst>
      <p:ext uri="{BB962C8B-B14F-4D97-AF65-F5344CB8AC3E}">
        <p14:creationId xmlns:p14="http://schemas.microsoft.com/office/powerpoint/2010/main" val="26443814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31678</TotalTime>
  <Words>2710</Words>
  <Application>Microsoft Office PowerPoint</Application>
  <PresentationFormat>On-screen Show (4:3)</PresentationFormat>
  <Paragraphs>291</Paragraphs>
  <Slides>23</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Wingdings</vt:lpstr>
      <vt:lpstr>Office Theme</vt:lpstr>
      <vt:lpstr>Workplace Impairment</vt:lpstr>
      <vt:lpstr>PowerPoint Presentation</vt:lpstr>
      <vt:lpstr>Agenda </vt:lpstr>
      <vt:lpstr>Meeting Objectives </vt:lpstr>
      <vt:lpstr>Learning Agreement</vt:lpstr>
      <vt:lpstr>What is impairment?</vt:lpstr>
      <vt:lpstr>Not Just Drugs or Alcohol</vt:lpstr>
      <vt:lpstr>Not Just Drugs or Alcohol</vt:lpstr>
      <vt:lpstr>Why does impairment at work matter?</vt:lpstr>
      <vt:lpstr>Safety-sensitive positions</vt:lpstr>
      <vt:lpstr>BC Public Service - Corporate Values </vt:lpstr>
      <vt:lpstr>Oath and Standards of Conduct </vt:lpstr>
      <vt:lpstr>BC Public Service - Standards of Conduct</vt:lpstr>
      <vt:lpstr>Fit for Duty</vt:lpstr>
      <vt:lpstr>Addition to HR Policy 4</vt:lpstr>
      <vt:lpstr>Addition to HR Policy 4</vt:lpstr>
      <vt:lpstr>Addition to HR Policy 4</vt:lpstr>
      <vt:lpstr>Addition to HR Policy 4</vt:lpstr>
      <vt:lpstr>A Look at Cannabis - Effects</vt:lpstr>
      <vt:lpstr>About Cannabis Impairment</vt:lpstr>
      <vt:lpstr>Cannabis – Intoxication vs. Impairment</vt:lpstr>
      <vt:lpstr>Support for Substance Use Disorders</vt:lpstr>
      <vt:lpstr>MyHR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a Respectful Workplace</dc:title>
  <dc:creator>BC Public Service Agency - Policy Division</dc:creator>
  <cp:keywords>respectful workplaces</cp:keywords>
  <cp:lastModifiedBy>Hay, David I PSA:EX</cp:lastModifiedBy>
  <cp:revision>199</cp:revision>
  <cp:lastPrinted>2019-01-23T23:47:38Z</cp:lastPrinted>
  <dcterms:created xsi:type="dcterms:W3CDTF">2006-08-16T00:00:00Z</dcterms:created>
  <dcterms:modified xsi:type="dcterms:W3CDTF">2019-01-24T20:59:56Z</dcterms:modified>
</cp:coreProperties>
</file>