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sldIdLst>
    <p:sldId id="256" r:id="rId2"/>
    <p:sldId id="301" r:id="rId3"/>
    <p:sldId id="343" r:id="rId4"/>
    <p:sldId id="342" r:id="rId5"/>
    <p:sldId id="285" r:id="rId6"/>
    <p:sldId id="268" r:id="rId7"/>
    <p:sldId id="269" r:id="rId8"/>
    <p:sldId id="286" r:id="rId9"/>
    <p:sldId id="294" r:id="rId10"/>
    <p:sldId id="258" r:id="rId11"/>
    <p:sldId id="296" r:id="rId12"/>
    <p:sldId id="272" r:id="rId13"/>
    <p:sldId id="273" r:id="rId14"/>
    <p:sldId id="276" r:id="rId15"/>
    <p:sldId id="278" r:id="rId16"/>
    <p:sldId id="279" r:id="rId17"/>
    <p:sldId id="280" r:id="rId18"/>
    <p:sldId id="309" r:id="rId19"/>
    <p:sldId id="311" r:id="rId20"/>
    <p:sldId id="344" r:id="rId21"/>
    <p:sldId id="318" r:id="rId22"/>
    <p:sldId id="321" r:id="rId23"/>
    <p:sldId id="323" r:id="rId24"/>
    <p:sldId id="325" r:id="rId25"/>
    <p:sldId id="326" r:id="rId26"/>
    <p:sldId id="336" r:id="rId27"/>
    <p:sldId id="338" r:id="rId28"/>
    <p:sldId id="335" r:id="rId29"/>
  </p:sldIdLst>
  <p:sldSz cx="9144000" cy="6858000" type="screen4x3"/>
  <p:notesSz cx="6858000" cy="9144000"/>
  <p:defaultTextStyle>
    <a:defPPr>
      <a:defRPr lang="en-CA"/>
    </a:defPPr>
    <a:lvl1pPr algn="l" rtl="0" fontAlgn="base">
      <a:spcBef>
        <a:spcPct val="0"/>
      </a:spcBef>
      <a:spcAft>
        <a:spcPct val="0"/>
      </a:spcAft>
      <a:defRPr sz="2000" kern="1200">
        <a:solidFill>
          <a:schemeClr val="tx1"/>
        </a:solidFill>
        <a:latin typeface="Verdana" pitchFamily="34" charset="0"/>
        <a:ea typeface="+mn-ea"/>
        <a:cs typeface="Arial" charset="0"/>
      </a:defRPr>
    </a:lvl1pPr>
    <a:lvl2pPr marL="457200" algn="l" rtl="0" fontAlgn="base">
      <a:spcBef>
        <a:spcPct val="0"/>
      </a:spcBef>
      <a:spcAft>
        <a:spcPct val="0"/>
      </a:spcAft>
      <a:defRPr sz="2000" kern="1200">
        <a:solidFill>
          <a:schemeClr val="tx1"/>
        </a:solidFill>
        <a:latin typeface="Verdana" pitchFamily="34" charset="0"/>
        <a:ea typeface="+mn-ea"/>
        <a:cs typeface="Arial" charset="0"/>
      </a:defRPr>
    </a:lvl2pPr>
    <a:lvl3pPr marL="914400" algn="l" rtl="0" fontAlgn="base">
      <a:spcBef>
        <a:spcPct val="0"/>
      </a:spcBef>
      <a:spcAft>
        <a:spcPct val="0"/>
      </a:spcAft>
      <a:defRPr sz="2000" kern="1200">
        <a:solidFill>
          <a:schemeClr val="tx1"/>
        </a:solidFill>
        <a:latin typeface="Verdana" pitchFamily="34" charset="0"/>
        <a:ea typeface="+mn-ea"/>
        <a:cs typeface="Arial" charset="0"/>
      </a:defRPr>
    </a:lvl3pPr>
    <a:lvl4pPr marL="1371600" algn="l" rtl="0" fontAlgn="base">
      <a:spcBef>
        <a:spcPct val="0"/>
      </a:spcBef>
      <a:spcAft>
        <a:spcPct val="0"/>
      </a:spcAft>
      <a:defRPr sz="2000" kern="1200">
        <a:solidFill>
          <a:schemeClr val="tx1"/>
        </a:solidFill>
        <a:latin typeface="Verdana" pitchFamily="34" charset="0"/>
        <a:ea typeface="+mn-ea"/>
        <a:cs typeface="Arial" charset="0"/>
      </a:defRPr>
    </a:lvl4pPr>
    <a:lvl5pPr marL="1828800" algn="l" rtl="0" fontAlgn="base">
      <a:spcBef>
        <a:spcPct val="0"/>
      </a:spcBef>
      <a:spcAft>
        <a:spcPct val="0"/>
      </a:spcAft>
      <a:defRPr sz="2000" kern="1200">
        <a:solidFill>
          <a:schemeClr val="tx1"/>
        </a:solidFill>
        <a:latin typeface="Verdana" pitchFamily="34" charset="0"/>
        <a:ea typeface="+mn-ea"/>
        <a:cs typeface="Arial" charset="0"/>
      </a:defRPr>
    </a:lvl5pPr>
    <a:lvl6pPr marL="2286000" algn="l" defTabSz="914400" rtl="0" eaLnBrk="1" latinLnBrk="0" hangingPunct="1">
      <a:defRPr sz="2000" kern="1200">
        <a:solidFill>
          <a:schemeClr val="tx1"/>
        </a:solidFill>
        <a:latin typeface="Verdana" pitchFamily="34" charset="0"/>
        <a:ea typeface="+mn-ea"/>
        <a:cs typeface="Arial" charset="0"/>
      </a:defRPr>
    </a:lvl6pPr>
    <a:lvl7pPr marL="2743200" algn="l" defTabSz="914400" rtl="0" eaLnBrk="1" latinLnBrk="0" hangingPunct="1">
      <a:defRPr sz="2000" kern="1200">
        <a:solidFill>
          <a:schemeClr val="tx1"/>
        </a:solidFill>
        <a:latin typeface="Verdana" pitchFamily="34" charset="0"/>
        <a:ea typeface="+mn-ea"/>
        <a:cs typeface="Arial" charset="0"/>
      </a:defRPr>
    </a:lvl7pPr>
    <a:lvl8pPr marL="3200400" algn="l" defTabSz="914400" rtl="0" eaLnBrk="1" latinLnBrk="0" hangingPunct="1">
      <a:defRPr sz="2000" kern="1200">
        <a:solidFill>
          <a:schemeClr val="tx1"/>
        </a:solidFill>
        <a:latin typeface="Verdana" pitchFamily="34" charset="0"/>
        <a:ea typeface="+mn-ea"/>
        <a:cs typeface="Arial" charset="0"/>
      </a:defRPr>
    </a:lvl8pPr>
    <a:lvl9pPr marL="3657600" algn="l" defTabSz="914400" rtl="0" eaLnBrk="1" latinLnBrk="0" hangingPunct="1">
      <a:defRPr sz="2000" kern="1200">
        <a:solidFill>
          <a:schemeClr val="tx1"/>
        </a:solidFill>
        <a:latin typeface="Verdana"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66"/>
    <a:srgbClr val="234075"/>
    <a:srgbClr val="FDE869"/>
    <a:srgbClr val="E3A82B"/>
    <a:srgbClr val="4876C8"/>
    <a:srgbClr val="336699"/>
    <a:srgbClr val="0033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20"/>
    <p:restoredTop sz="94660"/>
  </p:normalViewPr>
  <p:slideViewPr>
    <p:cSldViewPr>
      <p:cViewPr varScale="1">
        <p:scale>
          <a:sx n="56" d="100"/>
          <a:sy n="56" d="100"/>
        </p:scale>
        <p:origin x="-54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84946E8-AAC0-43C3-B1FE-A0B8CB28F00E}" type="datetimeFigureOut">
              <a:rPr lang="en-CA" smtClean="0"/>
              <a:pPr/>
              <a:t>2017-07-07</a:t>
            </a:fld>
            <a:endParaRPr lang="en-C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CDAC930-BB70-446A-9F73-3F909637B387}" type="slidenum">
              <a:rPr lang="en-CA" smtClean="0"/>
              <a:pPr/>
              <a:t>‹#›</a:t>
            </a:fld>
            <a:endParaRPr lang="en-CA"/>
          </a:p>
        </p:txBody>
      </p:sp>
    </p:spTree>
    <p:extLst>
      <p:ext uri="{BB962C8B-B14F-4D97-AF65-F5344CB8AC3E}">
        <p14:creationId xmlns:p14="http://schemas.microsoft.com/office/powerpoint/2010/main" val="41710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lvl1pPr>
              <a:defRPr/>
            </a:lvl1pPr>
          </a:lstStyle>
          <a:p>
            <a:endParaRPr lang="en-CA"/>
          </a:p>
        </p:txBody>
      </p:sp>
      <p:sp>
        <p:nvSpPr>
          <p:cNvPr id="5" name="Footer Placeholder 4"/>
          <p:cNvSpPr>
            <a:spLocks noGrp="1"/>
          </p:cNvSpPr>
          <p:nvPr>
            <p:ph type="ftr" sz="quarter" idx="11"/>
          </p:nvPr>
        </p:nvSpPr>
        <p:spPr/>
        <p:txBody>
          <a:bodyPr/>
          <a:lstStyle>
            <a:lvl1pPr>
              <a:defRPr/>
            </a:lvl1pPr>
          </a:lstStyle>
          <a:p>
            <a:endParaRPr lang="en-CA"/>
          </a:p>
        </p:txBody>
      </p:sp>
      <p:sp>
        <p:nvSpPr>
          <p:cNvPr id="6" name="Slide Number Placeholder 5"/>
          <p:cNvSpPr>
            <a:spLocks noGrp="1"/>
          </p:cNvSpPr>
          <p:nvPr>
            <p:ph type="sldNum" sz="quarter" idx="12"/>
          </p:nvPr>
        </p:nvSpPr>
        <p:spPr/>
        <p:txBody>
          <a:bodyPr/>
          <a:lstStyle>
            <a:lvl1pPr>
              <a:defRPr/>
            </a:lvl1pPr>
          </a:lstStyle>
          <a:p>
            <a:fld id="{12BCCADE-0C54-45C4-9C07-DF5773A3C4D7}" type="slidenum">
              <a:rPr lang="en-CA"/>
              <a:pPr/>
              <a:t>‹#›</a:t>
            </a:fld>
            <a:endParaRPr lang="en-CA"/>
          </a:p>
        </p:txBody>
      </p:sp>
    </p:spTree>
  </p:cSld>
  <p:clrMapOvr>
    <a:masterClrMapping/>
  </p:clrMapOvr>
  <p:transition>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lvl1pPr>
              <a:defRPr/>
            </a:lvl1pPr>
          </a:lstStyle>
          <a:p>
            <a:endParaRPr lang="en-CA"/>
          </a:p>
        </p:txBody>
      </p:sp>
      <p:sp>
        <p:nvSpPr>
          <p:cNvPr id="5" name="Footer Placeholder 4"/>
          <p:cNvSpPr>
            <a:spLocks noGrp="1"/>
          </p:cNvSpPr>
          <p:nvPr>
            <p:ph type="ftr" sz="quarter" idx="11"/>
          </p:nvPr>
        </p:nvSpPr>
        <p:spPr/>
        <p:txBody>
          <a:bodyPr/>
          <a:lstStyle>
            <a:lvl1pPr>
              <a:defRPr/>
            </a:lvl1pPr>
          </a:lstStyle>
          <a:p>
            <a:endParaRPr lang="en-CA"/>
          </a:p>
        </p:txBody>
      </p:sp>
      <p:sp>
        <p:nvSpPr>
          <p:cNvPr id="6" name="Slide Number Placeholder 5"/>
          <p:cNvSpPr>
            <a:spLocks noGrp="1"/>
          </p:cNvSpPr>
          <p:nvPr>
            <p:ph type="sldNum" sz="quarter" idx="12"/>
          </p:nvPr>
        </p:nvSpPr>
        <p:spPr/>
        <p:txBody>
          <a:bodyPr/>
          <a:lstStyle>
            <a:lvl1pPr>
              <a:defRPr/>
            </a:lvl1pPr>
          </a:lstStyle>
          <a:p>
            <a:fld id="{AB52642C-93FF-47C0-A27E-6F6BF436C205}" type="slidenum">
              <a:rPr lang="en-CA"/>
              <a:pPr/>
              <a:t>‹#›</a:t>
            </a:fld>
            <a:endParaRPr lang="en-CA"/>
          </a:p>
        </p:txBody>
      </p:sp>
    </p:spTree>
  </p:cSld>
  <p:clrMapOvr>
    <a:masterClrMapping/>
  </p:clrMapOvr>
  <p:transition>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lvl1pPr>
              <a:defRPr/>
            </a:lvl1pPr>
          </a:lstStyle>
          <a:p>
            <a:endParaRPr lang="en-CA"/>
          </a:p>
        </p:txBody>
      </p:sp>
      <p:sp>
        <p:nvSpPr>
          <p:cNvPr id="5" name="Footer Placeholder 4"/>
          <p:cNvSpPr>
            <a:spLocks noGrp="1"/>
          </p:cNvSpPr>
          <p:nvPr>
            <p:ph type="ftr" sz="quarter" idx="11"/>
          </p:nvPr>
        </p:nvSpPr>
        <p:spPr/>
        <p:txBody>
          <a:bodyPr/>
          <a:lstStyle>
            <a:lvl1pPr>
              <a:defRPr/>
            </a:lvl1pPr>
          </a:lstStyle>
          <a:p>
            <a:endParaRPr lang="en-CA"/>
          </a:p>
        </p:txBody>
      </p:sp>
      <p:sp>
        <p:nvSpPr>
          <p:cNvPr id="6" name="Slide Number Placeholder 5"/>
          <p:cNvSpPr>
            <a:spLocks noGrp="1"/>
          </p:cNvSpPr>
          <p:nvPr>
            <p:ph type="sldNum" sz="quarter" idx="12"/>
          </p:nvPr>
        </p:nvSpPr>
        <p:spPr/>
        <p:txBody>
          <a:bodyPr/>
          <a:lstStyle>
            <a:lvl1pPr>
              <a:defRPr/>
            </a:lvl1pPr>
          </a:lstStyle>
          <a:p>
            <a:fld id="{EA9AD80D-7E0A-4E30-9900-6BBAAEF5023A}" type="slidenum">
              <a:rPr lang="en-CA"/>
              <a:pPr/>
              <a:t>‹#›</a:t>
            </a:fld>
            <a:endParaRPr lang="en-CA"/>
          </a:p>
        </p:txBody>
      </p:sp>
    </p:spTree>
  </p:cSld>
  <p:clrMapOvr>
    <a:masterClrMapping/>
  </p:clrMapOvr>
  <p:transition>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lvl1pPr>
              <a:defRPr/>
            </a:lvl1pPr>
          </a:lstStyle>
          <a:p>
            <a:endParaRPr lang="en-CA"/>
          </a:p>
        </p:txBody>
      </p:sp>
      <p:sp>
        <p:nvSpPr>
          <p:cNvPr id="5" name="Footer Placeholder 4"/>
          <p:cNvSpPr>
            <a:spLocks noGrp="1"/>
          </p:cNvSpPr>
          <p:nvPr>
            <p:ph type="ftr" sz="quarter" idx="11"/>
          </p:nvPr>
        </p:nvSpPr>
        <p:spPr/>
        <p:txBody>
          <a:bodyPr/>
          <a:lstStyle>
            <a:lvl1pPr>
              <a:defRPr/>
            </a:lvl1pPr>
          </a:lstStyle>
          <a:p>
            <a:endParaRPr lang="en-CA"/>
          </a:p>
        </p:txBody>
      </p:sp>
      <p:sp>
        <p:nvSpPr>
          <p:cNvPr id="6" name="Slide Number Placeholder 5"/>
          <p:cNvSpPr>
            <a:spLocks noGrp="1"/>
          </p:cNvSpPr>
          <p:nvPr>
            <p:ph type="sldNum" sz="quarter" idx="12"/>
          </p:nvPr>
        </p:nvSpPr>
        <p:spPr/>
        <p:txBody>
          <a:bodyPr/>
          <a:lstStyle>
            <a:lvl1pPr>
              <a:defRPr/>
            </a:lvl1pPr>
          </a:lstStyle>
          <a:p>
            <a:fld id="{A2DB7E9B-180C-46BA-B781-62702BBCA276}" type="slidenum">
              <a:rPr lang="en-CA"/>
              <a:pPr/>
              <a:t>‹#›</a:t>
            </a:fld>
            <a:endParaRPr lang="en-CA"/>
          </a:p>
        </p:txBody>
      </p:sp>
    </p:spTree>
  </p:cSld>
  <p:clrMapOvr>
    <a:masterClrMapping/>
  </p:clrMapOvr>
  <p:transition>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CA"/>
          </a:p>
        </p:txBody>
      </p:sp>
      <p:sp>
        <p:nvSpPr>
          <p:cNvPr id="5" name="Footer Placeholder 4"/>
          <p:cNvSpPr>
            <a:spLocks noGrp="1"/>
          </p:cNvSpPr>
          <p:nvPr>
            <p:ph type="ftr" sz="quarter" idx="11"/>
          </p:nvPr>
        </p:nvSpPr>
        <p:spPr/>
        <p:txBody>
          <a:bodyPr/>
          <a:lstStyle>
            <a:lvl1pPr>
              <a:defRPr/>
            </a:lvl1pPr>
          </a:lstStyle>
          <a:p>
            <a:endParaRPr lang="en-CA"/>
          </a:p>
        </p:txBody>
      </p:sp>
      <p:sp>
        <p:nvSpPr>
          <p:cNvPr id="6" name="Slide Number Placeholder 5"/>
          <p:cNvSpPr>
            <a:spLocks noGrp="1"/>
          </p:cNvSpPr>
          <p:nvPr>
            <p:ph type="sldNum" sz="quarter" idx="12"/>
          </p:nvPr>
        </p:nvSpPr>
        <p:spPr/>
        <p:txBody>
          <a:bodyPr/>
          <a:lstStyle>
            <a:lvl1pPr>
              <a:defRPr/>
            </a:lvl1pPr>
          </a:lstStyle>
          <a:p>
            <a:fld id="{88698A1A-9AC0-4CE6-A315-D516B72D92E8}" type="slidenum">
              <a:rPr lang="en-CA"/>
              <a:pPr/>
              <a:t>‹#›</a:t>
            </a:fld>
            <a:endParaRPr lang="en-CA"/>
          </a:p>
        </p:txBody>
      </p:sp>
    </p:spTree>
  </p:cSld>
  <p:clrMapOvr>
    <a:masterClrMapping/>
  </p:clrMapOvr>
  <p:transition>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lvl1pPr>
              <a:defRPr/>
            </a:lvl1pPr>
          </a:lstStyle>
          <a:p>
            <a:endParaRPr lang="en-CA"/>
          </a:p>
        </p:txBody>
      </p:sp>
      <p:sp>
        <p:nvSpPr>
          <p:cNvPr id="6" name="Footer Placeholder 5"/>
          <p:cNvSpPr>
            <a:spLocks noGrp="1"/>
          </p:cNvSpPr>
          <p:nvPr>
            <p:ph type="ftr" sz="quarter" idx="11"/>
          </p:nvPr>
        </p:nvSpPr>
        <p:spPr/>
        <p:txBody>
          <a:bodyPr/>
          <a:lstStyle>
            <a:lvl1pPr>
              <a:defRPr/>
            </a:lvl1pPr>
          </a:lstStyle>
          <a:p>
            <a:endParaRPr lang="en-CA"/>
          </a:p>
        </p:txBody>
      </p:sp>
      <p:sp>
        <p:nvSpPr>
          <p:cNvPr id="7" name="Slide Number Placeholder 6"/>
          <p:cNvSpPr>
            <a:spLocks noGrp="1"/>
          </p:cNvSpPr>
          <p:nvPr>
            <p:ph type="sldNum" sz="quarter" idx="12"/>
          </p:nvPr>
        </p:nvSpPr>
        <p:spPr/>
        <p:txBody>
          <a:bodyPr/>
          <a:lstStyle>
            <a:lvl1pPr>
              <a:defRPr/>
            </a:lvl1pPr>
          </a:lstStyle>
          <a:p>
            <a:fld id="{E89F9CFF-7DE7-402A-BF7C-E4F26B4AEA01}" type="slidenum">
              <a:rPr lang="en-CA"/>
              <a:pPr/>
              <a:t>‹#›</a:t>
            </a:fld>
            <a:endParaRPr lang="en-CA"/>
          </a:p>
        </p:txBody>
      </p:sp>
    </p:spTree>
  </p:cSld>
  <p:clrMapOvr>
    <a:masterClrMapping/>
  </p:clrMapOvr>
  <p:transition>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lvl1pPr>
              <a:defRPr/>
            </a:lvl1pPr>
          </a:lstStyle>
          <a:p>
            <a:endParaRPr lang="en-CA"/>
          </a:p>
        </p:txBody>
      </p:sp>
      <p:sp>
        <p:nvSpPr>
          <p:cNvPr id="8" name="Footer Placeholder 7"/>
          <p:cNvSpPr>
            <a:spLocks noGrp="1"/>
          </p:cNvSpPr>
          <p:nvPr>
            <p:ph type="ftr" sz="quarter" idx="11"/>
          </p:nvPr>
        </p:nvSpPr>
        <p:spPr/>
        <p:txBody>
          <a:bodyPr/>
          <a:lstStyle>
            <a:lvl1pPr>
              <a:defRPr/>
            </a:lvl1pPr>
          </a:lstStyle>
          <a:p>
            <a:endParaRPr lang="en-CA"/>
          </a:p>
        </p:txBody>
      </p:sp>
      <p:sp>
        <p:nvSpPr>
          <p:cNvPr id="9" name="Slide Number Placeholder 8"/>
          <p:cNvSpPr>
            <a:spLocks noGrp="1"/>
          </p:cNvSpPr>
          <p:nvPr>
            <p:ph type="sldNum" sz="quarter" idx="12"/>
          </p:nvPr>
        </p:nvSpPr>
        <p:spPr/>
        <p:txBody>
          <a:bodyPr/>
          <a:lstStyle>
            <a:lvl1pPr>
              <a:defRPr/>
            </a:lvl1pPr>
          </a:lstStyle>
          <a:p>
            <a:fld id="{AB058BB2-9AA7-49FC-AAAF-B99A750EADC8}" type="slidenum">
              <a:rPr lang="en-CA"/>
              <a:pPr/>
              <a:t>‹#›</a:t>
            </a:fld>
            <a:endParaRPr lang="en-CA"/>
          </a:p>
        </p:txBody>
      </p:sp>
    </p:spTree>
  </p:cSld>
  <p:clrMapOvr>
    <a:masterClrMapping/>
  </p:clrMapOvr>
  <p:transition>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lvl1pPr>
              <a:defRPr/>
            </a:lvl1pPr>
          </a:lstStyle>
          <a:p>
            <a:endParaRPr lang="en-CA"/>
          </a:p>
        </p:txBody>
      </p:sp>
      <p:sp>
        <p:nvSpPr>
          <p:cNvPr id="4" name="Footer Placeholder 3"/>
          <p:cNvSpPr>
            <a:spLocks noGrp="1"/>
          </p:cNvSpPr>
          <p:nvPr>
            <p:ph type="ftr" sz="quarter" idx="11"/>
          </p:nvPr>
        </p:nvSpPr>
        <p:spPr/>
        <p:txBody>
          <a:bodyPr/>
          <a:lstStyle>
            <a:lvl1pPr>
              <a:defRPr/>
            </a:lvl1pPr>
          </a:lstStyle>
          <a:p>
            <a:endParaRPr lang="en-CA"/>
          </a:p>
        </p:txBody>
      </p:sp>
      <p:sp>
        <p:nvSpPr>
          <p:cNvPr id="5" name="Slide Number Placeholder 4"/>
          <p:cNvSpPr>
            <a:spLocks noGrp="1"/>
          </p:cNvSpPr>
          <p:nvPr>
            <p:ph type="sldNum" sz="quarter" idx="12"/>
          </p:nvPr>
        </p:nvSpPr>
        <p:spPr/>
        <p:txBody>
          <a:bodyPr/>
          <a:lstStyle>
            <a:lvl1pPr>
              <a:defRPr/>
            </a:lvl1pPr>
          </a:lstStyle>
          <a:p>
            <a:fld id="{94E2B3C8-EF80-4D3E-AB2A-50B21DF7C5B0}" type="slidenum">
              <a:rPr lang="en-CA"/>
              <a:pPr/>
              <a:t>‹#›</a:t>
            </a:fld>
            <a:endParaRPr lang="en-CA"/>
          </a:p>
        </p:txBody>
      </p:sp>
    </p:spTree>
  </p:cSld>
  <p:clrMapOvr>
    <a:masterClrMapping/>
  </p:clrMapOvr>
  <p:transition>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CA"/>
          </a:p>
        </p:txBody>
      </p:sp>
      <p:sp>
        <p:nvSpPr>
          <p:cNvPr id="3" name="Footer Placeholder 2"/>
          <p:cNvSpPr>
            <a:spLocks noGrp="1"/>
          </p:cNvSpPr>
          <p:nvPr>
            <p:ph type="ftr" sz="quarter" idx="11"/>
          </p:nvPr>
        </p:nvSpPr>
        <p:spPr/>
        <p:txBody>
          <a:bodyPr/>
          <a:lstStyle>
            <a:lvl1pPr>
              <a:defRPr/>
            </a:lvl1pPr>
          </a:lstStyle>
          <a:p>
            <a:endParaRPr lang="en-CA"/>
          </a:p>
        </p:txBody>
      </p:sp>
      <p:sp>
        <p:nvSpPr>
          <p:cNvPr id="4" name="Slide Number Placeholder 3"/>
          <p:cNvSpPr>
            <a:spLocks noGrp="1"/>
          </p:cNvSpPr>
          <p:nvPr>
            <p:ph type="sldNum" sz="quarter" idx="12"/>
          </p:nvPr>
        </p:nvSpPr>
        <p:spPr/>
        <p:txBody>
          <a:bodyPr/>
          <a:lstStyle>
            <a:lvl1pPr>
              <a:defRPr/>
            </a:lvl1pPr>
          </a:lstStyle>
          <a:p>
            <a:fld id="{02A4D90F-18AB-4F6E-A3EF-84E41D49D88B}" type="slidenum">
              <a:rPr lang="en-CA"/>
              <a:pPr/>
              <a:t>‹#›</a:t>
            </a:fld>
            <a:endParaRPr lang="en-CA"/>
          </a:p>
        </p:txBody>
      </p:sp>
    </p:spTree>
  </p:cSld>
  <p:clrMapOvr>
    <a:masterClrMapping/>
  </p:clrMapOvr>
  <p:transition>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CA"/>
          </a:p>
        </p:txBody>
      </p:sp>
      <p:sp>
        <p:nvSpPr>
          <p:cNvPr id="6" name="Footer Placeholder 5"/>
          <p:cNvSpPr>
            <a:spLocks noGrp="1"/>
          </p:cNvSpPr>
          <p:nvPr>
            <p:ph type="ftr" sz="quarter" idx="11"/>
          </p:nvPr>
        </p:nvSpPr>
        <p:spPr/>
        <p:txBody>
          <a:bodyPr/>
          <a:lstStyle>
            <a:lvl1pPr>
              <a:defRPr/>
            </a:lvl1pPr>
          </a:lstStyle>
          <a:p>
            <a:endParaRPr lang="en-CA"/>
          </a:p>
        </p:txBody>
      </p:sp>
      <p:sp>
        <p:nvSpPr>
          <p:cNvPr id="7" name="Slide Number Placeholder 6"/>
          <p:cNvSpPr>
            <a:spLocks noGrp="1"/>
          </p:cNvSpPr>
          <p:nvPr>
            <p:ph type="sldNum" sz="quarter" idx="12"/>
          </p:nvPr>
        </p:nvSpPr>
        <p:spPr/>
        <p:txBody>
          <a:bodyPr/>
          <a:lstStyle>
            <a:lvl1pPr>
              <a:defRPr/>
            </a:lvl1pPr>
          </a:lstStyle>
          <a:p>
            <a:fld id="{2B77B5A8-0716-4DBA-867D-A609C0D41637}" type="slidenum">
              <a:rPr lang="en-CA"/>
              <a:pPr/>
              <a:t>‹#›</a:t>
            </a:fld>
            <a:endParaRPr lang="en-CA"/>
          </a:p>
        </p:txBody>
      </p:sp>
    </p:spTree>
  </p:cSld>
  <p:clrMapOvr>
    <a:masterClrMapping/>
  </p:clrMapOvr>
  <p:transition>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CA"/>
          </a:p>
        </p:txBody>
      </p:sp>
      <p:sp>
        <p:nvSpPr>
          <p:cNvPr id="6" name="Footer Placeholder 5"/>
          <p:cNvSpPr>
            <a:spLocks noGrp="1"/>
          </p:cNvSpPr>
          <p:nvPr>
            <p:ph type="ftr" sz="quarter" idx="11"/>
          </p:nvPr>
        </p:nvSpPr>
        <p:spPr/>
        <p:txBody>
          <a:bodyPr/>
          <a:lstStyle>
            <a:lvl1pPr>
              <a:defRPr/>
            </a:lvl1pPr>
          </a:lstStyle>
          <a:p>
            <a:endParaRPr lang="en-CA"/>
          </a:p>
        </p:txBody>
      </p:sp>
      <p:sp>
        <p:nvSpPr>
          <p:cNvPr id="7" name="Slide Number Placeholder 6"/>
          <p:cNvSpPr>
            <a:spLocks noGrp="1"/>
          </p:cNvSpPr>
          <p:nvPr>
            <p:ph type="sldNum" sz="quarter" idx="12"/>
          </p:nvPr>
        </p:nvSpPr>
        <p:spPr/>
        <p:txBody>
          <a:bodyPr/>
          <a:lstStyle>
            <a:lvl1pPr>
              <a:defRPr/>
            </a:lvl1pPr>
          </a:lstStyle>
          <a:p>
            <a:fld id="{BA69377F-F017-4C0C-B299-36DA1C23229C}" type="slidenum">
              <a:rPr lang="en-CA"/>
              <a:pPr/>
              <a:t>‹#›</a:t>
            </a:fld>
            <a:endParaRPr lang="en-CA"/>
          </a:p>
        </p:txBody>
      </p:sp>
    </p:spTree>
  </p:cSld>
  <p:clrMapOvr>
    <a:masterClrMapping/>
  </p:clrMapOvr>
  <p:transition>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E3A82B"/>
            </a:gs>
            <a:gs pos="100000">
              <a:srgbClr val="FDE869"/>
            </a:gs>
          </a:gsLst>
          <a:lin ang="54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CA"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mn-lt"/>
              </a:defRPr>
            </a:lvl1pPr>
          </a:lstStyle>
          <a:p>
            <a:endParaRPr lang="en-CA"/>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mn-lt"/>
              </a:defRPr>
            </a:lvl1pPr>
          </a:lstStyle>
          <a:p>
            <a:endParaRPr lang="en-CA"/>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mn-lt"/>
              </a:defRPr>
            </a:lvl1pPr>
          </a:lstStyle>
          <a:p>
            <a:fld id="{131126A6-BB32-49CD-A27D-52FCA95B9250}" type="slidenum">
              <a:rPr lang="en-CA"/>
              <a:pPr/>
              <a:t>‹#›</a:t>
            </a:fld>
            <a:endParaRPr lang="en-C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fade thruBlk="1"/>
  </p:transition>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cs typeface="Arial" charset="0"/>
        </a:defRPr>
      </a:lvl2pPr>
      <a:lvl3pPr algn="ctr" rtl="0" fontAlgn="base">
        <a:spcBef>
          <a:spcPct val="0"/>
        </a:spcBef>
        <a:spcAft>
          <a:spcPct val="0"/>
        </a:spcAft>
        <a:defRPr sz="4400">
          <a:solidFill>
            <a:schemeClr val="tx2"/>
          </a:solidFill>
          <a:latin typeface="Arial" charset="0"/>
          <a:cs typeface="Arial" charset="0"/>
        </a:defRPr>
      </a:lvl3pPr>
      <a:lvl4pPr algn="ctr" rtl="0" fontAlgn="base">
        <a:spcBef>
          <a:spcPct val="0"/>
        </a:spcBef>
        <a:spcAft>
          <a:spcPct val="0"/>
        </a:spcAft>
        <a:defRPr sz="4400">
          <a:solidFill>
            <a:schemeClr val="tx2"/>
          </a:solidFill>
          <a:latin typeface="Arial" charset="0"/>
          <a:cs typeface="Arial" charset="0"/>
        </a:defRPr>
      </a:lvl4pPr>
      <a:lvl5pPr algn="ctr" rtl="0" fontAlgn="base">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059" name="Picture 11" descr="BCPS_IDEAS_RGB_pos" title="Where Ideas Work logo"/>
          <p:cNvPicPr>
            <a:picLocks noChangeAspect="1" noChangeArrowheads="1"/>
          </p:cNvPicPr>
          <p:nvPr/>
        </p:nvPicPr>
        <p:blipFill>
          <a:blip r:embed="rId2" cstate="print"/>
          <a:srcRect/>
          <a:stretch>
            <a:fillRect/>
          </a:stretch>
        </p:blipFill>
        <p:spPr bwMode="auto">
          <a:xfrm>
            <a:off x="381000" y="1143000"/>
            <a:ext cx="8256588" cy="2432050"/>
          </a:xfrm>
          <a:prstGeom prst="rect">
            <a:avLst/>
          </a:prstGeom>
          <a:noFill/>
        </p:spPr>
      </p:pic>
      <p:sp>
        <p:nvSpPr>
          <p:cNvPr id="2061" name="Text Box 13"/>
          <p:cNvSpPr txBox="1">
            <a:spLocks noChangeArrowheads="1"/>
          </p:cNvSpPr>
          <p:nvPr/>
        </p:nvSpPr>
        <p:spPr bwMode="auto">
          <a:xfrm>
            <a:off x="457200" y="6400800"/>
            <a:ext cx="8382000" cy="244475"/>
          </a:xfrm>
          <a:prstGeom prst="rect">
            <a:avLst/>
          </a:prstGeom>
          <a:noFill/>
          <a:ln w="9525">
            <a:noFill/>
            <a:miter lim="800000"/>
            <a:headEnd/>
            <a:tailEnd/>
          </a:ln>
          <a:effectLst/>
        </p:spPr>
        <p:txBody>
          <a:bodyPr>
            <a:spAutoFit/>
          </a:bodyPr>
          <a:lstStyle/>
          <a:p>
            <a:pPr algn="ctr">
              <a:spcBef>
                <a:spcPct val="50000"/>
              </a:spcBef>
            </a:pPr>
            <a:r>
              <a:rPr lang="en-CA" sz="1000" dirty="0">
                <a:solidFill>
                  <a:srgbClr val="E3A82B"/>
                </a:solidFill>
              </a:rPr>
              <a:t>COURAGE            CURIOSITY            SERVICE            ACCOUNTABILITY           PASSION            TEAMWORK</a:t>
            </a:r>
          </a:p>
        </p:txBody>
      </p:sp>
      <p:sp>
        <p:nvSpPr>
          <p:cNvPr id="2" name="Title 1"/>
          <p:cNvSpPr>
            <a:spLocks noGrp="1"/>
          </p:cNvSpPr>
          <p:nvPr>
            <p:ph type="ctrTitle"/>
          </p:nvPr>
        </p:nvSpPr>
        <p:spPr>
          <a:xfrm>
            <a:off x="762000" y="3429000"/>
            <a:ext cx="7772400" cy="1470025"/>
          </a:xfrm>
        </p:spPr>
        <p:txBody>
          <a:bodyPr/>
          <a:lstStyle/>
          <a:p>
            <a:pPr>
              <a:spcBef>
                <a:spcPct val="50000"/>
              </a:spcBef>
            </a:pPr>
            <a:r>
              <a:rPr lang="en-CA" sz="2000" b="1" kern="1200" dirty="0">
                <a:solidFill>
                  <a:srgbClr val="234075"/>
                </a:solidFill>
                <a:latin typeface="+mn-lt"/>
                <a:ea typeface="+mn-ea"/>
                <a:cs typeface="Arial" charset="0"/>
              </a:rPr>
              <a:t>2012 Collective Agreements </a:t>
            </a:r>
            <a:r>
              <a:rPr lang="en-CA" sz="2000" b="1" kern="1200" dirty="0" smtClean="0">
                <a:solidFill>
                  <a:srgbClr val="234075"/>
                </a:solidFill>
                <a:latin typeface="+mn-lt"/>
                <a:ea typeface="+mn-ea"/>
                <a:cs typeface="Arial" charset="0"/>
              </a:rPr>
              <a:t>Guide</a:t>
            </a:r>
            <a:br>
              <a:rPr lang="en-CA" sz="2000" b="1" kern="1200" dirty="0" smtClean="0">
                <a:solidFill>
                  <a:srgbClr val="234075"/>
                </a:solidFill>
                <a:latin typeface="+mn-lt"/>
                <a:ea typeface="+mn-ea"/>
                <a:cs typeface="Arial" charset="0"/>
              </a:rPr>
            </a:br>
            <a:r>
              <a:rPr lang="en-CA" sz="2000" b="1" kern="1200" dirty="0">
                <a:solidFill>
                  <a:srgbClr val="234075"/>
                </a:solidFill>
                <a:latin typeface="+mn-lt"/>
                <a:ea typeface="+mn-ea"/>
                <a:cs typeface="Arial" charset="0"/>
              </a:rPr>
              <a:t/>
            </a:r>
            <a:br>
              <a:rPr lang="en-CA" sz="2000" b="1" kern="1200" dirty="0">
                <a:solidFill>
                  <a:srgbClr val="234075"/>
                </a:solidFill>
                <a:latin typeface="+mn-lt"/>
                <a:ea typeface="+mn-ea"/>
                <a:cs typeface="Arial" charset="0"/>
              </a:rPr>
            </a:br>
            <a:r>
              <a:rPr lang="en-CA" sz="2000" i="1" kern="1200" dirty="0">
                <a:solidFill>
                  <a:srgbClr val="234075"/>
                </a:solidFill>
                <a:latin typeface="+mn-lt"/>
                <a:ea typeface="+mn-ea"/>
                <a:cs typeface="Arial" charset="0"/>
              </a:rPr>
              <a:t>BCGEU and PEA Agreements</a:t>
            </a:r>
          </a:p>
        </p:txBody>
      </p:sp>
    </p:spTree>
  </p:cSld>
  <p:clrMapOvr>
    <a:masterClrMapping/>
  </p:clrMapOvr>
  <p:transition>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43000"/>
            <a:ext cx="8229600" cy="4983163"/>
          </a:xfrm>
        </p:spPr>
        <p:txBody>
          <a:bodyPr/>
          <a:lstStyle/>
          <a:p>
            <a:pPr>
              <a:buNone/>
            </a:pPr>
            <a:r>
              <a:rPr lang="en-CA" sz="1800" b="1" dirty="0" smtClean="0"/>
              <a:t>MOU#1</a:t>
            </a:r>
            <a:r>
              <a:rPr lang="en-CA" sz="1800" dirty="0" smtClean="0"/>
              <a:t> EMPLOYMENT SECURITY RENEWED</a:t>
            </a:r>
          </a:p>
          <a:p>
            <a:pPr indent="19050">
              <a:buNone/>
            </a:pPr>
            <a:r>
              <a:rPr lang="en-CA" sz="1800" dirty="0" smtClean="0"/>
              <a:t>During the term of this memorandum of understanding the Employer agrees not to exercise its right to cause a layoff which results in the cessation of employment for an employee in the Public Service Bargaining Unit who has regular status as of April 1, </a:t>
            </a:r>
            <a:r>
              <a:rPr lang="en-CA" sz="1800" strike="sngStrike" dirty="0" smtClean="0"/>
              <a:t>2010</a:t>
            </a:r>
            <a:r>
              <a:rPr lang="en-CA" sz="1800" dirty="0" smtClean="0"/>
              <a:t> </a:t>
            </a:r>
            <a:r>
              <a:rPr lang="en-CA" sz="1800" b="1" dirty="0" smtClean="0"/>
              <a:t>2012.</a:t>
            </a:r>
          </a:p>
        </p:txBody>
      </p:sp>
      <p:sp>
        <p:nvSpPr>
          <p:cNvPr id="5" name="Text Box 6"/>
          <p:cNvSpPr txBox="1">
            <a:spLocks noChangeArrowheads="1"/>
          </p:cNvSpPr>
          <p:nvPr/>
        </p:nvSpPr>
        <p:spPr bwMode="auto">
          <a:xfrm>
            <a:off x="457200" y="6400800"/>
            <a:ext cx="8382000" cy="244475"/>
          </a:xfrm>
          <a:prstGeom prst="rect">
            <a:avLst/>
          </a:prstGeom>
          <a:noFill/>
          <a:ln w="9525">
            <a:noFill/>
            <a:miter lim="800000"/>
            <a:headEnd/>
            <a:tailEnd/>
          </a:ln>
          <a:effectLst/>
        </p:spPr>
        <p:txBody>
          <a:bodyPr>
            <a:spAutoFit/>
          </a:bodyPr>
          <a:lstStyle/>
          <a:p>
            <a:pPr algn="ctr">
              <a:spcBef>
                <a:spcPct val="50000"/>
              </a:spcBef>
            </a:pPr>
            <a:r>
              <a:rPr lang="en-CA" sz="1000" dirty="0">
                <a:solidFill>
                  <a:srgbClr val="E3A82B"/>
                </a:solidFill>
              </a:rPr>
              <a:t>COURAGE            CURIOSITY            SERVICE            ACCOUNTABILITY           PASSION            TEAMWORK</a:t>
            </a:r>
          </a:p>
        </p:txBody>
      </p:sp>
      <p:pic>
        <p:nvPicPr>
          <p:cNvPr id="6" name="Picture 3" descr="BCPS_IDEAS_RGB_pos"/>
          <p:cNvPicPr>
            <a:picLocks noChangeAspect="1" noChangeArrowheads="1"/>
          </p:cNvPicPr>
          <p:nvPr/>
        </p:nvPicPr>
        <p:blipFill>
          <a:blip r:embed="rId2" cstate="print"/>
          <a:srcRect/>
          <a:stretch>
            <a:fillRect/>
          </a:stretch>
        </p:blipFill>
        <p:spPr bwMode="auto">
          <a:xfrm>
            <a:off x="6553200" y="5715000"/>
            <a:ext cx="2312988" cy="681038"/>
          </a:xfrm>
          <a:prstGeom prst="rect">
            <a:avLst/>
          </a:prstGeom>
          <a:noFill/>
        </p:spPr>
      </p:pic>
      <p:sp>
        <p:nvSpPr>
          <p:cNvPr id="7" name="Rectangle 4"/>
          <p:cNvSpPr>
            <a:spLocks noGrp="1" noChangeArrowheads="1"/>
          </p:cNvSpPr>
          <p:nvPr>
            <p:ph type="title"/>
          </p:nvPr>
        </p:nvSpPr>
        <p:spPr>
          <a:xfrm>
            <a:off x="381000" y="304800"/>
            <a:ext cx="8229600" cy="868362"/>
          </a:xfrm>
        </p:spPr>
        <p:txBody>
          <a:bodyPr/>
          <a:lstStyle/>
          <a:p>
            <a:pPr algn="l"/>
            <a:r>
              <a:rPr lang="en-US" sz="2800" b="1" dirty="0" smtClean="0">
                <a:solidFill>
                  <a:schemeClr val="tx1"/>
                </a:solidFill>
                <a:latin typeface="+mn-lt"/>
              </a:rPr>
              <a:t>EMPLOYMENT SECURITY</a:t>
            </a:r>
            <a:endParaRPr lang="en-US" sz="2800" b="1" dirty="0">
              <a:solidFill>
                <a:schemeClr val="tx1"/>
              </a:solidFill>
              <a:latin typeface="+mn-lt"/>
            </a:endParaRPr>
          </a:p>
        </p:txBody>
      </p:sp>
      <p:sp>
        <p:nvSpPr>
          <p:cNvPr id="8" name="TextBox 7"/>
          <p:cNvSpPr txBox="1"/>
          <p:nvPr/>
        </p:nvSpPr>
        <p:spPr>
          <a:xfrm>
            <a:off x="3276600" y="152400"/>
            <a:ext cx="2514600" cy="338554"/>
          </a:xfrm>
          <a:prstGeom prst="rect">
            <a:avLst/>
          </a:prstGeom>
          <a:noFill/>
        </p:spPr>
        <p:txBody>
          <a:bodyPr wrap="square" rtlCol="0">
            <a:spAutoFit/>
          </a:bodyPr>
          <a:lstStyle/>
          <a:p>
            <a:pPr algn="ctr"/>
            <a:r>
              <a:rPr lang="en-CA" sz="1600" dirty="0" smtClean="0">
                <a:solidFill>
                  <a:schemeClr val="bg2">
                    <a:lumMod val="75000"/>
                  </a:schemeClr>
                </a:solidFill>
              </a:rPr>
              <a:t>BCGEU</a:t>
            </a:r>
            <a:r>
              <a:rPr lang="en-CA" sz="1600" i="1" dirty="0" smtClean="0">
                <a:solidFill>
                  <a:schemeClr val="bg2">
                    <a:lumMod val="75000"/>
                  </a:schemeClr>
                </a:solidFill>
              </a:rPr>
              <a:t> Agreement</a:t>
            </a:r>
            <a:endParaRPr lang="en-CA" i="1" dirty="0">
              <a:solidFill>
                <a:schemeClr val="bg2">
                  <a:lumMod val="75000"/>
                </a:schemeClr>
              </a:solidFill>
            </a:endParaRPr>
          </a:p>
        </p:txBody>
      </p:sp>
    </p:spTree>
  </p:cSld>
  <p:clrMapOvr>
    <a:masterClrMapping/>
  </p:clrMapOvr>
  <p:transition>
    <p:fade thruBlk="1"/>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057400"/>
            <a:ext cx="8229600" cy="4068763"/>
          </a:xfrm>
        </p:spPr>
        <p:txBody>
          <a:bodyPr/>
          <a:lstStyle/>
          <a:p>
            <a:pPr>
              <a:buNone/>
            </a:pPr>
            <a:r>
              <a:rPr lang="en-CA" sz="1800" b="1" dirty="0" smtClean="0"/>
              <a:t>Article 32.15 </a:t>
            </a:r>
            <a:r>
              <a:rPr lang="en-CA" sz="1800" dirty="0" smtClean="0"/>
              <a:t>Misuse of Managerial/Supervisory Authority</a:t>
            </a:r>
          </a:p>
          <a:p>
            <a:pPr marL="0" indent="0">
              <a:buNone/>
            </a:pPr>
            <a:r>
              <a:rPr lang="en-CA" sz="1800" dirty="0" smtClean="0"/>
              <a:t>Amendments will remove one step from the process.  Specifically, matters will no longer require a Deputy Minister’s review and report out prior to being moved to the Panel for consideration. </a:t>
            </a:r>
          </a:p>
          <a:p>
            <a:pPr marL="0" indent="0">
              <a:buNone/>
            </a:pPr>
            <a:endParaRPr lang="en-CA" sz="1800" dirty="0" smtClean="0"/>
          </a:p>
          <a:p>
            <a:pPr>
              <a:buNone/>
            </a:pPr>
            <a:r>
              <a:rPr lang="en-CA" sz="1800" b="1" dirty="0" smtClean="0"/>
              <a:t>MEMORANDUM OF UNDERSTANDING 13 </a:t>
            </a:r>
            <a:r>
              <a:rPr lang="en-CA" sz="1800" dirty="0" smtClean="0"/>
              <a:t>Re: Bullying in the Workplace</a:t>
            </a:r>
          </a:p>
          <a:p>
            <a:r>
              <a:rPr lang="en-CA" sz="1800" dirty="0" smtClean="0"/>
              <a:t>The Parties reaffirmed that workplace bullying occurrences are serious issues.</a:t>
            </a:r>
          </a:p>
          <a:p>
            <a:r>
              <a:rPr lang="en-CA" sz="1800" dirty="0" smtClean="0"/>
              <a:t>Amendments focus on process and provide more rigorous timelines.</a:t>
            </a:r>
          </a:p>
          <a:p>
            <a:endParaRPr lang="en-CA" sz="1800" i="1" dirty="0" smtClean="0"/>
          </a:p>
          <a:p>
            <a:pPr marL="0" indent="0">
              <a:buNone/>
            </a:pPr>
            <a:endParaRPr lang="en-CA" sz="1800" i="1" dirty="0" smtClean="0"/>
          </a:p>
          <a:p>
            <a:pPr marL="0" indent="0">
              <a:buNone/>
            </a:pPr>
            <a:endParaRPr lang="en-CA" sz="1800" i="1" dirty="0" smtClean="0"/>
          </a:p>
          <a:p>
            <a:pPr marL="0" indent="0">
              <a:buNone/>
            </a:pPr>
            <a:endParaRPr lang="en-CA" sz="1800" i="1" dirty="0" smtClean="0"/>
          </a:p>
        </p:txBody>
      </p:sp>
      <p:sp>
        <p:nvSpPr>
          <p:cNvPr id="4" name="Text Box 6"/>
          <p:cNvSpPr txBox="1">
            <a:spLocks noChangeArrowheads="1"/>
          </p:cNvSpPr>
          <p:nvPr/>
        </p:nvSpPr>
        <p:spPr bwMode="auto">
          <a:xfrm>
            <a:off x="457200" y="6400800"/>
            <a:ext cx="8382000" cy="244475"/>
          </a:xfrm>
          <a:prstGeom prst="rect">
            <a:avLst/>
          </a:prstGeom>
          <a:noFill/>
          <a:ln w="9525">
            <a:noFill/>
            <a:miter lim="800000"/>
            <a:headEnd/>
            <a:tailEnd/>
          </a:ln>
          <a:effectLst/>
        </p:spPr>
        <p:txBody>
          <a:bodyPr>
            <a:spAutoFit/>
          </a:bodyPr>
          <a:lstStyle/>
          <a:p>
            <a:pPr algn="ctr">
              <a:spcBef>
                <a:spcPct val="50000"/>
              </a:spcBef>
            </a:pPr>
            <a:r>
              <a:rPr lang="en-CA" sz="1000" dirty="0">
                <a:solidFill>
                  <a:srgbClr val="E3A82B"/>
                </a:solidFill>
              </a:rPr>
              <a:t>COURAGE            CURIOSITY            SERVICE            ACCOUNTABILITY           PASSION            TEAMWORK</a:t>
            </a:r>
          </a:p>
        </p:txBody>
      </p:sp>
      <p:pic>
        <p:nvPicPr>
          <p:cNvPr id="5" name="Picture 3" descr="BCPS_IDEAS_RGB_pos"/>
          <p:cNvPicPr>
            <a:picLocks noChangeAspect="1" noChangeArrowheads="1"/>
          </p:cNvPicPr>
          <p:nvPr/>
        </p:nvPicPr>
        <p:blipFill>
          <a:blip r:embed="rId2" cstate="print"/>
          <a:srcRect/>
          <a:stretch>
            <a:fillRect/>
          </a:stretch>
        </p:blipFill>
        <p:spPr bwMode="auto">
          <a:xfrm>
            <a:off x="6553200" y="5715000"/>
            <a:ext cx="2312988" cy="681038"/>
          </a:xfrm>
          <a:prstGeom prst="rect">
            <a:avLst/>
          </a:prstGeom>
          <a:noFill/>
        </p:spPr>
      </p:pic>
      <p:sp>
        <p:nvSpPr>
          <p:cNvPr id="6" name="Rectangle 4"/>
          <p:cNvSpPr>
            <a:spLocks noGrp="1" noChangeArrowheads="1"/>
          </p:cNvSpPr>
          <p:nvPr>
            <p:ph type="title"/>
          </p:nvPr>
        </p:nvSpPr>
        <p:spPr>
          <a:xfrm>
            <a:off x="457200" y="685800"/>
            <a:ext cx="8229600" cy="868362"/>
          </a:xfrm>
        </p:spPr>
        <p:txBody>
          <a:bodyPr/>
          <a:lstStyle/>
          <a:p>
            <a:pPr algn="l"/>
            <a:r>
              <a:rPr lang="en-US" sz="2800" b="1" dirty="0" smtClean="0">
                <a:solidFill>
                  <a:schemeClr val="tx1"/>
                </a:solidFill>
                <a:latin typeface="+mn-lt"/>
              </a:rPr>
              <a:t>DISMISSAL, SUSPENSION, DISCIPLINE AND GREIVANCE PROCESS</a:t>
            </a:r>
            <a:endParaRPr lang="en-US" sz="2800" b="1" dirty="0">
              <a:solidFill>
                <a:schemeClr val="tx1"/>
              </a:solidFill>
              <a:latin typeface="+mn-lt"/>
            </a:endParaRPr>
          </a:p>
        </p:txBody>
      </p:sp>
      <p:sp>
        <p:nvSpPr>
          <p:cNvPr id="7" name="TextBox 6"/>
          <p:cNvSpPr txBox="1"/>
          <p:nvPr/>
        </p:nvSpPr>
        <p:spPr>
          <a:xfrm>
            <a:off x="3276600" y="152400"/>
            <a:ext cx="2514600" cy="338554"/>
          </a:xfrm>
          <a:prstGeom prst="rect">
            <a:avLst/>
          </a:prstGeom>
          <a:noFill/>
        </p:spPr>
        <p:txBody>
          <a:bodyPr wrap="square" rtlCol="0">
            <a:spAutoFit/>
          </a:bodyPr>
          <a:lstStyle/>
          <a:p>
            <a:pPr algn="ctr"/>
            <a:r>
              <a:rPr lang="en-CA" sz="1600" dirty="0" smtClean="0">
                <a:solidFill>
                  <a:schemeClr val="bg2">
                    <a:lumMod val="75000"/>
                  </a:schemeClr>
                </a:solidFill>
              </a:rPr>
              <a:t>BCGEU</a:t>
            </a:r>
            <a:r>
              <a:rPr lang="en-CA" sz="1600" i="1" dirty="0" smtClean="0">
                <a:solidFill>
                  <a:schemeClr val="bg2">
                    <a:lumMod val="75000"/>
                  </a:schemeClr>
                </a:solidFill>
              </a:rPr>
              <a:t> Agreement</a:t>
            </a:r>
            <a:endParaRPr lang="en-CA" i="1" dirty="0">
              <a:solidFill>
                <a:schemeClr val="bg2">
                  <a:lumMod val="75000"/>
                </a:schemeClr>
              </a:solidFill>
            </a:endParaRPr>
          </a:p>
        </p:txBody>
      </p:sp>
    </p:spTree>
  </p:cSld>
  <p:clrMapOvr>
    <a:masterClrMapping/>
  </p:clrMapOvr>
  <p:transition>
    <p:fade thruBlk="1"/>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descr="BCPS_IDEAS_RGB_pos"/>
          <p:cNvPicPr>
            <a:picLocks noChangeAspect="1" noChangeArrowheads="1"/>
          </p:cNvPicPr>
          <p:nvPr/>
        </p:nvPicPr>
        <p:blipFill>
          <a:blip r:embed="rId2" cstate="print"/>
          <a:srcRect/>
          <a:stretch>
            <a:fillRect/>
          </a:stretch>
        </p:blipFill>
        <p:spPr bwMode="auto">
          <a:xfrm>
            <a:off x="6553200" y="5715000"/>
            <a:ext cx="2312988" cy="681038"/>
          </a:xfrm>
          <a:prstGeom prst="rect">
            <a:avLst/>
          </a:prstGeom>
          <a:noFill/>
        </p:spPr>
      </p:pic>
      <p:sp>
        <p:nvSpPr>
          <p:cNvPr id="3076" name="Rectangle 4"/>
          <p:cNvSpPr>
            <a:spLocks noGrp="1" noChangeArrowheads="1"/>
          </p:cNvSpPr>
          <p:nvPr>
            <p:ph type="title"/>
          </p:nvPr>
        </p:nvSpPr>
        <p:spPr>
          <a:xfrm>
            <a:off x="457200" y="274638"/>
            <a:ext cx="8229600" cy="868362"/>
          </a:xfrm>
        </p:spPr>
        <p:txBody>
          <a:bodyPr/>
          <a:lstStyle/>
          <a:p>
            <a:pPr algn="l"/>
            <a:r>
              <a:rPr lang="en-US" sz="2800" b="1" dirty="0" smtClean="0">
                <a:solidFill>
                  <a:schemeClr val="tx1"/>
                </a:solidFill>
                <a:latin typeface="+mn-lt"/>
              </a:rPr>
              <a:t>Correctional and Sheriffs Component</a:t>
            </a:r>
            <a:endParaRPr lang="en-US" sz="2800" b="1" dirty="0">
              <a:solidFill>
                <a:schemeClr val="tx1"/>
              </a:solidFill>
              <a:latin typeface="+mn-lt"/>
            </a:endParaRPr>
          </a:p>
        </p:txBody>
      </p:sp>
      <p:sp>
        <p:nvSpPr>
          <p:cNvPr id="3077" name="Rectangle 5"/>
          <p:cNvSpPr>
            <a:spLocks noGrp="1" noChangeArrowheads="1"/>
          </p:cNvSpPr>
          <p:nvPr>
            <p:ph type="body" idx="1"/>
          </p:nvPr>
        </p:nvSpPr>
        <p:spPr>
          <a:xfrm>
            <a:off x="457200" y="990600"/>
            <a:ext cx="8458200" cy="5135563"/>
          </a:xfrm>
        </p:spPr>
        <p:txBody>
          <a:bodyPr/>
          <a:lstStyle/>
          <a:p>
            <a:pPr>
              <a:buNone/>
            </a:pPr>
            <a:r>
              <a:rPr lang="en-US" sz="1800" b="1" dirty="0" smtClean="0"/>
              <a:t>Allowances</a:t>
            </a:r>
          </a:p>
          <a:p>
            <a:pPr>
              <a:buNone/>
            </a:pPr>
            <a:endParaRPr lang="en-CA" sz="1800" b="1" dirty="0" smtClean="0"/>
          </a:p>
          <a:p>
            <a:pPr>
              <a:buNone/>
            </a:pPr>
            <a:endParaRPr lang="en-CA" sz="1800" b="1" dirty="0" smtClean="0"/>
          </a:p>
          <a:p>
            <a:pPr>
              <a:buNone/>
            </a:pPr>
            <a:endParaRPr lang="en-CA" sz="1800" b="1" dirty="0" smtClean="0"/>
          </a:p>
          <a:p>
            <a:pPr>
              <a:buNone/>
            </a:pPr>
            <a:endParaRPr lang="en-CA" sz="1800" b="1" dirty="0" smtClean="0"/>
          </a:p>
          <a:p>
            <a:pPr>
              <a:buNone/>
            </a:pPr>
            <a:endParaRPr lang="en-CA" sz="1800" dirty="0" smtClean="0"/>
          </a:p>
          <a:p>
            <a:pPr>
              <a:buNone/>
            </a:pPr>
            <a:endParaRPr lang="en-CA" sz="1800" dirty="0" smtClean="0"/>
          </a:p>
          <a:p>
            <a:pPr>
              <a:buNone/>
            </a:pPr>
            <a:r>
              <a:rPr lang="en-CA" sz="1800" b="1" dirty="0" smtClean="0"/>
              <a:t>Letter Re: Calculation of Overtime</a:t>
            </a:r>
          </a:p>
          <a:p>
            <a:pPr marL="0" indent="0">
              <a:buNone/>
            </a:pPr>
            <a:r>
              <a:rPr lang="en-CA" sz="1800" dirty="0" smtClean="0"/>
              <a:t>“Deletion of Article 10 (a) of the Correctional and Sheriff Services Component Agreement” </a:t>
            </a:r>
            <a:endParaRPr lang="en-US" sz="1800" dirty="0" smtClean="0">
              <a:solidFill>
                <a:srgbClr val="234075"/>
              </a:solidFill>
              <a:latin typeface="Verdana" pitchFamily="34" charset="0"/>
            </a:endParaRPr>
          </a:p>
          <a:p>
            <a:pPr>
              <a:buNone/>
            </a:pPr>
            <a:endParaRPr lang="en-US" dirty="0">
              <a:solidFill>
                <a:srgbClr val="234075"/>
              </a:solidFill>
              <a:latin typeface="Verdana" pitchFamily="34" charset="0"/>
            </a:endParaRPr>
          </a:p>
        </p:txBody>
      </p:sp>
      <p:sp>
        <p:nvSpPr>
          <p:cNvPr id="3078" name="Text Box 6"/>
          <p:cNvSpPr txBox="1">
            <a:spLocks noChangeArrowheads="1"/>
          </p:cNvSpPr>
          <p:nvPr/>
        </p:nvSpPr>
        <p:spPr bwMode="auto">
          <a:xfrm>
            <a:off x="457200" y="6400800"/>
            <a:ext cx="8382000" cy="244475"/>
          </a:xfrm>
          <a:prstGeom prst="rect">
            <a:avLst/>
          </a:prstGeom>
          <a:noFill/>
          <a:ln w="9525">
            <a:noFill/>
            <a:miter lim="800000"/>
            <a:headEnd/>
            <a:tailEnd/>
          </a:ln>
          <a:effectLst/>
        </p:spPr>
        <p:txBody>
          <a:bodyPr>
            <a:spAutoFit/>
          </a:bodyPr>
          <a:lstStyle/>
          <a:p>
            <a:pPr algn="ctr">
              <a:spcBef>
                <a:spcPct val="50000"/>
              </a:spcBef>
            </a:pPr>
            <a:r>
              <a:rPr lang="en-CA" sz="1000" dirty="0">
                <a:solidFill>
                  <a:srgbClr val="E3A82B"/>
                </a:solidFill>
              </a:rPr>
              <a:t>COURAGE            CURIOSITY            SERVICE            ACCOUNTABILITY           PASSION            TEAMWORK</a:t>
            </a:r>
          </a:p>
        </p:txBody>
      </p:sp>
      <p:graphicFrame>
        <p:nvGraphicFramePr>
          <p:cNvPr id="7" name="Table 6" descr="allowances for Correctional and Sheriffs Component maintenance of work apparel, old and new rates" title="Correctional and Sheriffs Component allowances"/>
          <p:cNvGraphicFramePr>
            <a:graphicFrameLocks noGrp="1"/>
          </p:cNvGraphicFramePr>
          <p:nvPr>
            <p:extLst>
              <p:ext uri="{D42A27DB-BD31-4B8C-83A1-F6EECF244321}">
                <p14:modId xmlns:p14="http://schemas.microsoft.com/office/powerpoint/2010/main" val="3204977033"/>
              </p:ext>
            </p:extLst>
          </p:nvPr>
        </p:nvGraphicFramePr>
        <p:xfrm>
          <a:off x="533400" y="1524000"/>
          <a:ext cx="7620000" cy="1285240"/>
        </p:xfrm>
        <a:graphic>
          <a:graphicData uri="http://schemas.openxmlformats.org/drawingml/2006/table">
            <a:tbl>
              <a:tblPr firstRow="1" bandRow="1">
                <a:tableStyleId>{00A15C55-8517-42AA-B614-E9B94910E393}</a:tableStyleId>
              </a:tblPr>
              <a:tblGrid>
                <a:gridCol w="3276600"/>
                <a:gridCol w="1803400"/>
                <a:gridCol w="2540000"/>
              </a:tblGrid>
              <a:tr h="370840">
                <a:tc>
                  <a:txBody>
                    <a:bodyPr/>
                    <a:lstStyle/>
                    <a:p>
                      <a:pPr algn="ctr"/>
                      <a:r>
                        <a:rPr lang="en-CA" baseline="0" dirty="0" smtClean="0"/>
                        <a:t>Article </a:t>
                      </a:r>
                      <a:endParaRPr lang="en-CA" baseline="0" dirty="0">
                        <a:solidFill>
                          <a:schemeClr val="tx1"/>
                        </a:solidFill>
                      </a:endParaRPr>
                    </a:p>
                  </a:txBody>
                  <a:tcPr/>
                </a:tc>
                <a:tc>
                  <a:txBody>
                    <a:bodyPr/>
                    <a:lstStyle/>
                    <a:p>
                      <a:pPr algn="ctr"/>
                      <a:r>
                        <a:rPr lang="en-CA" baseline="0" dirty="0" smtClean="0"/>
                        <a:t>Old Rate</a:t>
                      </a:r>
                      <a:endParaRPr lang="en-CA" baseline="0" dirty="0">
                        <a:solidFill>
                          <a:schemeClr val="tx1"/>
                        </a:solidFill>
                      </a:endParaRPr>
                    </a:p>
                  </a:txBody>
                  <a:tcPr/>
                </a:tc>
                <a:tc>
                  <a:txBody>
                    <a:bodyPr/>
                    <a:lstStyle/>
                    <a:p>
                      <a:pPr algn="ctr"/>
                      <a:r>
                        <a:rPr lang="en-CA" baseline="0" dirty="0" smtClean="0"/>
                        <a:t>New Rate</a:t>
                      </a:r>
                      <a:endParaRPr lang="en-CA" baseline="0" dirty="0">
                        <a:solidFill>
                          <a:schemeClr val="tx1"/>
                        </a:solidFill>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800" dirty="0" smtClean="0"/>
                        <a:t>3.4  - Maintenance of Work Apparel</a:t>
                      </a:r>
                      <a:endParaRPr lang="en-CA" baseline="0" dirty="0">
                        <a:solidFill>
                          <a:schemeClr val="tx1"/>
                        </a:solidFill>
                      </a:endParaRPr>
                    </a:p>
                  </a:txBody>
                  <a:tcPr/>
                </a:tc>
                <a:tc>
                  <a:txBody>
                    <a:bodyPr/>
                    <a:lstStyle/>
                    <a:p>
                      <a:pPr algn="ctr"/>
                      <a:r>
                        <a:rPr lang="en-CA" baseline="0" dirty="0" smtClean="0"/>
                        <a:t>$26.50/Month</a:t>
                      </a:r>
                      <a:endParaRPr lang="en-CA" baseline="0" dirty="0">
                        <a:solidFill>
                          <a:schemeClr val="tx1"/>
                        </a:solidFill>
                      </a:endParaRPr>
                    </a:p>
                  </a:txBody>
                  <a:tcPr/>
                </a:tc>
                <a:tc>
                  <a:txBody>
                    <a:bodyPr/>
                    <a:lstStyle/>
                    <a:p>
                      <a:pPr algn="ctr"/>
                      <a:r>
                        <a:rPr lang="en-CA" baseline="0" dirty="0" smtClean="0"/>
                        <a:t>$27.00/Month</a:t>
                      </a:r>
                    </a:p>
                    <a:p>
                      <a:pPr algn="ctr"/>
                      <a:r>
                        <a:rPr lang="en-CA" baseline="0" dirty="0" smtClean="0"/>
                        <a:t>Effective April 1,2013</a:t>
                      </a:r>
                    </a:p>
                    <a:p>
                      <a:pPr algn="ctr"/>
                      <a:r>
                        <a:rPr lang="en-CA" baseline="0" dirty="0" smtClean="0"/>
                        <a:t>$27.50/Month</a:t>
                      </a:r>
                      <a:endParaRPr lang="en-CA" b="1" i="0" baseline="0" dirty="0">
                        <a:solidFill>
                          <a:schemeClr val="tx1"/>
                        </a:solidFill>
                      </a:endParaRPr>
                    </a:p>
                  </a:txBody>
                  <a:tcPr/>
                </a:tc>
              </a:tr>
            </a:tbl>
          </a:graphicData>
        </a:graphic>
      </p:graphicFrame>
      <p:sp>
        <p:nvSpPr>
          <p:cNvPr id="8" name="TextBox 7"/>
          <p:cNvSpPr txBox="1"/>
          <p:nvPr/>
        </p:nvSpPr>
        <p:spPr>
          <a:xfrm>
            <a:off x="3276600" y="152400"/>
            <a:ext cx="2514600" cy="338554"/>
          </a:xfrm>
          <a:prstGeom prst="rect">
            <a:avLst/>
          </a:prstGeom>
          <a:noFill/>
        </p:spPr>
        <p:txBody>
          <a:bodyPr wrap="square" rtlCol="0">
            <a:spAutoFit/>
          </a:bodyPr>
          <a:lstStyle/>
          <a:p>
            <a:pPr algn="ctr"/>
            <a:r>
              <a:rPr lang="en-CA" sz="1600" dirty="0" smtClean="0">
                <a:solidFill>
                  <a:schemeClr val="bg2">
                    <a:lumMod val="75000"/>
                  </a:schemeClr>
                </a:solidFill>
              </a:rPr>
              <a:t>BCGEU</a:t>
            </a:r>
            <a:r>
              <a:rPr lang="en-CA" sz="1600" i="1" dirty="0" smtClean="0">
                <a:solidFill>
                  <a:schemeClr val="bg2">
                    <a:lumMod val="75000"/>
                  </a:schemeClr>
                </a:solidFill>
              </a:rPr>
              <a:t> Agreement</a:t>
            </a:r>
            <a:endParaRPr lang="en-CA" i="1" dirty="0">
              <a:solidFill>
                <a:schemeClr val="bg2">
                  <a:lumMod val="75000"/>
                </a:schemeClr>
              </a:solidFill>
            </a:endParaRPr>
          </a:p>
        </p:txBody>
      </p:sp>
    </p:spTree>
  </p:cSld>
  <p:clrMapOvr>
    <a:masterClrMapping/>
  </p:clrMapOvr>
  <p:transition>
    <p:fade thruBlk="1"/>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descr="BCPS_IDEAS_RGB_pos"/>
          <p:cNvPicPr>
            <a:picLocks noChangeAspect="1" noChangeArrowheads="1"/>
          </p:cNvPicPr>
          <p:nvPr/>
        </p:nvPicPr>
        <p:blipFill>
          <a:blip r:embed="rId2" cstate="print"/>
          <a:srcRect/>
          <a:stretch>
            <a:fillRect/>
          </a:stretch>
        </p:blipFill>
        <p:spPr bwMode="auto">
          <a:xfrm>
            <a:off x="6553200" y="5715000"/>
            <a:ext cx="2312988" cy="681038"/>
          </a:xfrm>
          <a:prstGeom prst="rect">
            <a:avLst/>
          </a:prstGeom>
          <a:noFill/>
        </p:spPr>
      </p:pic>
      <p:sp>
        <p:nvSpPr>
          <p:cNvPr id="3076" name="Rectangle 4"/>
          <p:cNvSpPr>
            <a:spLocks noGrp="1" noChangeArrowheads="1"/>
          </p:cNvSpPr>
          <p:nvPr>
            <p:ph type="title"/>
          </p:nvPr>
        </p:nvSpPr>
        <p:spPr>
          <a:xfrm>
            <a:off x="457200" y="274638"/>
            <a:ext cx="8229600" cy="868362"/>
          </a:xfrm>
        </p:spPr>
        <p:txBody>
          <a:bodyPr/>
          <a:lstStyle/>
          <a:p>
            <a:pPr algn="l"/>
            <a:r>
              <a:rPr lang="en-US" sz="2800" b="1" dirty="0" smtClean="0">
                <a:latin typeface="+mn-lt"/>
              </a:rPr>
              <a:t>Hospital and Allied Services Component</a:t>
            </a:r>
            <a:endParaRPr lang="en-US" sz="2800" b="1" dirty="0">
              <a:solidFill>
                <a:schemeClr val="tx1"/>
              </a:solidFill>
              <a:latin typeface="+mn-lt"/>
            </a:endParaRPr>
          </a:p>
        </p:txBody>
      </p:sp>
      <p:sp>
        <p:nvSpPr>
          <p:cNvPr id="3077" name="Rectangle 5"/>
          <p:cNvSpPr>
            <a:spLocks noGrp="1" noChangeArrowheads="1"/>
          </p:cNvSpPr>
          <p:nvPr>
            <p:ph type="body" idx="1"/>
          </p:nvPr>
        </p:nvSpPr>
        <p:spPr>
          <a:xfrm>
            <a:off x="457200" y="990600"/>
            <a:ext cx="8458200" cy="5135563"/>
          </a:xfrm>
        </p:spPr>
        <p:txBody>
          <a:bodyPr/>
          <a:lstStyle/>
          <a:p>
            <a:pPr>
              <a:buNone/>
            </a:pPr>
            <a:r>
              <a:rPr lang="en-US" sz="1800" b="1" dirty="0" smtClean="0"/>
              <a:t>Allowances</a:t>
            </a:r>
          </a:p>
          <a:p>
            <a:pPr>
              <a:buNone/>
            </a:pPr>
            <a:endParaRPr lang="en-US" sz="1800" i="1" dirty="0" smtClean="0">
              <a:latin typeface="Verdana" pitchFamily="34" charset="0"/>
            </a:endParaRPr>
          </a:p>
          <a:p>
            <a:pPr>
              <a:buNone/>
            </a:pPr>
            <a:endParaRPr lang="en-US" sz="1800" i="1" dirty="0" smtClean="0">
              <a:latin typeface="Verdana" pitchFamily="34" charset="0"/>
            </a:endParaRPr>
          </a:p>
          <a:p>
            <a:pPr>
              <a:buNone/>
            </a:pPr>
            <a:endParaRPr lang="en-US" sz="1800" i="1" dirty="0" smtClean="0">
              <a:latin typeface="Verdana" pitchFamily="34" charset="0"/>
            </a:endParaRPr>
          </a:p>
          <a:p>
            <a:pPr>
              <a:buNone/>
            </a:pPr>
            <a:endParaRPr lang="en-US" sz="1800" i="1" dirty="0" smtClean="0">
              <a:latin typeface="Verdana" pitchFamily="34" charset="0"/>
            </a:endParaRPr>
          </a:p>
          <a:p>
            <a:pPr>
              <a:buNone/>
            </a:pPr>
            <a:endParaRPr lang="en-US" sz="1800" i="1" dirty="0" smtClean="0">
              <a:latin typeface="Verdana" pitchFamily="34" charset="0"/>
            </a:endParaRPr>
          </a:p>
          <a:p>
            <a:pPr>
              <a:buNone/>
            </a:pPr>
            <a:endParaRPr lang="en-US" sz="1800" i="1" dirty="0" smtClean="0">
              <a:latin typeface="Verdana" pitchFamily="34" charset="0"/>
            </a:endParaRPr>
          </a:p>
          <a:p>
            <a:pPr>
              <a:buNone/>
            </a:pPr>
            <a:endParaRPr lang="en-US" sz="1800" i="1" dirty="0" smtClean="0">
              <a:latin typeface="Verdana" pitchFamily="34" charset="0"/>
            </a:endParaRPr>
          </a:p>
          <a:p>
            <a:pPr>
              <a:buNone/>
            </a:pPr>
            <a:endParaRPr lang="en-US" sz="1800" i="1" dirty="0" smtClean="0">
              <a:latin typeface="Verdana" pitchFamily="34" charset="0"/>
            </a:endParaRPr>
          </a:p>
          <a:p>
            <a:pPr>
              <a:buNone/>
            </a:pPr>
            <a:endParaRPr lang="en-US" sz="1800" i="1" dirty="0" smtClean="0">
              <a:latin typeface="Verdana" pitchFamily="34" charset="0"/>
            </a:endParaRPr>
          </a:p>
          <a:p>
            <a:pPr>
              <a:buNone/>
            </a:pPr>
            <a:endParaRPr lang="en-US" sz="1800" i="1" dirty="0" smtClean="0">
              <a:latin typeface="Verdana" pitchFamily="34" charset="0"/>
            </a:endParaRPr>
          </a:p>
          <a:p>
            <a:pPr>
              <a:buNone/>
            </a:pPr>
            <a:endParaRPr lang="en-US" sz="1800" i="1" dirty="0" smtClean="0">
              <a:latin typeface="Verdana" pitchFamily="34" charset="0"/>
            </a:endParaRPr>
          </a:p>
          <a:p>
            <a:pPr marL="0" indent="0">
              <a:buNone/>
            </a:pPr>
            <a:r>
              <a:rPr lang="en-CA" sz="1800" dirty="0" smtClean="0"/>
              <a:t>*Note: Employees are not eligible to receive the new biennial rate until they have gone one calendar year without being reimbursed.</a:t>
            </a:r>
            <a:endParaRPr lang="en-US" sz="1800" dirty="0" smtClean="0">
              <a:latin typeface="Verdana" pitchFamily="34" charset="0"/>
            </a:endParaRPr>
          </a:p>
          <a:p>
            <a:pPr>
              <a:buNone/>
            </a:pPr>
            <a:endParaRPr lang="en-US" sz="1800" i="1" dirty="0" smtClean="0">
              <a:latin typeface="Verdana" pitchFamily="34" charset="0"/>
            </a:endParaRPr>
          </a:p>
          <a:p>
            <a:pPr marL="0" indent="0">
              <a:buNone/>
            </a:pPr>
            <a:endParaRPr lang="en-CA" sz="1800" dirty="0" smtClean="0"/>
          </a:p>
          <a:p>
            <a:pPr marL="0" indent="0">
              <a:buNone/>
            </a:pPr>
            <a:endParaRPr lang="en-CA" sz="1800" dirty="0" smtClean="0"/>
          </a:p>
          <a:p>
            <a:pPr marL="0" indent="0">
              <a:buNone/>
            </a:pPr>
            <a:endParaRPr lang="en-CA" sz="1800" dirty="0" smtClean="0"/>
          </a:p>
          <a:p>
            <a:pPr marL="0" indent="0">
              <a:buNone/>
            </a:pPr>
            <a:endParaRPr lang="en-CA" sz="1800" dirty="0" smtClean="0"/>
          </a:p>
          <a:p>
            <a:pPr marL="0" indent="0">
              <a:buNone/>
            </a:pPr>
            <a:endParaRPr lang="en-CA" sz="1800" dirty="0" smtClean="0"/>
          </a:p>
          <a:p>
            <a:pPr marL="0" indent="0">
              <a:buNone/>
            </a:pPr>
            <a:endParaRPr lang="en-CA" sz="1800" dirty="0" smtClean="0"/>
          </a:p>
          <a:p>
            <a:pPr lvl="1">
              <a:buNone/>
            </a:pPr>
            <a:endParaRPr lang="en-CA" sz="1800" b="1" dirty="0" smtClean="0">
              <a:solidFill>
                <a:srgbClr val="234075"/>
              </a:solidFill>
              <a:latin typeface="Verdana" pitchFamily="34" charset="0"/>
            </a:endParaRPr>
          </a:p>
        </p:txBody>
      </p:sp>
      <p:sp>
        <p:nvSpPr>
          <p:cNvPr id="3078" name="Text Box 6"/>
          <p:cNvSpPr txBox="1">
            <a:spLocks noChangeArrowheads="1"/>
          </p:cNvSpPr>
          <p:nvPr/>
        </p:nvSpPr>
        <p:spPr bwMode="auto">
          <a:xfrm>
            <a:off x="457200" y="6400800"/>
            <a:ext cx="8382000" cy="244475"/>
          </a:xfrm>
          <a:prstGeom prst="rect">
            <a:avLst/>
          </a:prstGeom>
          <a:noFill/>
          <a:ln w="9525">
            <a:noFill/>
            <a:miter lim="800000"/>
            <a:headEnd/>
            <a:tailEnd/>
          </a:ln>
          <a:effectLst/>
        </p:spPr>
        <p:txBody>
          <a:bodyPr>
            <a:spAutoFit/>
          </a:bodyPr>
          <a:lstStyle/>
          <a:p>
            <a:pPr algn="ctr">
              <a:spcBef>
                <a:spcPct val="50000"/>
              </a:spcBef>
            </a:pPr>
            <a:r>
              <a:rPr lang="en-CA" sz="1000" dirty="0">
                <a:solidFill>
                  <a:srgbClr val="E3A82B"/>
                </a:solidFill>
              </a:rPr>
              <a:t>COURAGE            CURIOSITY            SERVICE            ACCOUNTABILITY           PASSION            TEAMWORK</a:t>
            </a:r>
          </a:p>
        </p:txBody>
      </p:sp>
      <p:graphicFrame>
        <p:nvGraphicFramePr>
          <p:cNvPr id="6" name="Table 5" descr="clothing allowance for Hospital and allied services component staff" title="Hospital and allied services component allowances"/>
          <p:cNvGraphicFramePr>
            <a:graphicFrameLocks noGrp="1"/>
          </p:cNvGraphicFramePr>
          <p:nvPr>
            <p:extLst>
              <p:ext uri="{D42A27DB-BD31-4B8C-83A1-F6EECF244321}">
                <p14:modId xmlns:p14="http://schemas.microsoft.com/office/powerpoint/2010/main" val="1822526044"/>
              </p:ext>
            </p:extLst>
          </p:nvPr>
        </p:nvGraphicFramePr>
        <p:xfrm>
          <a:off x="609600" y="1524000"/>
          <a:ext cx="7924800" cy="2768600"/>
        </p:xfrm>
        <a:graphic>
          <a:graphicData uri="http://schemas.openxmlformats.org/drawingml/2006/table">
            <a:tbl>
              <a:tblPr firstRow="1" bandRow="1">
                <a:tableStyleId>{00A15C55-8517-42AA-B614-E9B94910E393}</a:tableStyleId>
              </a:tblPr>
              <a:tblGrid>
                <a:gridCol w="4495800"/>
                <a:gridCol w="1676400"/>
                <a:gridCol w="1752600"/>
              </a:tblGrid>
              <a:tr h="370840">
                <a:tc>
                  <a:txBody>
                    <a:bodyPr/>
                    <a:lstStyle/>
                    <a:p>
                      <a:pPr algn="ctr"/>
                      <a:r>
                        <a:rPr lang="en-CA" baseline="0" dirty="0" smtClean="0"/>
                        <a:t>Article</a:t>
                      </a:r>
                      <a:endParaRPr lang="en-CA" baseline="0" dirty="0">
                        <a:solidFill>
                          <a:schemeClr val="tx1"/>
                        </a:solidFill>
                      </a:endParaRPr>
                    </a:p>
                  </a:txBody>
                  <a:tcPr/>
                </a:tc>
                <a:tc>
                  <a:txBody>
                    <a:bodyPr/>
                    <a:lstStyle/>
                    <a:p>
                      <a:pPr algn="ctr"/>
                      <a:r>
                        <a:rPr lang="en-CA" baseline="0" dirty="0" smtClean="0"/>
                        <a:t>Old Rate</a:t>
                      </a:r>
                      <a:endParaRPr lang="en-CA" baseline="0" dirty="0">
                        <a:solidFill>
                          <a:schemeClr val="tx1"/>
                        </a:solidFill>
                      </a:endParaRPr>
                    </a:p>
                  </a:txBody>
                  <a:tcPr/>
                </a:tc>
                <a:tc>
                  <a:txBody>
                    <a:bodyPr/>
                    <a:lstStyle/>
                    <a:p>
                      <a:pPr algn="ctr"/>
                      <a:r>
                        <a:rPr lang="en-CA" baseline="0" dirty="0" smtClean="0"/>
                        <a:t>New Rate</a:t>
                      </a:r>
                      <a:endParaRPr lang="en-CA" baseline="0" dirty="0">
                        <a:solidFill>
                          <a:schemeClr val="tx1"/>
                        </a:solidFill>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800" dirty="0" smtClean="0"/>
                        <a:t>8.2 Clothing Allowance  (on ratification)</a:t>
                      </a:r>
                      <a:endParaRPr lang="en-CA" b="0" i="0" baseline="0" dirty="0">
                        <a:solidFill>
                          <a:schemeClr val="tx1"/>
                        </a:solidFill>
                      </a:endParaRPr>
                    </a:p>
                  </a:txBody>
                  <a:tcPr/>
                </a:tc>
                <a:tc>
                  <a:txBody>
                    <a:bodyPr/>
                    <a:lstStyle/>
                    <a:p>
                      <a:pPr algn="ctr"/>
                      <a:r>
                        <a:rPr lang="en-CA" baseline="0" dirty="0" smtClean="0"/>
                        <a:t>$235/yr</a:t>
                      </a:r>
                      <a:endParaRPr lang="en-CA" i="0" baseline="0" dirty="0">
                        <a:solidFill>
                          <a:schemeClr val="tx1"/>
                        </a:solidFill>
                      </a:endParaRPr>
                    </a:p>
                  </a:txBody>
                  <a:tcPr/>
                </a:tc>
                <a:tc>
                  <a:txBody>
                    <a:bodyPr/>
                    <a:lstStyle/>
                    <a:p>
                      <a:pPr algn="ctr"/>
                      <a:r>
                        <a:rPr lang="en-CA" baseline="0" dirty="0" smtClean="0"/>
                        <a:t>$240/yr</a:t>
                      </a:r>
                      <a:endParaRPr lang="en-CA" b="1" i="0" baseline="0" dirty="0">
                        <a:solidFill>
                          <a:schemeClr val="tx1"/>
                        </a:solidFill>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baseline="0" dirty="0" smtClean="0"/>
                        <a:t>Additional increase April 1, 2013 </a:t>
                      </a:r>
                      <a:endParaRPr lang="en-CA" i="0" baseline="0" dirty="0">
                        <a:solidFill>
                          <a:schemeClr val="tx1"/>
                        </a:solidFill>
                      </a:endParaRPr>
                    </a:p>
                  </a:txBody>
                  <a:tcPr/>
                </a:tc>
                <a:tc>
                  <a:txBody>
                    <a:bodyPr/>
                    <a:lstStyle/>
                    <a:p>
                      <a:pPr algn="ctr"/>
                      <a:endParaRPr lang="en-CA" i="0" baseline="0" dirty="0">
                        <a:solidFill>
                          <a:schemeClr val="tx1"/>
                        </a:solidFill>
                      </a:endParaRPr>
                    </a:p>
                  </a:txBody>
                  <a:tcPr/>
                </a:tc>
                <a:tc>
                  <a:txBody>
                    <a:bodyPr/>
                    <a:lstStyle/>
                    <a:p>
                      <a:pPr algn="ctr"/>
                      <a:r>
                        <a:rPr lang="en-CA" baseline="0" dirty="0" smtClean="0"/>
                        <a:t>$245/yr</a:t>
                      </a:r>
                      <a:endParaRPr lang="en-CA" b="1" i="0" baseline="0" dirty="0">
                        <a:solidFill>
                          <a:schemeClr val="tx1"/>
                        </a:solidFill>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800" dirty="0" smtClean="0"/>
                        <a:t>8.3 (b) Maintenance of Clothing</a:t>
                      </a:r>
                      <a:endParaRPr lang="en-CA" i="0" baseline="0" dirty="0">
                        <a:solidFill>
                          <a:schemeClr val="tx1"/>
                        </a:solidFill>
                      </a:endParaRPr>
                    </a:p>
                  </a:txBody>
                  <a:tcPr/>
                </a:tc>
                <a:tc>
                  <a:txBody>
                    <a:bodyPr/>
                    <a:lstStyle/>
                    <a:p>
                      <a:pPr algn="ctr"/>
                      <a:r>
                        <a:rPr lang="en-CA" baseline="0" dirty="0" smtClean="0"/>
                        <a:t>$26.50/Month</a:t>
                      </a:r>
                      <a:endParaRPr lang="en-CA" i="0" baseline="0" dirty="0">
                        <a:solidFill>
                          <a:schemeClr val="tx1"/>
                        </a:solidFill>
                      </a:endParaRPr>
                    </a:p>
                  </a:txBody>
                  <a:tcPr/>
                </a:tc>
                <a:tc>
                  <a:txBody>
                    <a:bodyPr/>
                    <a:lstStyle/>
                    <a:p>
                      <a:pPr algn="ctr"/>
                      <a:r>
                        <a:rPr lang="en-CA" baseline="0" dirty="0" smtClean="0"/>
                        <a:t>$27.00/Month</a:t>
                      </a:r>
                      <a:endParaRPr lang="en-CA" b="1" i="0" baseline="0" dirty="0">
                        <a:solidFill>
                          <a:schemeClr val="tx1"/>
                        </a:solidFill>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baseline="0" dirty="0" smtClean="0"/>
                        <a:t>Additional increase April 1, 2013 </a:t>
                      </a:r>
                      <a:endParaRPr lang="en-CA" i="0" baseline="0" dirty="0" smtClean="0">
                        <a:solidFill>
                          <a:schemeClr val="tx1"/>
                        </a:solidFill>
                      </a:endParaRPr>
                    </a:p>
                  </a:txBody>
                  <a:tcPr/>
                </a:tc>
                <a:tc>
                  <a:txBody>
                    <a:bodyPr/>
                    <a:lstStyle/>
                    <a:p>
                      <a:pPr algn="ctr"/>
                      <a:endParaRPr lang="en-CA" i="0" baseline="0" dirty="0">
                        <a:solidFill>
                          <a:schemeClr val="tx1"/>
                        </a:solidFill>
                      </a:endParaRPr>
                    </a:p>
                  </a:txBody>
                  <a:tcPr/>
                </a:tc>
                <a:tc>
                  <a:txBody>
                    <a:bodyPr/>
                    <a:lstStyle/>
                    <a:p>
                      <a:pPr algn="ctr"/>
                      <a:r>
                        <a:rPr lang="en-CA" baseline="0" dirty="0" smtClean="0"/>
                        <a:t>$27.50/Month</a:t>
                      </a:r>
                      <a:endParaRPr lang="en-CA" b="1" i="0" baseline="0" dirty="0">
                        <a:solidFill>
                          <a:schemeClr val="tx1"/>
                        </a:solidFill>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800" dirty="0" smtClean="0"/>
                        <a:t>12.3 Safety Footwear* </a:t>
                      </a:r>
                    </a:p>
                    <a:p>
                      <a:pPr marL="0" marR="0" indent="0" algn="l" defTabSz="914400" rtl="0" eaLnBrk="1" fontAlgn="auto" latinLnBrk="0" hangingPunct="1">
                        <a:lnSpc>
                          <a:spcPct val="100000"/>
                        </a:lnSpc>
                        <a:spcBef>
                          <a:spcPts val="0"/>
                        </a:spcBef>
                        <a:spcAft>
                          <a:spcPts val="0"/>
                        </a:spcAft>
                        <a:buClrTx/>
                        <a:buSzTx/>
                        <a:buFontTx/>
                        <a:buNone/>
                        <a:tabLst/>
                        <a:defRPr/>
                      </a:pPr>
                      <a:r>
                        <a:rPr lang="en-CA" sz="1800" dirty="0" smtClean="0"/>
                        <a:t>(reimbursement may be received only once every two calendar years)</a:t>
                      </a:r>
                      <a:endParaRPr lang="en-CA" sz="1800" b="1" i="0" dirty="0" smtClean="0"/>
                    </a:p>
                  </a:txBody>
                  <a:tcPr/>
                </a:tc>
                <a:tc>
                  <a:txBody>
                    <a:bodyPr/>
                    <a:lstStyle/>
                    <a:p>
                      <a:pPr algn="ctr"/>
                      <a:r>
                        <a:rPr lang="en-CA" baseline="0" dirty="0" smtClean="0"/>
                        <a:t>$65.50/yr</a:t>
                      </a:r>
                      <a:endParaRPr lang="en-CA" i="0" baseline="0" dirty="0">
                        <a:solidFill>
                          <a:schemeClr val="tx1"/>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CA" sz="1800" dirty="0" smtClean="0"/>
                        <a:t>$133.50 biennially</a:t>
                      </a:r>
                      <a:endParaRPr lang="en-CA" b="1" i="0" baseline="0" dirty="0">
                        <a:solidFill>
                          <a:schemeClr val="tx1"/>
                        </a:solidFill>
                      </a:endParaRPr>
                    </a:p>
                  </a:txBody>
                  <a:tcPr/>
                </a:tc>
              </a:tr>
            </a:tbl>
          </a:graphicData>
        </a:graphic>
      </p:graphicFrame>
      <p:sp>
        <p:nvSpPr>
          <p:cNvPr id="7" name="TextBox 6"/>
          <p:cNvSpPr txBox="1"/>
          <p:nvPr/>
        </p:nvSpPr>
        <p:spPr>
          <a:xfrm>
            <a:off x="3276600" y="152400"/>
            <a:ext cx="2514600" cy="338554"/>
          </a:xfrm>
          <a:prstGeom prst="rect">
            <a:avLst/>
          </a:prstGeom>
          <a:noFill/>
        </p:spPr>
        <p:txBody>
          <a:bodyPr wrap="square" rtlCol="0">
            <a:spAutoFit/>
          </a:bodyPr>
          <a:lstStyle/>
          <a:p>
            <a:pPr algn="ctr"/>
            <a:r>
              <a:rPr lang="en-CA" sz="1600" dirty="0" smtClean="0">
                <a:solidFill>
                  <a:schemeClr val="bg2">
                    <a:lumMod val="75000"/>
                  </a:schemeClr>
                </a:solidFill>
              </a:rPr>
              <a:t>BCGEU</a:t>
            </a:r>
            <a:r>
              <a:rPr lang="en-CA" sz="1600" i="1" dirty="0" smtClean="0">
                <a:solidFill>
                  <a:schemeClr val="bg2">
                    <a:lumMod val="75000"/>
                  </a:schemeClr>
                </a:solidFill>
              </a:rPr>
              <a:t> Agreement</a:t>
            </a:r>
            <a:endParaRPr lang="en-CA" i="1" dirty="0">
              <a:solidFill>
                <a:schemeClr val="bg2">
                  <a:lumMod val="75000"/>
                </a:schemeClr>
              </a:solidFill>
            </a:endParaRPr>
          </a:p>
        </p:txBody>
      </p:sp>
    </p:spTree>
  </p:cSld>
  <p:clrMapOvr>
    <a:masterClrMapping/>
  </p:clrMapOvr>
  <p:transition>
    <p:fade thruBlk="1"/>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descr="BCPS_IDEAS_RGB_pos"/>
          <p:cNvPicPr>
            <a:picLocks noChangeAspect="1" noChangeArrowheads="1"/>
          </p:cNvPicPr>
          <p:nvPr/>
        </p:nvPicPr>
        <p:blipFill>
          <a:blip r:embed="rId2" cstate="print"/>
          <a:srcRect/>
          <a:stretch>
            <a:fillRect/>
          </a:stretch>
        </p:blipFill>
        <p:spPr bwMode="auto">
          <a:xfrm>
            <a:off x="6553200" y="5715000"/>
            <a:ext cx="2312988" cy="681038"/>
          </a:xfrm>
          <a:prstGeom prst="rect">
            <a:avLst/>
          </a:prstGeom>
          <a:noFill/>
        </p:spPr>
      </p:pic>
      <p:sp>
        <p:nvSpPr>
          <p:cNvPr id="3076" name="Rectangle 4"/>
          <p:cNvSpPr>
            <a:spLocks noGrp="1" noChangeArrowheads="1"/>
          </p:cNvSpPr>
          <p:nvPr>
            <p:ph type="title"/>
          </p:nvPr>
        </p:nvSpPr>
        <p:spPr>
          <a:xfrm>
            <a:off x="533400" y="533400"/>
            <a:ext cx="8610600" cy="533400"/>
          </a:xfrm>
        </p:spPr>
        <p:txBody>
          <a:bodyPr/>
          <a:lstStyle/>
          <a:p>
            <a:pPr algn="l"/>
            <a:r>
              <a:rPr lang="en-US" sz="2800" b="1" dirty="0" smtClean="0">
                <a:latin typeface="+mn-lt"/>
              </a:rPr>
              <a:t>Retail, Stores and Warehouse Component</a:t>
            </a:r>
            <a:endParaRPr lang="en-US" sz="2800" b="1" dirty="0">
              <a:solidFill>
                <a:schemeClr val="tx1"/>
              </a:solidFill>
              <a:latin typeface="+mn-lt"/>
            </a:endParaRPr>
          </a:p>
        </p:txBody>
      </p:sp>
      <p:sp>
        <p:nvSpPr>
          <p:cNvPr id="3077" name="Rectangle 5"/>
          <p:cNvSpPr>
            <a:spLocks noGrp="1" noChangeArrowheads="1"/>
          </p:cNvSpPr>
          <p:nvPr>
            <p:ph type="body" idx="1"/>
          </p:nvPr>
        </p:nvSpPr>
        <p:spPr>
          <a:xfrm>
            <a:off x="533400" y="1143000"/>
            <a:ext cx="8458200" cy="5059363"/>
          </a:xfrm>
        </p:spPr>
        <p:txBody>
          <a:bodyPr/>
          <a:lstStyle/>
          <a:p>
            <a:pPr>
              <a:buNone/>
            </a:pPr>
            <a:r>
              <a:rPr lang="en-US" sz="1800" b="1" dirty="0" smtClean="0"/>
              <a:t>Allowances</a:t>
            </a:r>
            <a:endParaRPr lang="en-US" sz="2400" b="1" dirty="0" smtClean="0"/>
          </a:p>
          <a:p>
            <a:pPr marL="0" indent="0">
              <a:buNone/>
            </a:pPr>
            <a:endParaRPr lang="en-CA" sz="1800" b="1" dirty="0" smtClean="0"/>
          </a:p>
          <a:p>
            <a:pPr marL="0" indent="0">
              <a:buNone/>
            </a:pPr>
            <a:endParaRPr lang="en-CA" sz="1800" b="1" dirty="0" smtClean="0"/>
          </a:p>
          <a:p>
            <a:pPr marL="0" indent="0">
              <a:buNone/>
            </a:pPr>
            <a:endParaRPr lang="en-CA" sz="1800" b="1" dirty="0" smtClean="0"/>
          </a:p>
        </p:txBody>
      </p:sp>
      <p:sp>
        <p:nvSpPr>
          <p:cNvPr id="3078" name="Text Box 6"/>
          <p:cNvSpPr txBox="1">
            <a:spLocks noChangeArrowheads="1"/>
          </p:cNvSpPr>
          <p:nvPr/>
        </p:nvSpPr>
        <p:spPr bwMode="auto">
          <a:xfrm>
            <a:off x="457200" y="6400800"/>
            <a:ext cx="8382000" cy="244475"/>
          </a:xfrm>
          <a:prstGeom prst="rect">
            <a:avLst/>
          </a:prstGeom>
          <a:noFill/>
          <a:ln w="9525">
            <a:noFill/>
            <a:miter lim="800000"/>
            <a:headEnd/>
            <a:tailEnd/>
          </a:ln>
          <a:effectLst/>
        </p:spPr>
        <p:txBody>
          <a:bodyPr>
            <a:spAutoFit/>
          </a:bodyPr>
          <a:lstStyle/>
          <a:p>
            <a:pPr algn="ctr">
              <a:spcBef>
                <a:spcPct val="50000"/>
              </a:spcBef>
            </a:pPr>
            <a:r>
              <a:rPr lang="en-CA" sz="1000" dirty="0">
                <a:solidFill>
                  <a:srgbClr val="E3A82B"/>
                </a:solidFill>
              </a:rPr>
              <a:t>COURAGE            </a:t>
            </a:r>
            <a:r>
              <a:rPr lang="en-CA" sz="1000" dirty="0" smtClean="0">
                <a:solidFill>
                  <a:srgbClr val="E3A82B"/>
                </a:solidFill>
              </a:rPr>
              <a:t>CURIOSITY            </a:t>
            </a:r>
            <a:r>
              <a:rPr lang="en-CA" sz="1000" dirty="0">
                <a:solidFill>
                  <a:srgbClr val="E3A82B"/>
                </a:solidFill>
              </a:rPr>
              <a:t>SERVICE            ACCOUNTABILITY           PASSION            TEAMWORK</a:t>
            </a:r>
          </a:p>
        </p:txBody>
      </p:sp>
      <p:graphicFrame>
        <p:nvGraphicFramePr>
          <p:cNvPr id="6" name="Table 5" descr="Allowance for retail, stores and warehouse component staff" title="retail, stores and warehouse component allowances"/>
          <p:cNvGraphicFramePr>
            <a:graphicFrameLocks noGrp="1"/>
          </p:cNvGraphicFramePr>
          <p:nvPr>
            <p:extLst>
              <p:ext uri="{D42A27DB-BD31-4B8C-83A1-F6EECF244321}">
                <p14:modId xmlns:p14="http://schemas.microsoft.com/office/powerpoint/2010/main" val="700628926"/>
              </p:ext>
            </p:extLst>
          </p:nvPr>
        </p:nvGraphicFramePr>
        <p:xfrm>
          <a:off x="609600" y="1676400"/>
          <a:ext cx="7848600" cy="1036320"/>
        </p:xfrm>
        <a:graphic>
          <a:graphicData uri="http://schemas.openxmlformats.org/drawingml/2006/table">
            <a:tbl>
              <a:tblPr firstRow="1" bandRow="1">
                <a:tableStyleId>{00A15C55-8517-42AA-B614-E9B94910E393}</a:tableStyleId>
              </a:tblPr>
              <a:tblGrid>
                <a:gridCol w="5257800"/>
                <a:gridCol w="1295400"/>
                <a:gridCol w="1295400"/>
              </a:tblGrid>
              <a:tr h="380158">
                <a:tc>
                  <a:txBody>
                    <a:bodyPr/>
                    <a:lstStyle/>
                    <a:p>
                      <a:pPr algn="ctr"/>
                      <a:r>
                        <a:rPr lang="en-CA" baseline="0" dirty="0" smtClean="0"/>
                        <a:t>Article</a:t>
                      </a:r>
                      <a:endParaRPr lang="en-CA" baseline="0" dirty="0">
                        <a:solidFill>
                          <a:schemeClr val="tx1"/>
                        </a:solidFill>
                      </a:endParaRPr>
                    </a:p>
                  </a:txBody>
                  <a:tcPr/>
                </a:tc>
                <a:tc>
                  <a:txBody>
                    <a:bodyPr/>
                    <a:lstStyle/>
                    <a:p>
                      <a:pPr algn="ctr"/>
                      <a:r>
                        <a:rPr lang="en-CA" baseline="0" dirty="0" smtClean="0"/>
                        <a:t>Old Rate</a:t>
                      </a:r>
                      <a:endParaRPr lang="en-CA" baseline="0" dirty="0">
                        <a:solidFill>
                          <a:schemeClr val="tx1"/>
                        </a:solidFill>
                      </a:endParaRPr>
                    </a:p>
                  </a:txBody>
                  <a:tcPr/>
                </a:tc>
                <a:tc>
                  <a:txBody>
                    <a:bodyPr/>
                    <a:lstStyle/>
                    <a:p>
                      <a:pPr algn="ctr"/>
                      <a:r>
                        <a:rPr lang="en-CA" baseline="0" dirty="0" smtClean="0"/>
                        <a:t>New Rate</a:t>
                      </a:r>
                      <a:endParaRPr lang="en-CA" baseline="0" dirty="0">
                        <a:solidFill>
                          <a:schemeClr val="tx1"/>
                        </a:solidFill>
                      </a:endParaRPr>
                    </a:p>
                  </a:txBody>
                  <a:tcPr/>
                </a:tc>
              </a:tr>
              <a:tr h="65616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800" dirty="0" smtClean="0"/>
                        <a:t>13.3 Safety Footwear (Biennial)</a:t>
                      </a:r>
                      <a:r>
                        <a:rPr lang="en-CA" sz="1800" baseline="0" dirty="0" smtClean="0"/>
                        <a:t> </a:t>
                      </a:r>
                      <a:endParaRPr lang="en-CA" sz="1800" b="1" dirty="0" smtClean="0"/>
                    </a:p>
                  </a:txBody>
                  <a:tcPr/>
                </a:tc>
                <a:tc>
                  <a:txBody>
                    <a:bodyPr/>
                    <a:lstStyle/>
                    <a:p>
                      <a:r>
                        <a:rPr lang="en-CA" dirty="0" smtClean="0"/>
                        <a:t>$131.00</a:t>
                      </a:r>
                    </a:p>
                    <a:p>
                      <a:r>
                        <a:rPr lang="en-CA" dirty="0" smtClean="0"/>
                        <a:t>Biennially</a:t>
                      </a:r>
                      <a:endParaRPr lang="en-CA" dirty="0"/>
                    </a:p>
                  </a:txBody>
                  <a:tcPr/>
                </a:tc>
                <a:tc>
                  <a:txBody>
                    <a:bodyPr/>
                    <a:lstStyle/>
                    <a:p>
                      <a:r>
                        <a:rPr lang="en-CA" dirty="0" smtClean="0"/>
                        <a:t>$135.00</a:t>
                      </a:r>
                    </a:p>
                    <a:p>
                      <a:pPr marL="0" marR="0" indent="0" algn="l" defTabSz="914400" rtl="0" eaLnBrk="1" fontAlgn="auto" latinLnBrk="0" hangingPunct="1">
                        <a:lnSpc>
                          <a:spcPct val="100000"/>
                        </a:lnSpc>
                        <a:spcBef>
                          <a:spcPts val="0"/>
                        </a:spcBef>
                        <a:spcAft>
                          <a:spcPts val="0"/>
                        </a:spcAft>
                        <a:buClrTx/>
                        <a:buSzTx/>
                        <a:buFontTx/>
                        <a:buNone/>
                        <a:tabLst/>
                        <a:defRPr/>
                      </a:pPr>
                      <a:r>
                        <a:rPr lang="en-CA" dirty="0" smtClean="0"/>
                        <a:t>Biennially</a:t>
                      </a:r>
                    </a:p>
                  </a:txBody>
                  <a:tcPr/>
                </a:tc>
              </a:tr>
            </a:tbl>
          </a:graphicData>
        </a:graphic>
      </p:graphicFrame>
      <p:sp>
        <p:nvSpPr>
          <p:cNvPr id="7" name="TextBox 6"/>
          <p:cNvSpPr txBox="1"/>
          <p:nvPr/>
        </p:nvSpPr>
        <p:spPr>
          <a:xfrm>
            <a:off x="3276600" y="152400"/>
            <a:ext cx="2514600" cy="338554"/>
          </a:xfrm>
          <a:prstGeom prst="rect">
            <a:avLst/>
          </a:prstGeom>
          <a:noFill/>
        </p:spPr>
        <p:txBody>
          <a:bodyPr wrap="square" rtlCol="0">
            <a:spAutoFit/>
          </a:bodyPr>
          <a:lstStyle/>
          <a:p>
            <a:pPr algn="ctr"/>
            <a:r>
              <a:rPr lang="en-CA" sz="1600" dirty="0" smtClean="0">
                <a:solidFill>
                  <a:schemeClr val="bg2">
                    <a:lumMod val="75000"/>
                  </a:schemeClr>
                </a:solidFill>
              </a:rPr>
              <a:t>BCGEU</a:t>
            </a:r>
            <a:r>
              <a:rPr lang="en-CA" sz="1600" i="1" dirty="0" smtClean="0">
                <a:solidFill>
                  <a:schemeClr val="bg2">
                    <a:lumMod val="75000"/>
                  </a:schemeClr>
                </a:solidFill>
              </a:rPr>
              <a:t> Agreement</a:t>
            </a:r>
            <a:endParaRPr lang="en-CA" i="1" dirty="0">
              <a:solidFill>
                <a:schemeClr val="bg2">
                  <a:lumMod val="75000"/>
                </a:schemeClr>
              </a:solidFill>
            </a:endParaRPr>
          </a:p>
        </p:txBody>
      </p:sp>
    </p:spTree>
  </p:cSld>
  <p:clrMapOvr>
    <a:masterClrMapping/>
  </p:clrMapOvr>
  <p:transition>
    <p:fade thruBlk="1"/>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descr="BCPS_IDEAS_RGB_pos"/>
          <p:cNvPicPr>
            <a:picLocks noChangeAspect="1" noChangeArrowheads="1"/>
          </p:cNvPicPr>
          <p:nvPr/>
        </p:nvPicPr>
        <p:blipFill>
          <a:blip r:embed="rId2" cstate="print"/>
          <a:srcRect/>
          <a:stretch>
            <a:fillRect/>
          </a:stretch>
        </p:blipFill>
        <p:spPr bwMode="auto">
          <a:xfrm>
            <a:off x="6553200" y="5715000"/>
            <a:ext cx="2312988" cy="681038"/>
          </a:xfrm>
          <a:prstGeom prst="rect">
            <a:avLst/>
          </a:prstGeom>
          <a:noFill/>
        </p:spPr>
      </p:pic>
      <p:sp>
        <p:nvSpPr>
          <p:cNvPr id="3076" name="Rectangle 4"/>
          <p:cNvSpPr>
            <a:spLocks noGrp="1" noChangeArrowheads="1"/>
          </p:cNvSpPr>
          <p:nvPr>
            <p:ph type="title"/>
          </p:nvPr>
        </p:nvSpPr>
        <p:spPr>
          <a:xfrm>
            <a:off x="457200" y="274638"/>
            <a:ext cx="8229600" cy="868362"/>
          </a:xfrm>
        </p:spPr>
        <p:txBody>
          <a:bodyPr/>
          <a:lstStyle/>
          <a:p>
            <a:pPr algn="l"/>
            <a:r>
              <a:rPr lang="en-CA" sz="2800" b="1" dirty="0" smtClean="0"/>
              <a:t>Social, Information, Health </a:t>
            </a:r>
            <a:r>
              <a:rPr lang="en-US" sz="2800" b="1" dirty="0" smtClean="0">
                <a:latin typeface="Verdana" pitchFamily="34" charset="0"/>
              </a:rPr>
              <a:t>Component</a:t>
            </a:r>
            <a:endParaRPr lang="en-US" sz="2800" b="1" dirty="0">
              <a:solidFill>
                <a:schemeClr val="tx1"/>
              </a:solidFill>
              <a:latin typeface="Verdana" pitchFamily="34" charset="0"/>
            </a:endParaRPr>
          </a:p>
        </p:txBody>
      </p:sp>
      <p:sp>
        <p:nvSpPr>
          <p:cNvPr id="3077" name="Rectangle 5"/>
          <p:cNvSpPr>
            <a:spLocks noGrp="1" noChangeArrowheads="1"/>
          </p:cNvSpPr>
          <p:nvPr>
            <p:ph type="body" idx="1"/>
          </p:nvPr>
        </p:nvSpPr>
        <p:spPr>
          <a:xfrm>
            <a:off x="457200" y="990600"/>
            <a:ext cx="8458200" cy="5135563"/>
          </a:xfrm>
        </p:spPr>
        <p:txBody>
          <a:bodyPr/>
          <a:lstStyle/>
          <a:p>
            <a:pPr>
              <a:buNone/>
            </a:pPr>
            <a:r>
              <a:rPr lang="en-CA" sz="1800" b="1" dirty="0" smtClean="0"/>
              <a:t>Allowances</a:t>
            </a:r>
            <a:endParaRPr lang="en-US" sz="1800" b="1" dirty="0" smtClean="0">
              <a:latin typeface="Verdana" pitchFamily="34" charset="0"/>
            </a:endParaRPr>
          </a:p>
          <a:p>
            <a:pPr marL="0" indent="0">
              <a:buNone/>
            </a:pPr>
            <a:endParaRPr lang="en-CA" sz="1800" b="1" dirty="0" smtClean="0"/>
          </a:p>
          <a:p>
            <a:pPr marL="0" indent="0">
              <a:buNone/>
            </a:pPr>
            <a:endParaRPr lang="en-CA" sz="1800" b="1" dirty="0" smtClean="0"/>
          </a:p>
          <a:p>
            <a:pPr marL="0" indent="0">
              <a:buNone/>
            </a:pPr>
            <a:endParaRPr lang="en-CA" sz="1800" b="1" dirty="0" smtClean="0"/>
          </a:p>
        </p:txBody>
      </p:sp>
      <p:sp>
        <p:nvSpPr>
          <p:cNvPr id="3078" name="Text Box 6"/>
          <p:cNvSpPr txBox="1">
            <a:spLocks noChangeArrowheads="1"/>
          </p:cNvSpPr>
          <p:nvPr/>
        </p:nvSpPr>
        <p:spPr bwMode="auto">
          <a:xfrm>
            <a:off x="457200" y="6400800"/>
            <a:ext cx="8382000" cy="244475"/>
          </a:xfrm>
          <a:prstGeom prst="rect">
            <a:avLst/>
          </a:prstGeom>
          <a:noFill/>
          <a:ln w="9525">
            <a:noFill/>
            <a:miter lim="800000"/>
            <a:headEnd/>
            <a:tailEnd/>
          </a:ln>
          <a:effectLst/>
        </p:spPr>
        <p:txBody>
          <a:bodyPr>
            <a:spAutoFit/>
          </a:bodyPr>
          <a:lstStyle/>
          <a:p>
            <a:pPr algn="ctr">
              <a:spcBef>
                <a:spcPct val="50000"/>
              </a:spcBef>
            </a:pPr>
            <a:r>
              <a:rPr lang="en-CA" sz="1000" dirty="0">
                <a:solidFill>
                  <a:srgbClr val="E3A82B"/>
                </a:solidFill>
              </a:rPr>
              <a:t>COURAGE            </a:t>
            </a:r>
            <a:r>
              <a:rPr lang="en-CA" sz="1000" dirty="0" smtClean="0">
                <a:solidFill>
                  <a:srgbClr val="E3A82B"/>
                </a:solidFill>
              </a:rPr>
              <a:t>CURIOSITY            </a:t>
            </a:r>
            <a:r>
              <a:rPr lang="en-CA" sz="1000" dirty="0">
                <a:solidFill>
                  <a:srgbClr val="E3A82B"/>
                </a:solidFill>
              </a:rPr>
              <a:t>SERVICE            ACCOUNTABILITY           PASSION            TEAMWORK</a:t>
            </a:r>
          </a:p>
        </p:txBody>
      </p:sp>
      <p:graphicFrame>
        <p:nvGraphicFramePr>
          <p:cNvPr id="6" name="Table 5" descr="Social, information, health component allowances for work apparel old and new rates" title="Social, information, health component allowances"/>
          <p:cNvGraphicFramePr>
            <a:graphicFrameLocks noGrp="1"/>
          </p:cNvGraphicFramePr>
          <p:nvPr>
            <p:extLst>
              <p:ext uri="{D42A27DB-BD31-4B8C-83A1-F6EECF244321}">
                <p14:modId xmlns:p14="http://schemas.microsoft.com/office/powerpoint/2010/main" val="3215490266"/>
              </p:ext>
            </p:extLst>
          </p:nvPr>
        </p:nvGraphicFramePr>
        <p:xfrm>
          <a:off x="533400" y="1447800"/>
          <a:ext cx="7772400" cy="1112520"/>
        </p:xfrm>
        <a:graphic>
          <a:graphicData uri="http://schemas.openxmlformats.org/drawingml/2006/table">
            <a:tbl>
              <a:tblPr firstRow="1" bandRow="1">
                <a:tableStyleId>{00A15C55-8517-42AA-B614-E9B94910E393}</a:tableStyleId>
              </a:tblPr>
              <a:tblGrid>
                <a:gridCol w="4495800"/>
                <a:gridCol w="1600200"/>
                <a:gridCol w="1676400"/>
              </a:tblGrid>
              <a:tr h="370840">
                <a:tc>
                  <a:txBody>
                    <a:bodyPr/>
                    <a:lstStyle/>
                    <a:p>
                      <a:pPr algn="ctr"/>
                      <a:r>
                        <a:rPr lang="en-CA" baseline="0" dirty="0" smtClean="0"/>
                        <a:t>Article</a:t>
                      </a:r>
                      <a:endParaRPr lang="en-CA" baseline="0" dirty="0">
                        <a:solidFill>
                          <a:schemeClr val="tx1"/>
                        </a:solidFill>
                      </a:endParaRPr>
                    </a:p>
                  </a:txBody>
                  <a:tcPr/>
                </a:tc>
                <a:tc>
                  <a:txBody>
                    <a:bodyPr/>
                    <a:lstStyle/>
                    <a:p>
                      <a:pPr algn="ctr"/>
                      <a:r>
                        <a:rPr lang="en-CA" baseline="0" dirty="0" smtClean="0"/>
                        <a:t>Old Rate</a:t>
                      </a:r>
                      <a:endParaRPr lang="en-CA" baseline="0" dirty="0">
                        <a:solidFill>
                          <a:schemeClr val="tx1"/>
                        </a:solidFill>
                      </a:endParaRPr>
                    </a:p>
                  </a:txBody>
                  <a:tcPr/>
                </a:tc>
                <a:tc>
                  <a:txBody>
                    <a:bodyPr/>
                    <a:lstStyle/>
                    <a:p>
                      <a:pPr algn="ctr"/>
                      <a:r>
                        <a:rPr lang="en-CA" baseline="0" dirty="0" smtClean="0"/>
                        <a:t>New Rate</a:t>
                      </a:r>
                      <a:endParaRPr lang="en-CA" baseline="0" dirty="0">
                        <a:solidFill>
                          <a:schemeClr val="tx1"/>
                        </a:solidFill>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800" dirty="0" smtClean="0"/>
                        <a:t>7.4 Maintenance of Work Apparel</a:t>
                      </a:r>
                      <a:endParaRPr lang="en-CA" sz="1800" b="1" dirty="0" smtClean="0"/>
                    </a:p>
                  </a:txBody>
                  <a:tcPr/>
                </a:tc>
                <a:tc>
                  <a:txBody>
                    <a:bodyPr/>
                    <a:lstStyle/>
                    <a:p>
                      <a:r>
                        <a:rPr lang="en-CA" dirty="0" smtClean="0"/>
                        <a:t>$26.50/Month</a:t>
                      </a:r>
                      <a:endParaRPr lang="en-CA" dirty="0"/>
                    </a:p>
                  </a:txBody>
                  <a:tcPr/>
                </a:tc>
                <a:tc>
                  <a:txBody>
                    <a:bodyPr/>
                    <a:lstStyle/>
                    <a:p>
                      <a:r>
                        <a:rPr lang="en-CA" dirty="0" smtClean="0"/>
                        <a:t>$27.00/Month</a:t>
                      </a:r>
                      <a:endParaRPr lang="en-CA" b="1"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baseline="0" dirty="0" smtClean="0"/>
                        <a:t>Additional increase April 1, 2013 </a:t>
                      </a:r>
                      <a:endParaRPr lang="en-CA" i="0" baseline="0" dirty="0" smtClean="0">
                        <a:solidFill>
                          <a:schemeClr val="tx1"/>
                        </a:solidFill>
                      </a:endParaRPr>
                    </a:p>
                  </a:txBody>
                  <a:tcPr/>
                </a:tc>
                <a:tc>
                  <a:txBody>
                    <a:bodyPr/>
                    <a:lstStyle/>
                    <a:p>
                      <a:endParaRPr lang="en-CA" dirty="0"/>
                    </a:p>
                  </a:txBody>
                  <a:tcPr/>
                </a:tc>
                <a:tc>
                  <a:txBody>
                    <a:bodyPr/>
                    <a:lstStyle/>
                    <a:p>
                      <a:r>
                        <a:rPr lang="en-CA" dirty="0" smtClean="0"/>
                        <a:t>$27.50/Month</a:t>
                      </a:r>
                      <a:endParaRPr lang="en-CA" b="1" dirty="0"/>
                    </a:p>
                  </a:txBody>
                  <a:tcPr/>
                </a:tc>
              </a:tr>
            </a:tbl>
          </a:graphicData>
        </a:graphic>
      </p:graphicFrame>
      <p:sp>
        <p:nvSpPr>
          <p:cNvPr id="7" name="TextBox 6"/>
          <p:cNvSpPr txBox="1"/>
          <p:nvPr/>
        </p:nvSpPr>
        <p:spPr>
          <a:xfrm>
            <a:off x="3276600" y="152400"/>
            <a:ext cx="2514600" cy="338554"/>
          </a:xfrm>
          <a:prstGeom prst="rect">
            <a:avLst/>
          </a:prstGeom>
          <a:noFill/>
        </p:spPr>
        <p:txBody>
          <a:bodyPr wrap="square" rtlCol="0">
            <a:spAutoFit/>
          </a:bodyPr>
          <a:lstStyle/>
          <a:p>
            <a:pPr algn="ctr"/>
            <a:r>
              <a:rPr lang="en-CA" sz="1600" dirty="0" smtClean="0">
                <a:solidFill>
                  <a:schemeClr val="bg2">
                    <a:lumMod val="75000"/>
                  </a:schemeClr>
                </a:solidFill>
              </a:rPr>
              <a:t>BCGEU</a:t>
            </a:r>
            <a:r>
              <a:rPr lang="en-CA" sz="1600" i="1" dirty="0" smtClean="0">
                <a:solidFill>
                  <a:schemeClr val="bg2">
                    <a:lumMod val="75000"/>
                  </a:schemeClr>
                </a:solidFill>
              </a:rPr>
              <a:t> Agreement</a:t>
            </a:r>
            <a:endParaRPr lang="en-CA" i="1" dirty="0">
              <a:solidFill>
                <a:schemeClr val="bg2">
                  <a:lumMod val="75000"/>
                </a:schemeClr>
              </a:solidFill>
            </a:endParaRPr>
          </a:p>
        </p:txBody>
      </p:sp>
    </p:spTree>
  </p:cSld>
  <p:clrMapOvr>
    <a:masterClrMapping/>
  </p:clrMapOvr>
  <p:transition>
    <p:fade thruBlk="1"/>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descr="BCPS_IDEAS_RGB_pos"/>
          <p:cNvPicPr>
            <a:picLocks noChangeAspect="1" noChangeArrowheads="1"/>
          </p:cNvPicPr>
          <p:nvPr/>
        </p:nvPicPr>
        <p:blipFill>
          <a:blip r:embed="rId2" cstate="print"/>
          <a:srcRect/>
          <a:stretch>
            <a:fillRect/>
          </a:stretch>
        </p:blipFill>
        <p:spPr bwMode="auto">
          <a:xfrm>
            <a:off x="6553200" y="5867400"/>
            <a:ext cx="2312988" cy="681038"/>
          </a:xfrm>
          <a:prstGeom prst="rect">
            <a:avLst/>
          </a:prstGeom>
          <a:noFill/>
        </p:spPr>
      </p:pic>
      <p:sp>
        <p:nvSpPr>
          <p:cNvPr id="3076" name="Rectangle 4"/>
          <p:cNvSpPr>
            <a:spLocks noGrp="1" noChangeArrowheads="1"/>
          </p:cNvSpPr>
          <p:nvPr>
            <p:ph type="title"/>
          </p:nvPr>
        </p:nvSpPr>
        <p:spPr>
          <a:xfrm>
            <a:off x="381000" y="457200"/>
            <a:ext cx="8229600" cy="609600"/>
          </a:xfrm>
        </p:spPr>
        <p:txBody>
          <a:bodyPr/>
          <a:lstStyle/>
          <a:p>
            <a:pPr algn="l"/>
            <a:r>
              <a:rPr lang="en-CA" sz="2800" b="1" dirty="0" smtClean="0">
                <a:latin typeface="+mn-lt"/>
              </a:rPr>
              <a:t>Administrative Services </a:t>
            </a:r>
            <a:r>
              <a:rPr lang="en-US" sz="2800" b="1" dirty="0" smtClean="0">
                <a:latin typeface="+mn-lt"/>
              </a:rPr>
              <a:t>Component</a:t>
            </a:r>
            <a:endParaRPr lang="en-US" sz="1800" i="1" dirty="0">
              <a:solidFill>
                <a:schemeClr val="tx1"/>
              </a:solidFill>
              <a:latin typeface="+mn-lt"/>
            </a:endParaRPr>
          </a:p>
        </p:txBody>
      </p:sp>
      <p:sp>
        <p:nvSpPr>
          <p:cNvPr id="3077" name="Rectangle 5"/>
          <p:cNvSpPr>
            <a:spLocks noGrp="1" noChangeArrowheads="1"/>
          </p:cNvSpPr>
          <p:nvPr>
            <p:ph type="body" idx="1"/>
          </p:nvPr>
        </p:nvSpPr>
        <p:spPr>
          <a:xfrm>
            <a:off x="304800" y="762000"/>
            <a:ext cx="8610600" cy="5135563"/>
          </a:xfrm>
        </p:spPr>
        <p:txBody>
          <a:bodyPr/>
          <a:lstStyle/>
          <a:p>
            <a:pPr>
              <a:buNone/>
            </a:pPr>
            <a:endParaRPr lang="en-CA" sz="1800" b="1" dirty="0" smtClean="0"/>
          </a:p>
          <a:p>
            <a:pPr>
              <a:buNone/>
            </a:pPr>
            <a:r>
              <a:rPr lang="en-CA" sz="1800" b="1" dirty="0" smtClean="0"/>
              <a:t>Allowances</a:t>
            </a:r>
          </a:p>
          <a:p>
            <a:pPr>
              <a:buNone/>
            </a:pPr>
            <a:endParaRPr lang="en-CA" sz="1800" b="1" dirty="0" smtClean="0"/>
          </a:p>
          <a:p>
            <a:pPr>
              <a:buNone/>
            </a:pPr>
            <a:endParaRPr lang="en-CA" sz="1800" b="1" dirty="0" smtClean="0"/>
          </a:p>
          <a:p>
            <a:pPr>
              <a:buNone/>
            </a:pPr>
            <a:endParaRPr lang="en-CA" sz="1800" b="1" dirty="0" smtClean="0"/>
          </a:p>
          <a:p>
            <a:pPr>
              <a:buNone/>
            </a:pPr>
            <a:endParaRPr lang="en-CA" sz="1800" b="1" dirty="0" smtClean="0"/>
          </a:p>
          <a:p>
            <a:pPr>
              <a:buNone/>
            </a:pPr>
            <a:endParaRPr lang="en-CA" sz="1800" b="1" dirty="0" smtClean="0"/>
          </a:p>
          <a:p>
            <a:pPr>
              <a:buNone/>
            </a:pPr>
            <a:endParaRPr lang="en-CA" sz="1800" b="1" dirty="0" smtClean="0"/>
          </a:p>
          <a:p>
            <a:pPr>
              <a:buNone/>
            </a:pPr>
            <a:endParaRPr lang="en-CA" sz="1600" i="1" u="sng" dirty="0" smtClean="0"/>
          </a:p>
          <a:p>
            <a:pPr>
              <a:buNone/>
            </a:pPr>
            <a:endParaRPr lang="en-CA" sz="1600" i="1" u="sng" dirty="0" smtClean="0"/>
          </a:p>
          <a:p>
            <a:pPr>
              <a:buNone/>
            </a:pPr>
            <a:endParaRPr lang="en-CA" sz="1600" i="1" u="sng" dirty="0" smtClean="0"/>
          </a:p>
          <a:p>
            <a:pPr>
              <a:buNone/>
            </a:pPr>
            <a:endParaRPr lang="en-CA" sz="1600" i="1" u="sng" dirty="0" smtClean="0"/>
          </a:p>
          <a:p>
            <a:pPr>
              <a:buNone/>
            </a:pPr>
            <a:endParaRPr lang="en-CA" sz="1600" i="1" u="sng" dirty="0" smtClean="0"/>
          </a:p>
          <a:p>
            <a:pPr marL="0" indent="0">
              <a:buNone/>
            </a:pPr>
            <a:r>
              <a:rPr lang="en-CA" sz="1600" dirty="0" smtClean="0"/>
              <a:t>*Employees are not eligible to receive the new biennial rate until they have gone one calendar year without being reimbursed.</a:t>
            </a:r>
            <a:endParaRPr lang="en-US" sz="1600" dirty="0" smtClean="0">
              <a:latin typeface="Verdana" pitchFamily="34" charset="0"/>
            </a:endParaRPr>
          </a:p>
          <a:p>
            <a:pPr marL="0" indent="0">
              <a:buNone/>
            </a:pPr>
            <a:endParaRPr lang="en-US" sz="2400" i="1" dirty="0" smtClean="0">
              <a:latin typeface="Verdana" pitchFamily="34" charset="0"/>
            </a:endParaRPr>
          </a:p>
        </p:txBody>
      </p:sp>
      <p:sp>
        <p:nvSpPr>
          <p:cNvPr id="3078" name="Text Box 6"/>
          <p:cNvSpPr txBox="1">
            <a:spLocks noChangeArrowheads="1"/>
          </p:cNvSpPr>
          <p:nvPr/>
        </p:nvSpPr>
        <p:spPr bwMode="auto">
          <a:xfrm>
            <a:off x="457200" y="6400800"/>
            <a:ext cx="8382000" cy="244475"/>
          </a:xfrm>
          <a:prstGeom prst="rect">
            <a:avLst/>
          </a:prstGeom>
          <a:noFill/>
          <a:ln w="9525">
            <a:noFill/>
            <a:miter lim="800000"/>
            <a:headEnd/>
            <a:tailEnd/>
          </a:ln>
          <a:effectLst/>
        </p:spPr>
        <p:txBody>
          <a:bodyPr>
            <a:spAutoFit/>
          </a:bodyPr>
          <a:lstStyle/>
          <a:p>
            <a:pPr algn="ctr">
              <a:spcBef>
                <a:spcPct val="50000"/>
              </a:spcBef>
            </a:pPr>
            <a:r>
              <a:rPr lang="en-CA" sz="1000" dirty="0">
                <a:solidFill>
                  <a:srgbClr val="E3A82B"/>
                </a:solidFill>
              </a:rPr>
              <a:t>COURAGE            </a:t>
            </a:r>
            <a:r>
              <a:rPr lang="en-CA" sz="1000" dirty="0" smtClean="0">
                <a:solidFill>
                  <a:srgbClr val="E3A82B"/>
                </a:solidFill>
              </a:rPr>
              <a:t>CURIOSITY            </a:t>
            </a:r>
            <a:r>
              <a:rPr lang="en-CA" sz="1000" dirty="0">
                <a:solidFill>
                  <a:srgbClr val="E3A82B"/>
                </a:solidFill>
              </a:rPr>
              <a:t>SERVICE            ACCOUNTABILITY           PASSION            TEAMWORK</a:t>
            </a:r>
          </a:p>
        </p:txBody>
      </p:sp>
      <p:graphicFrame>
        <p:nvGraphicFramePr>
          <p:cNvPr id="6" name="Table 5" descr="administrative services component allowances for clothing maintenance old and new rates" title="administrative services component allowances"/>
          <p:cNvGraphicFramePr>
            <a:graphicFrameLocks noGrp="1"/>
          </p:cNvGraphicFramePr>
          <p:nvPr>
            <p:extLst>
              <p:ext uri="{D42A27DB-BD31-4B8C-83A1-F6EECF244321}">
                <p14:modId xmlns:p14="http://schemas.microsoft.com/office/powerpoint/2010/main" val="1220726779"/>
              </p:ext>
            </p:extLst>
          </p:nvPr>
        </p:nvGraphicFramePr>
        <p:xfrm>
          <a:off x="381000" y="1600200"/>
          <a:ext cx="8077200" cy="2021840"/>
        </p:xfrm>
        <a:graphic>
          <a:graphicData uri="http://schemas.openxmlformats.org/drawingml/2006/table">
            <a:tbl>
              <a:tblPr firstRow="1" bandRow="1">
                <a:tableStyleId>{00A15C55-8517-42AA-B614-E9B94910E393}</a:tableStyleId>
              </a:tblPr>
              <a:tblGrid>
                <a:gridCol w="4267200"/>
                <a:gridCol w="1600200"/>
                <a:gridCol w="2209800"/>
              </a:tblGrid>
              <a:tr h="370840">
                <a:tc>
                  <a:txBody>
                    <a:bodyPr/>
                    <a:lstStyle/>
                    <a:p>
                      <a:pPr algn="ctr"/>
                      <a:r>
                        <a:rPr lang="en-CA" baseline="0" dirty="0" smtClean="0"/>
                        <a:t>Article</a:t>
                      </a:r>
                      <a:endParaRPr lang="en-CA" baseline="0" dirty="0">
                        <a:solidFill>
                          <a:schemeClr val="tx1"/>
                        </a:solidFill>
                      </a:endParaRPr>
                    </a:p>
                  </a:txBody>
                  <a:tcPr/>
                </a:tc>
                <a:tc>
                  <a:txBody>
                    <a:bodyPr/>
                    <a:lstStyle/>
                    <a:p>
                      <a:pPr algn="ctr"/>
                      <a:r>
                        <a:rPr lang="en-CA" baseline="0" dirty="0" smtClean="0"/>
                        <a:t>Old Rate</a:t>
                      </a:r>
                      <a:endParaRPr lang="en-CA" baseline="0" dirty="0">
                        <a:solidFill>
                          <a:schemeClr val="tx1"/>
                        </a:solidFill>
                      </a:endParaRPr>
                    </a:p>
                  </a:txBody>
                  <a:tcPr/>
                </a:tc>
                <a:tc>
                  <a:txBody>
                    <a:bodyPr/>
                    <a:lstStyle/>
                    <a:p>
                      <a:pPr algn="ctr"/>
                      <a:r>
                        <a:rPr lang="en-CA" baseline="0" dirty="0" smtClean="0"/>
                        <a:t>New Rate</a:t>
                      </a:r>
                      <a:endParaRPr lang="en-CA" baseline="0" dirty="0">
                        <a:solidFill>
                          <a:schemeClr val="tx1"/>
                        </a:solidFill>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800" dirty="0" smtClean="0"/>
                        <a:t>10.2 Maintenance of Clothing</a:t>
                      </a:r>
                    </a:p>
                    <a:p>
                      <a:endParaRPr lang="en-CA" dirty="0"/>
                    </a:p>
                  </a:txBody>
                  <a:tcPr/>
                </a:tc>
                <a:tc>
                  <a:txBody>
                    <a:bodyPr/>
                    <a:lstStyle/>
                    <a:p>
                      <a:r>
                        <a:rPr lang="en-CA" dirty="0" smtClean="0"/>
                        <a:t>$25.00/Month</a:t>
                      </a:r>
                      <a:endParaRPr lang="en-CA" dirty="0"/>
                    </a:p>
                  </a:txBody>
                  <a:tcPr/>
                </a:tc>
                <a:tc>
                  <a:txBody>
                    <a:bodyPr/>
                    <a:lstStyle/>
                    <a:p>
                      <a:r>
                        <a:rPr lang="en-CA" dirty="0" smtClean="0"/>
                        <a:t>$27.00/Month</a:t>
                      </a:r>
                      <a:endParaRPr lang="en-CA" b="1"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baseline="0" dirty="0" smtClean="0"/>
                        <a:t>Additional increase April 1, 2013 </a:t>
                      </a:r>
                      <a:endParaRPr lang="en-CA" i="0" dirty="0"/>
                    </a:p>
                  </a:txBody>
                  <a:tcPr/>
                </a:tc>
                <a:tc>
                  <a:txBody>
                    <a:bodyPr/>
                    <a:lstStyle/>
                    <a:p>
                      <a:endParaRPr lang="en-CA" dirty="0"/>
                    </a:p>
                  </a:txBody>
                  <a:tcPr/>
                </a:tc>
                <a:tc>
                  <a:txBody>
                    <a:bodyPr/>
                    <a:lstStyle/>
                    <a:p>
                      <a:r>
                        <a:rPr lang="en-CA" dirty="0" smtClean="0"/>
                        <a:t>$27.50/Month</a:t>
                      </a:r>
                      <a:endParaRPr lang="en-CA" b="1"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800" dirty="0" smtClean="0"/>
                        <a:t>11.6 Safety Footwear*</a:t>
                      </a:r>
                    </a:p>
                    <a:p>
                      <a:endParaRPr lang="en-CA" dirty="0"/>
                    </a:p>
                  </a:txBody>
                  <a:tcPr/>
                </a:tc>
                <a:tc>
                  <a:txBody>
                    <a:bodyPr/>
                    <a:lstStyle/>
                    <a:p>
                      <a:r>
                        <a:rPr lang="en-CA" dirty="0" smtClean="0"/>
                        <a:t>$61.00/yr</a:t>
                      </a:r>
                      <a:endParaRPr lang="en-CA" dirty="0">
                        <a:solidFill>
                          <a:schemeClr val="tx1"/>
                        </a:solidFill>
                      </a:endParaRPr>
                    </a:p>
                  </a:txBody>
                  <a:tcPr/>
                </a:tc>
                <a:tc>
                  <a:txBody>
                    <a:bodyPr/>
                    <a:lstStyle/>
                    <a:p>
                      <a:r>
                        <a:rPr lang="en-CA" dirty="0" smtClean="0"/>
                        <a:t>$133.50/Biennially</a:t>
                      </a:r>
                      <a:endParaRPr lang="en-CA" b="1" dirty="0"/>
                    </a:p>
                  </a:txBody>
                  <a:tcPr/>
                </a:tc>
              </a:tr>
            </a:tbl>
          </a:graphicData>
        </a:graphic>
      </p:graphicFrame>
      <p:sp>
        <p:nvSpPr>
          <p:cNvPr id="7" name="TextBox 6"/>
          <p:cNvSpPr txBox="1"/>
          <p:nvPr/>
        </p:nvSpPr>
        <p:spPr>
          <a:xfrm>
            <a:off x="3276600" y="152400"/>
            <a:ext cx="2514600" cy="338554"/>
          </a:xfrm>
          <a:prstGeom prst="rect">
            <a:avLst/>
          </a:prstGeom>
          <a:noFill/>
        </p:spPr>
        <p:txBody>
          <a:bodyPr wrap="square" rtlCol="0">
            <a:spAutoFit/>
          </a:bodyPr>
          <a:lstStyle/>
          <a:p>
            <a:pPr algn="ctr"/>
            <a:r>
              <a:rPr lang="en-CA" sz="1600" dirty="0" smtClean="0">
                <a:solidFill>
                  <a:schemeClr val="bg2">
                    <a:lumMod val="75000"/>
                  </a:schemeClr>
                </a:solidFill>
              </a:rPr>
              <a:t>BCGEU</a:t>
            </a:r>
            <a:r>
              <a:rPr lang="en-CA" sz="1600" i="1" dirty="0" smtClean="0">
                <a:solidFill>
                  <a:schemeClr val="bg2">
                    <a:lumMod val="75000"/>
                  </a:schemeClr>
                </a:solidFill>
              </a:rPr>
              <a:t> Agreement</a:t>
            </a:r>
            <a:endParaRPr lang="en-CA" i="1" dirty="0">
              <a:solidFill>
                <a:schemeClr val="bg2">
                  <a:lumMod val="75000"/>
                </a:schemeClr>
              </a:solidFill>
            </a:endParaRPr>
          </a:p>
        </p:txBody>
      </p:sp>
    </p:spTree>
  </p:cSld>
  <p:clrMapOvr>
    <a:masterClrMapping/>
  </p:clrMapOvr>
  <p:transition>
    <p:fade thruBlk="1"/>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descr="BCPS_IDEAS_RGB_pos"/>
          <p:cNvPicPr>
            <a:picLocks noChangeAspect="1" noChangeArrowheads="1"/>
          </p:cNvPicPr>
          <p:nvPr/>
        </p:nvPicPr>
        <p:blipFill>
          <a:blip r:embed="rId2" cstate="print"/>
          <a:srcRect/>
          <a:stretch>
            <a:fillRect/>
          </a:stretch>
        </p:blipFill>
        <p:spPr bwMode="auto">
          <a:xfrm>
            <a:off x="6553200" y="5867400"/>
            <a:ext cx="2312988" cy="681038"/>
          </a:xfrm>
          <a:prstGeom prst="rect">
            <a:avLst/>
          </a:prstGeom>
          <a:noFill/>
        </p:spPr>
      </p:pic>
      <p:sp>
        <p:nvSpPr>
          <p:cNvPr id="3076" name="Rectangle 4" title="environment, technical operations and component allowances heading"/>
          <p:cNvSpPr>
            <a:spLocks noGrp="1" noChangeArrowheads="1"/>
          </p:cNvSpPr>
          <p:nvPr>
            <p:ph type="title"/>
          </p:nvPr>
        </p:nvSpPr>
        <p:spPr>
          <a:xfrm>
            <a:off x="381000" y="533400"/>
            <a:ext cx="8229600" cy="639762"/>
          </a:xfrm>
        </p:spPr>
        <p:txBody>
          <a:bodyPr/>
          <a:lstStyle/>
          <a:p>
            <a:pPr algn="l"/>
            <a:r>
              <a:rPr lang="en-CA" sz="2400" b="1" dirty="0" smtClean="0"/>
              <a:t>Environment, Technical and Operations </a:t>
            </a:r>
            <a:r>
              <a:rPr lang="en-US" sz="2400" b="1" dirty="0" smtClean="0">
                <a:latin typeface="Verdana" pitchFamily="34" charset="0"/>
              </a:rPr>
              <a:t>Component</a:t>
            </a:r>
            <a:r>
              <a:rPr lang="en-US" sz="2800" b="1" i="1" dirty="0" smtClean="0">
                <a:latin typeface="Verdana" pitchFamily="34" charset="0"/>
              </a:rPr>
              <a:t/>
            </a:r>
            <a:br>
              <a:rPr lang="en-US" sz="2800" b="1" i="1" dirty="0" smtClean="0">
                <a:latin typeface="Verdana" pitchFamily="34" charset="0"/>
              </a:rPr>
            </a:br>
            <a:r>
              <a:rPr lang="en-US" sz="1800" b="1" dirty="0" smtClean="0">
                <a:latin typeface="+mn-lt"/>
              </a:rPr>
              <a:t>Allowances</a:t>
            </a:r>
            <a:endParaRPr lang="en-US" sz="2800" b="1" dirty="0">
              <a:solidFill>
                <a:schemeClr val="tx1"/>
              </a:solidFill>
              <a:latin typeface="+mn-lt"/>
            </a:endParaRPr>
          </a:p>
        </p:txBody>
      </p:sp>
      <p:sp>
        <p:nvSpPr>
          <p:cNvPr id="3077" name="Rectangle 5" descr="environment, technical operations and component allowances for saftey apparel old and new rates" title="environment, technical operations and component allowances for saftey apparel old and new rates"/>
          <p:cNvSpPr>
            <a:spLocks noGrp="1" noChangeArrowheads="1"/>
          </p:cNvSpPr>
          <p:nvPr>
            <p:ph type="body" idx="1"/>
          </p:nvPr>
        </p:nvSpPr>
        <p:spPr>
          <a:xfrm>
            <a:off x="304800" y="1219200"/>
            <a:ext cx="8610600" cy="4678363"/>
          </a:xfrm>
        </p:spPr>
        <p:txBody>
          <a:bodyPr/>
          <a:lstStyle/>
          <a:p>
            <a:pPr>
              <a:buNone/>
            </a:pPr>
            <a:endParaRPr lang="en-CA" sz="1800" b="1" i="1" dirty="0" smtClean="0"/>
          </a:p>
          <a:p>
            <a:pPr>
              <a:buNone/>
            </a:pPr>
            <a:endParaRPr lang="en-CA" sz="1800" b="1" i="1" dirty="0" smtClean="0"/>
          </a:p>
          <a:p>
            <a:pPr>
              <a:buNone/>
            </a:pPr>
            <a:endParaRPr lang="en-CA" sz="1800" b="1" i="1" dirty="0" smtClean="0"/>
          </a:p>
          <a:p>
            <a:pPr>
              <a:buNone/>
            </a:pPr>
            <a:endParaRPr lang="en-CA" sz="1800" b="1" i="1" dirty="0" smtClean="0"/>
          </a:p>
          <a:p>
            <a:pPr>
              <a:buNone/>
            </a:pPr>
            <a:endParaRPr lang="en-CA" sz="1800" b="1" i="1" dirty="0" smtClean="0"/>
          </a:p>
          <a:p>
            <a:pPr marL="0" indent="0">
              <a:buNone/>
            </a:pPr>
            <a:endParaRPr lang="en-US" sz="2400" i="1" dirty="0" smtClean="0">
              <a:latin typeface="Verdana" pitchFamily="34" charset="0"/>
            </a:endParaRPr>
          </a:p>
        </p:txBody>
      </p:sp>
      <p:sp>
        <p:nvSpPr>
          <p:cNvPr id="3078" name="Text Box 6"/>
          <p:cNvSpPr txBox="1">
            <a:spLocks noChangeArrowheads="1"/>
          </p:cNvSpPr>
          <p:nvPr/>
        </p:nvSpPr>
        <p:spPr bwMode="auto">
          <a:xfrm>
            <a:off x="457200" y="6400800"/>
            <a:ext cx="8382000" cy="244475"/>
          </a:xfrm>
          <a:prstGeom prst="rect">
            <a:avLst/>
          </a:prstGeom>
          <a:noFill/>
          <a:ln w="9525">
            <a:noFill/>
            <a:miter lim="800000"/>
            <a:headEnd/>
            <a:tailEnd/>
          </a:ln>
          <a:effectLst/>
        </p:spPr>
        <p:txBody>
          <a:bodyPr>
            <a:spAutoFit/>
          </a:bodyPr>
          <a:lstStyle/>
          <a:p>
            <a:pPr algn="ctr">
              <a:spcBef>
                <a:spcPct val="50000"/>
              </a:spcBef>
            </a:pPr>
            <a:r>
              <a:rPr lang="en-CA" sz="1000" dirty="0">
                <a:solidFill>
                  <a:srgbClr val="E3A82B"/>
                </a:solidFill>
              </a:rPr>
              <a:t>COURAGE            </a:t>
            </a:r>
            <a:r>
              <a:rPr lang="en-CA" sz="1000" dirty="0" smtClean="0">
                <a:solidFill>
                  <a:srgbClr val="E3A82B"/>
                </a:solidFill>
              </a:rPr>
              <a:t>CURIOSITY            </a:t>
            </a:r>
            <a:r>
              <a:rPr lang="en-CA" sz="1000" dirty="0">
                <a:solidFill>
                  <a:srgbClr val="E3A82B"/>
                </a:solidFill>
              </a:rPr>
              <a:t>SERVICE            ACCOUNTABILITY           PASSION            TEAMWORK</a:t>
            </a:r>
          </a:p>
        </p:txBody>
      </p:sp>
      <p:graphicFrame>
        <p:nvGraphicFramePr>
          <p:cNvPr id="6" name="Table 5" descr="environment, technical operations and component allowances for saftey apparel old and new rates" title="environment, technical operations and component allowances"/>
          <p:cNvGraphicFramePr>
            <a:graphicFrameLocks noGrp="1"/>
          </p:cNvGraphicFramePr>
          <p:nvPr>
            <p:extLst>
              <p:ext uri="{D42A27DB-BD31-4B8C-83A1-F6EECF244321}">
                <p14:modId xmlns:p14="http://schemas.microsoft.com/office/powerpoint/2010/main" val="2550275166"/>
              </p:ext>
            </p:extLst>
          </p:nvPr>
        </p:nvGraphicFramePr>
        <p:xfrm>
          <a:off x="457200" y="1295399"/>
          <a:ext cx="8153400" cy="4031739"/>
        </p:xfrm>
        <a:graphic>
          <a:graphicData uri="http://schemas.openxmlformats.org/drawingml/2006/table">
            <a:tbl>
              <a:tblPr firstRow="1" bandRow="1">
                <a:tableStyleId>{00A15C55-8517-42AA-B614-E9B94910E393}</a:tableStyleId>
              </a:tblPr>
              <a:tblGrid>
                <a:gridCol w="4280647"/>
                <a:gridCol w="1662953"/>
                <a:gridCol w="2209800"/>
              </a:tblGrid>
              <a:tr h="352127">
                <a:tc>
                  <a:txBody>
                    <a:bodyPr/>
                    <a:lstStyle/>
                    <a:p>
                      <a:pPr algn="ctr"/>
                      <a:r>
                        <a:rPr lang="en-CA" baseline="0" dirty="0" smtClean="0"/>
                        <a:t>Article</a:t>
                      </a:r>
                      <a:endParaRPr lang="en-CA" i="0" baseline="0" dirty="0">
                        <a:solidFill>
                          <a:schemeClr val="tx1"/>
                        </a:solidFill>
                      </a:endParaRPr>
                    </a:p>
                  </a:txBody>
                  <a:tcPr/>
                </a:tc>
                <a:tc>
                  <a:txBody>
                    <a:bodyPr/>
                    <a:lstStyle/>
                    <a:p>
                      <a:pPr algn="ctr"/>
                      <a:r>
                        <a:rPr lang="en-CA" baseline="0" dirty="0" smtClean="0"/>
                        <a:t>Old Rate</a:t>
                      </a:r>
                      <a:endParaRPr lang="en-CA" i="0" baseline="0" dirty="0">
                        <a:solidFill>
                          <a:schemeClr val="tx1"/>
                        </a:solidFill>
                      </a:endParaRPr>
                    </a:p>
                  </a:txBody>
                  <a:tcPr/>
                </a:tc>
                <a:tc>
                  <a:txBody>
                    <a:bodyPr/>
                    <a:lstStyle/>
                    <a:p>
                      <a:pPr algn="ctr"/>
                      <a:r>
                        <a:rPr lang="en-CA" baseline="0" dirty="0" smtClean="0"/>
                        <a:t>New Rate</a:t>
                      </a:r>
                      <a:endParaRPr lang="en-CA" i="0" baseline="0" dirty="0">
                        <a:solidFill>
                          <a:schemeClr val="tx1"/>
                        </a:solidFill>
                      </a:endParaRPr>
                    </a:p>
                  </a:txBody>
                  <a:tcPr/>
                </a:tc>
              </a:tr>
              <a:tr h="616222">
                <a:tc>
                  <a:txBody>
                    <a:bodyPr/>
                    <a:lstStyle/>
                    <a:p>
                      <a:pPr>
                        <a:buNone/>
                      </a:pPr>
                      <a:r>
                        <a:rPr lang="en-CA" sz="1800" dirty="0" smtClean="0"/>
                        <a:t>5.3 Safety Equipment*</a:t>
                      </a:r>
                    </a:p>
                    <a:p>
                      <a:pPr>
                        <a:buNone/>
                      </a:pPr>
                      <a:r>
                        <a:rPr lang="en-CA" sz="1800" dirty="0" smtClean="0"/>
                        <a:t>safety-toed footwear</a:t>
                      </a:r>
                      <a:endParaRPr lang="en-CA" i="0" dirty="0">
                        <a:solidFill>
                          <a:schemeClr val="tx1"/>
                        </a:solidFill>
                      </a:endParaRPr>
                    </a:p>
                  </a:txBody>
                  <a:tcPr/>
                </a:tc>
                <a:tc>
                  <a:txBody>
                    <a:bodyPr/>
                    <a:lstStyle/>
                    <a:p>
                      <a:r>
                        <a:rPr lang="en-CA" dirty="0" smtClean="0"/>
                        <a:t>$64.00/yr</a:t>
                      </a:r>
                      <a:endParaRPr lang="en-CA" i="0" dirty="0">
                        <a:solidFill>
                          <a:schemeClr val="tx1"/>
                        </a:solidFill>
                      </a:endParaRPr>
                    </a:p>
                  </a:txBody>
                  <a:tcPr/>
                </a:tc>
                <a:tc>
                  <a:txBody>
                    <a:bodyPr/>
                    <a:lstStyle/>
                    <a:p>
                      <a:r>
                        <a:rPr lang="en-CA" dirty="0" smtClean="0"/>
                        <a:t>$133.50/Biennially</a:t>
                      </a:r>
                      <a:endParaRPr lang="en-CA" b="1" i="0" dirty="0">
                        <a:solidFill>
                          <a:schemeClr val="tx1"/>
                        </a:solidFill>
                      </a:endParaRPr>
                    </a:p>
                  </a:txBody>
                  <a:tcPr/>
                </a:tc>
              </a:tr>
              <a:tr h="616222">
                <a:tc>
                  <a:txBody>
                    <a:bodyPr/>
                    <a:lstStyle/>
                    <a:p>
                      <a:pPr>
                        <a:buNone/>
                      </a:pPr>
                      <a:r>
                        <a:rPr lang="en-CA" sz="1800" dirty="0" smtClean="0"/>
                        <a:t>5.3 Safety Equipment*</a:t>
                      </a:r>
                    </a:p>
                    <a:p>
                      <a:pPr>
                        <a:buNone/>
                      </a:pPr>
                      <a:r>
                        <a:rPr lang="en-CA" sz="1800" dirty="0" smtClean="0"/>
                        <a:t>(2) caulk boots</a:t>
                      </a:r>
                      <a:endParaRPr lang="en-CA" i="0" dirty="0">
                        <a:solidFill>
                          <a:schemeClr val="tx1"/>
                        </a:solidFill>
                      </a:endParaRPr>
                    </a:p>
                  </a:txBody>
                  <a:tcPr/>
                </a:tc>
                <a:tc>
                  <a:txBody>
                    <a:bodyPr/>
                    <a:lstStyle/>
                    <a:p>
                      <a:r>
                        <a:rPr lang="en-CA" dirty="0" smtClean="0"/>
                        <a:t>$90.50/yr</a:t>
                      </a:r>
                      <a:endParaRPr lang="en-CA" i="0" dirty="0">
                        <a:solidFill>
                          <a:schemeClr val="tx1"/>
                        </a:solidFill>
                      </a:endParaRPr>
                    </a:p>
                  </a:txBody>
                  <a:tcPr/>
                </a:tc>
                <a:tc>
                  <a:txBody>
                    <a:bodyPr/>
                    <a:lstStyle/>
                    <a:p>
                      <a:r>
                        <a:rPr lang="en-CA" dirty="0" smtClean="0"/>
                        <a:t>$185.00/Biennially</a:t>
                      </a:r>
                      <a:endParaRPr lang="en-CA" b="1" i="0" dirty="0">
                        <a:solidFill>
                          <a:schemeClr val="tx1"/>
                        </a:solidFill>
                      </a:endParaRPr>
                    </a:p>
                  </a:txBody>
                  <a:tcPr/>
                </a:tc>
              </a:tr>
              <a:tr h="39614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800" dirty="0" smtClean="0"/>
                        <a:t>9.1(b) Supply of Required Uniforms</a:t>
                      </a:r>
                      <a:endParaRPr lang="en-CA" i="0" dirty="0">
                        <a:solidFill>
                          <a:schemeClr val="tx1"/>
                        </a:solidFill>
                      </a:endParaRPr>
                    </a:p>
                  </a:txBody>
                  <a:tcPr/>
                </a:tc>
                <a:tc>
                  <a:txBody>
                    <a:bodyPr/>
                    <a:lstStyle/>
                    <a:p>
                      <a:r>
                        <a:rPr lang="en-CA" dirty="0" smtClean="0"/>
                        <a:t>$26.50/Month</a:t>
                      </a:r>
                      <a:endParaRPr lang="en-CA" i="0" dirty="0">
                        <a:solidFill>
                          <a:schemeClr val="tx1"/>
                        </a:solidFill>
                      </a:endParaRPr>
                    </a:p>
                  </a:txBody>
                  <a:tcPr/>
                </a:tc>
                <a:tc>
                  <a:txBody>
                    <a:bodyPr/>
                    <a:lstStyle/>
                    <a:p>
                      <a:r>
                        <a:rPr lang="en-CA" dirty="0" smtClean="0"/>
                        <a:t>$27.00/Month</a:t>
                      </a:r>
                      <a:endParaRPr lang="en-CA" b="1" i="0" dirty="0">
                        <a:solidFill>
                          <a:schemeClr val="tx1"/>
                        </a:solidFill>
                      </a:endParaRPr>
                    </a:p>
                  </a:txBody>
                  <a:tcPr/>
                </a:tc>
              </a:tr>
              <a:tr h="35554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baseline="0" dirty="0" smtClean="0"/>
                        <a:t>Additional increase April 1, 2013 </a:t>
                      </a:r>
                      <a:endParaRPr lang="en-CA" i="0" dirty="0">
                        <a:solidFill>
                          <a:schemeClr val="tx1"/>
                        </a:solidFill>
                      </a:endParaRPr>
                    </a:p>
                  </a:txBody>
                  <a:tcPr/>
                </a:tc>
                <a:tc>
                  <a:txBody>
                    <a:bodyPr/>
                    <a:lstStyle/>
                    <a:p>
                      <a:endParaRPr lang="en-CA" i="0" dirty="0">
                        <a:solidFill>
                          <a:schemeClr val="tx1"/>
                        </a:solidFill>
                      </a:endParaRPr>
                    </a:p>
                  </a:txBody>
                  <a:tcPr/>
                </a:tc>
                <a:tc>
                  <a:txBody>
                    <a:bodyPr/>
                    <a:lstStyle/>
                    <a:p>
                      <a:r>
                        <a:rPr lang="en-CA" dirty="0" smtClean="0"/>
                        <a:t>$27.50/Month</a:t>
                      </a:r>
                      <a:endParaRPr lang="en-CA" b="1" i="0" dirty="0">
                        <a:solidFill>
                          <a:schemeClr val="tx1"/>
                        </a:solidFill>
                      </a:endParaRPr>
                    </a:p>
                  </a:txBody>
                  <a:tcPr/>
                </a:tc>
              </a:tr>
              <a:tr h="61703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800" dirty="0" smtClean="0"/>
                        <a:t>9.1(c) Supply of Required Uniforms  </a:t>
                      </a:r>
                      <a:r>
                        <a:rPr lang="en-CA" sz="1600" dirty="0" smtClean="0"/>
                        <a:t>(Commercial Transport Inspectors)</a:t>
                      </a:r>
                      <a:endParaRPr lang="en-CA" i="0" dirty="0">
                        <a:solidFill>
                          <a:schemeClr val="tx1"/>
                        </a:solidFill>
                      </a:endParaRPr>
                    </a:p>
                  </a:txBody>
                  <a:tcPr/>
                </a:tc>
                <a:tc>
                  <a:txBody>
                    <a:bodyPr/>
                    <a:lstStyle/>
                    <a:p>
                      <a:r>
                        <a:rPr lang="en-CA" dirty="0" smtClean="0"/>
                        <a:t>$24.50/Month</a:t>
                      </a:r>
                      <a:endParaRPr lang="en-CA" i="0" dirty="0">
                        <a:solidFill>
                          <a:schemeClr val="tx1"/>
                        </a:solidFill>
                      </a:endParaRPr>
                    </a:p>
                  </a:txBody>
                  <a:tcPr/>
                </a:tc>
                <a:tc>
                  <a:txBody>
                    <a:bodyPr/>
                    <a:lstStyle/>
                    <a:p>
                      <a:r>
                        <a:rPr lang="en-CA" dirty="0" smtClean="0"/>
                        <a:t>$25.00/Month</a:t>
                      </a:r>
                      <a:endParaRPr lang="en-CA" b="1" i="0" dirty="0">
                        <a:solidFill>
                          <a:schemeClr val="tx1"/>
                        </a:solidFill>
                      </a:endParaRPr>
                    </a:p>
                  </a:txBody>
                  <a:tcPr/>
                </a:tc>
              </a:tr>
              <a:tr h="36679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baseline="0" dirty="0" smtClean="0"/>
                        <a:t>Additional increase April 1, 2013 </a:t>
                      </a:r>
                      <a:endParaRPr lang="en-CA" i="0" dirty="0" smtClean="0">
                        <a:solidFill>
                          <a:schemeClr val="tx1"/>
                        </a:solidFill>
                      </a:endParaRPr>
                    </a:p>
                  </a:txBody>
                  <a:tcPr/>
                </a:tc>
                <a:tc>
                  <a:txBody>
                    <a:bodyPr/>
                    <a:lstStyle/>
                    <a:p>
                      <a:endParaRPr lang="en-CA" i="0" dirty="0">
                        <a:solidFill>
                          <a:schemeClr val="tx1"/>
                        </a:solidFill>
                      </a:endParaRPr>
                    </a:p>
                  </a:txBody>
                  <a:tcPr/>
                </a:tc>
                <a:tc>
                  <a:txBody>
                    <a:bodyPr/>
                    <a:lstStyle/>
                    <a:p>
                      <a:r>
                        <a:rPr lang="en-CA" dirty="0" smtClean="0"/>
                        <a:t>$25.50/Month</a:t>
                      </a:r>
                      <a:endParaRPr lang="en-CA" b="1" i="0" dirty="0">
                        <a:solidFill>
                          <a:schemeClr val="tx1"/>
                        </a:solidFill>
                      </a:endParaRPr>
                    </a:p>
                  </a:txBody>
                  <a:tcPr/>
                </a:tc>
              </a:tr>
              <a:tr h="61622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800" dirty="0" smtClean="0"/>
                        <a:t>9.10 Park Rangers [new]</a:t>
                      </a:r>
                    </a:p>
                    <a:p>
                      <a:pPr marL="0" marR="0" indent="0" algn="l" defTabSz="914400" rtl="0" eaLnBrk="1" fontAlgn="auto" latinLnBrk="0" hangingPunct="1">
                        <a:lnSpc>
                          <a:spcPct val="100000"/>
                        </a:lnSpc>
                        <a:spcBef>
                          <a:spcPts val="0"/>
                        </a:spcBef>
                        <a:spcAft>
                          <a:spcPts val="0"/>
                        </a:spcAft>
                        <a:buClrTx/>
                        <a:buSzTx/>
                        <a:buFontTx/>
                        <a:buNone/>
                        <a:tabLst/>
                        <a:defRPr/>
                      </a:pPr>
                      <a:r>
                        <a:rPr lang="en-CA" dirty="0" smtClean="0"/>
                        <a:t>Reimbursement for footwear</a:t>
                      </a:r>
                      <a:endParaRPr lang="en-CA" b="0" i="0" dirty="0" smtClean="0">
                        <a:solidFill>
                          <a:schemeClr val="tx1"/>
                        </a:solidFill>
                      </a:endParaRPr>
                    </a:p>
                  </a:txBody>
                  <a:tcPr/>
                </a:tc>
                <a:tc>
                  <a:txBody>
                    <a:bodyPr/>
                    <a:lstStyle/>
                    <a:p>
                      <a:endParaRPr lang="en-CA" i="0" dirty="0">
                        <a:solidFill>
                          <a:schemeClr val="tx1"/>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dirty="0" smtClean="0"/>
                        <a:t>$133.50/Biennially</a:t>
                      </a:r>
                    </a:p>
                    <a:p>
                      <a:endParaRPr lang="en-CA" b="1" i="0" dirty="0">
                        <a:solidFill>
                          <a:schemeClr val="tx1"/>
                        </a:solidFill>
                      </a:endParaRPr>
                    </a:p>
                  </a:txBody>
                  <a:tcPr/>
                </a:tc>
              </a:tr>
            </a:tbl>
          </a:graphicData>
        </a:graphic>
      </p:graphicFrame>
      <p:sp>
        <p:nvSpPr>
          <p:cNvPr id="7" name="TextBox 6"/>
          <p:cNvSpPr txBox="1"/>
          <p:nvPr/>
        </p:nvSpPr>
        <p:spPr>
          <a:xfrm>
            <a:off x="457200" y="5486400"/>
            <a:ext cx="8153400" cy="584775"/>
          </a:xfrm>
          <a:prstGeom prst="rect">
            <a:avLst/>
          </a:prstGeom>
          <a:noFill/>
        </p:spPr>
        <p:txBody>
          <a:bodyPr wrap="square" rtlCol="0">
            <a:spAutoFit/>
          </a:bodyPr>
          <a:lstStyle/>
          <a:p>
            <a:r>
              <a:rPr lang="en-CA" sz="1600" dirty="0" smtClean="0">
                <a:latin typeface="+mj-lt"/>
              </a:rPr>
              <a:t>*Employees are not eligible to receive the new biennial rate until they have gone one calendar year without being reimbursed.</a:t>
            </a:r>
            <a:endParaRPr lang="en-CA" sz="1600" dirty="0">
              <a:latin typeface="+mj-lt"/>
            </a:endParaRPr>
          </a:p>
        </p:txBody>
      </p:sp>
      <p:sp>
        <p:nvSpPr>
          <p:cNvPr id="8" name="TextBox 7"/>
          <p:cNvSpPr txBox="1"/>
          <p:nvPr/>
        </p:nvSpPr>
        <p:spPr>
          <a:xfrm>
            <a:off x="3276600" y="152400"/>
            <a:ext cx="2514600" cy="338554"/>
          </a:xfrm>
          <a:prstGeom prst="rect">
            <a:avLst/>
          </a:prstGeom>
          <a:noFill/>
        </p:spPr>
        <p:txBody>
          <a:bodyPr wrap="square" rtlCol="0">
            <a:spAutoFit/>
          </a:bodyPr>
          <a:lstStyle/>
          <a:p>
            <a:pPr algn="ctr"/>
            <a:r>
              <a:rPr lang="en-CA" sz="1600" dirty="0" smtClean="0">
                <a:solidFill>
                  <a:schemeClr val="bg2">
                    <a:lumMod val="75000"/>
                  </a:schemeClr>
                </a:solidFill>
              </a:rPr>
              <a:t>BCGEU</a:t>
            </a:r>
            <a:r>
              <a:rPr lang="en-CA" sz="1600" i="1" dirty="0" smtClean="0">
                <a:solidFill>
                  <a:schemeClr val="bg2">
                    <a:lumMod val="75000"/>
                  </a:schemeClr>
                </a:solidFill>
              </a:rPr>
              <a:t> Agreement</a:t>
            </a:r>
            <a:endParaRPr lang="en-CA" i="1" dirty="0">
              <a:solidFill>
                <a:schemeClr val="bg2">
                  <a:lumMod val="75000"/>
                </a:schemeClr>
              </a:solidFill>
            </a:endParaRPr>
          </a:p>
        </p:txBody>
      </p:sp>
    </p:spTree>
  </p:cSld>
  <p:clrMapOvr>
    <a:masterClrMapping/>
  </p:clrMapOvr>
  <p:transition>
    <p:fade thruBlk="1"/>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66800"/>
            <a:ext cx="8229600" cy="5059363"/>
          </a:xfrm>
        </p:spPr>
        <p:txBody>
          <a:bodyPr/>
          <a:lstStyle/>
          <a:p>
            <a:pPr>
              <a:buNone/>
            </a:pPr>
            <a:r>
              <a:rPr lang="en-CA" sz="1700" b="1" dirty="0" smtClean="0"/>
              <a:t>14.5 </a:t>
            </a:r>
            <a:r>
              <a:rPr lang="en-CA" sz="1700" b="1" smtClean="0"/>
              <a:t>Stand-by Provisions</a:t>
            </a:r>
            <a:endParaRPr lang="en-CA" sz="1700" b="1" dirty="0" smtClean="0"/>
          </a:p>
          <a:p>
            <a:pPr>
              <a:buNone/>
            </a:pPr>
            <a:r>
              <a:rPr lang="en-CA" sz="1700" dirty="0" smtClean="0"/>
              <a:t>Auxiliary and Part-time employees are now eligible for Article 14.5 Stand-by.</a:t>
            </a:r>
          </a:p>
          <a:p>
            <a:pPr>
              <a:buNone/>
            </a:pPr>
            <a:endParaRPr lang="en-CA" sz="1700" b="1" dirty="0" smtClean="0"/>
          </a:p>
          <a:p>
            <a:pPr>
              <a:buNone/>
            </a:pPr>
            <a:r>
              <a:rPr lang="en-CA" sz="1700" b="1" dirty="0" smtClean="0"/>
              <a:t>31.5 (K) Lay-off and Recall</a:t>
            </a:r>
          </a:p>
          <a:p>
            <a:pPr marL="0" indent="0">
              <a:buNone/>
            </a:pPr>
            <a:r>
              <a:rPr lang="en-CA" sz="1700" dirty="0" smtClean="0"/>
              <a:t>Notifications of employee recall changed from “Certified Mail” to “Registered Mail.”</a:t>
            </a:r>
          </a:p>
          <a:p>
            <a:pPr marL="0" indent="0">
              <a:buNone/>
            </a:pPr>
            <a:endParaRPr lang="en-CA" sz="1700" dirty="0" smtClean="0"/>
          </a:p>
          <a:p>
            <a:pPr>
              <a:buNone/>
            </a:pPr>
            <a:r>
              <a:rPr lang="en-CA" sz="1700" b="1" dirty="0" smtClean="0"/>
              <a:t>31.9 (c) Medical, Dental and Group Life Insurance</a:t>
            </a:r>
          </a:p>
          <a:p>
            <a:pPr marL="0" indent="0">
              <a:buNone/>
            </a:pPr>
            <a:r>
              <a:rPr lang="en-CA" sz="1700" dirty="0" smtClean="0"/>
              <a:t>Auxiliary employees on lay-off who had qualified for benefits, can maintain coverage under such plans for a maximum period of </a:t>
            </a:r>
            <a:r>
              <a:rPr lang="en-CA" sz="1700" strike="sngStrike" dirty="0" smtClean="0"/>
              <a:t>three</a:t>
            </a:r>
            <a:r>
              <a:rPr lang="en-CA" sz="1700" dirty="0" smtClean="0"/>
              <a:t> </a:t>
            </a:r>
            <a:r>
              <a:rPr lang="en-CA" sz="1700" b="1" dirty="0" smtClean="0"/>
              <a:t>six </a:t>
            </a:r>
            <a:r>
              <a:rPr lang="en-CA" sz="1700" dirty="0" smtClean="0"/>
              <a:t>consecutive months immediately following the month in which the layoff occurs by paying the premium themselves.</a:t>
            </a:r>
          </a:p>
          <a:p>
            <a:pPr>
              <a:buNone/>
            </a:pPr>
            <a:r>
              <a:rPr lang="en-CA" sz="1700" dirty="0" smtClean="0"/>
              <a:t>Note: All six months are at the employee’s expense.</a:t>
            </a:r>
          </a:p>
          <a:p>
            <a:pPr>
              <a:buNone/>
            </a:pPr>
            <a:endParaRPr lang="en-CA" sz="1700" b="1" dirty="0" smtClean="0"/>
          </a:p>
          <a:p>
            <a:pPr>
              <a:buNone/>
            </a:pPr>
            <a:r>
              <a:rPr lang="en-CA" sz="1700" b="1" dirty="0" smtClean="0"/>
              <a:t>32.9 Travel Advance</a:t>
            </a:r>
          </a:p>
          <a:p>
            <a:pPr marL="0" indent="0">
              <a:buNone/>
            </a:pPr>
            <a:r>
              <a:rPr lang="en-CA" sz="1700" dirty="0" smtClean="0"/>
              <a:t>Auxiliary and Part-time employees are now eligible for Travel Advances where necessary.</a:t>
            </a:r>
            <a:endParaRPr lang="en-CA" sz="1700" u="sng" dirty="0" smtClean="0"/>
          </a:p>
          <a:p>
            <a:pPr>
              <a:buNone/>
            </a:pPr>
            <a:endParaRPr lang="en-CA" sz="1700" u="sng" dirty="0" smtClean="0"/>
          </a:p>
          <a:p>
            <a:pPr marL="0" indent="0">
              <a:buNone/>
            </a:pPr>
            <a:endParaRPr lang="en-CA" sz="1700" dirty="0" smtClean="0"/>
          </a:p>
        </p:txBody>
      </p:sp>
      <p:sp>
        <p:nvSpPr>
          <p:cNvPr id="4" name="Text Box 6"/>
          <p:cNvSpPr txBox="1">
            <a:spLocks noChangeArrowheads="1"/>
          </p:cNvSpPr>
          <p:nvPr/>
        </p:nvSpPr>
        <p:spPr bwMode="auto">
          <a:xfrm>
            <a:off x="457200" y="6400800"/>
            <a:ext cx="8382000" cy="244475"/>
          </a:xfrm>
          <a:prstGeom prst="rect">
            <a:avLst/>
          </a:prstGeom>
          <a:noFill/>
          <a:ln w="9525">
            <a:noFill/>
            <a:miter lim="800000"/>
            <a:headEnd/>
            <a:tailEnd/>
          </a:ln>
          <a:effectLst/>
        </p:spPr>
        <p:txBody>
          <a:bodyPr>
            <a:spAutoFit/>
          </a:bodyPr>
          <a:lstStyle/>
          <a:p>
            <a:pPr algn="ctr">
              <a:spcBef>
                <a:spcPct val="50000"/>
              </a:spcBef>
            </a:pPr>
            <a:r>
              <a:rPr lang="en-CA" sz="1000" dirty="0">
                <a:solidFill>
                  <a:srgbClr val="E3A82B"/>
                </a:solidFill>
              </a:rPr>
              <a:t>COURAGE            </a:t>
            </a:r>
            <a:r>
              <a:rPr lang="en-CA" sz="1000" dirty="0" smtClean="0">
                <a:solidFill>
                  <a:srgbClr val="E3A82B"/>
                </a:solidFill>
              </a:rPr>
              <a:t>CURIOSITY            </a:t>
            </a:r>
            <a:r>
              <a:rPr lang="en-CA" sz="1000" dirty="0">
                <a:solidFill>
                  <a:srgbClr val="E3A82B"/>
                </a:solidFill>
              </a:rPr>
              <a:t>SERVICE            ACCOUNTABILITY           PASSION            TEAMWORK</a:t>
            </a:r>
          </a:p>
        </p:txBody>
      </p:sp>
      <p:pic>
        <p:nvPicPr>
          <p:cNvPr id="5" name="Picture 3" descr="BCPS_IDEAS_RGB_pos"/>
          <p:cNvPicPr>
            <a:picLocks noChangeAspect="1" noChangeArrowheads="1"/>
          </p:cNvPicPr>
          <p:nvPr/>
        </p:nvPicPr>
        <p:blipFill>
          <a:blip r:embed="rId2" cstate="print"/>
          <a:srcRect/>
          <a:stretch>
            <a:fillRect/>
          </a:stretch>
        </p:blipFill>
        <p:spPr bwMode="auto">
          <a:xfrm>
            <a:off x="6553200" y="5715000"/>
            <a:ext cx="2312988" cy="681038"/>
          </a:xfrm>
          <a:prstGeom prst="rect">
            <a:avLst/>
          </a:prstGeom>
          <a:noFill/>
        </p:spPr>
      </p:pic>
      <p:sp>
        <p:nvSpPr>
          <p:cNvPr id="6" name="Rectangle 4"/>
          <p:cNvSpPr>
            <a:spLocks noGrp="1" noChangeArrowheads="1"/>
          </p:cNvSpPr>
          <p:nvPr>
            <p:ph type="title"/>
          </p:nvPr>
        </p:nvSpPr>
        <p:spPr>
          <a:xfrm>
            <a:off x="381000" y="457200"/>
            <a:ext cx="8229600" cy="563562"/>
          </a:xfrm>
        </p:spPr>
        <p:txBody>
          <a:bodyPr/>
          <a:lstStyle/>
          <a:p>
            <a:pPr algn="l"/>
            <a:r>
              <a:rPr lang="en-US" sz="2800" b="1" dirty="0" smtClean="0">
                <a:solidFill>
                  <a:schemeClr val="tx1"/>
                </a:solidFill>
                <a:latin typeface="+mn-lt"/>
              </a:rPr>
              <a:t>AUXILLARY AND PART-TIME</a:t>
            </a:r>
            <a:endParaRPr lang="en-US" sz="2800" b="1" dirty="0">
              <a:solidFill>
                <a:schemeClr val="tx1"/>
              </a:solidFill>
              <a:latin typeface="+mn-lt"/>
            </a:endParaRPr>
          </a:p>
        </p:txBody>
      </p:sp>
      <p:sp>
        <p:nvSpPr>
          <p:cNvPr id="7" name="TextBox 6"/>
          <p:cNvSpPr txBox="1"/>
          <p:nvPr/>
        </p:nvSpPr>
        <p:spPr>
          <a:xfrm>
            <a:off x="3276600" y="152400"/>
            <a:ext cx="2514600" cy="338554"/>
          </a:xfrm>
          <a:prstGeom prst="rect">
            <a:avLst/>
          </a:prstGeom>
          <a:noFill/>
        </p:spPr>
        <p:txBody>
          <a:bodyPr wrap="square" rtlCol="0">
            <a:spAutoFit/>
          </a:bodyPr>
          <a:lstStyle/>
          <a:p>
            <a:pPr algn="ctr"/>
            <a:r>
              <a:rPr lang="en-CA" sz="1600" dirty="0" smtClean="0">
                <a:solidFill>
                  <a:schemeClr val="bg2">
                    <a:lumMod val="75000"/>
                  </a:schemeClr>
                </a:solidFill>
              </a:rPr>
              <a:t>BCGEU Agreement</a:t>
            </a:r>
            <a:endParaRPr lang="en-CA" dirty="0">
              <a:solidFill>
                <a:schemeClr val="bg2">
                  <a:lumMod val="75000"/>
                </a:schemeClr>
              </a:solidFill>
            </a:endParaRPr>
          </a:p>
        </p:txBody>
      </p:sp>
    </p:spTree>
  </p:cSld>
  <p:clrMapOvr>
    <a:masterClrMapping/>
  </p:clrMapOvr>
  <p:transition>
    <p:fade thruBlk="1"/>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descr="BCPS_IDEAS_RGB_pos"/>
          <p:cNvPicPr>
            <a:picLocks noChangeAspect="1" noChangeArrowheads="1"/>
          </p:cNvPicPr>
          <p:nvPr/>
        </p:nvPicPr>
        <p:blipFill>
          <a:blip r:embed="rId2" cstate="print"/>
          <a:srcRect/>
          <a:stretch>
            <a:fillRect/>
          </a:stretch>
        </p:blipFill>
        <p:spPr bwMode="auto">
          <a:xfrm>
            <a:off x="6553200" y="5715000"/>
            <a:ext cx="2312988" cy="681038"/>
          </a:xfrm>
          <a:prstGeom prst="rect">
            <a:avLst/>
          </a:prstGeom>
          <a:noFill/>
        </p:spPr>
      </p:pic>
      <p:sp>
        <p:nvSpPr>
          <p:cNvPr id="3076" name="Rectangle 4"/>
          <p:cNvSpPr>
            <a:spLocks noGrp="1" noChangeArrowheads="1"/>
          </p:cNvSpPr>
          <p:nvPr>
            <p:ph type="title"/>
          </p:nvPr>
        </p:nvSpPr>
        <p:spPr>
          <a:xfrm>
            <a:off x="457200" y="274638"/>
            <a:ext cx="8229600" cy="868362"/>
          </a:xfrm>
        </p:spPr>
        <p:txBody>
          <a:bodyPr/>
          <a:lstStyle/>
          <a:p>
            <a:pPr algn="l"/>
            <a:r>
              <a:rPr lang="en-US" sz="2800" b="1" dirty="0" smtClean="0">
                <a:solidFill>
                  <a:schemeClr val="tx1"/>
                </a:solidFill>
                <a:latin typeface="+mn-lt"/>
              </a:rPr>
              <a:t>AUXILLARY AND PART-TIME</a:t>
            </a:r>
            <a:endParaRPr lang="en-US" sz="2800" b="1" dirty="0">
              <a:solidFill>
                <a:schemeClr val="tx1"/>
              </a:solidFill>
              <a:latin typeface="+mn-lt"/>
            </a:endParaRPr>
          </a:p>
        </p:txBody>
      </p:sp>
      <p:sp>
        <p:nvSpPr>
          <p:cNvPr id="3078" name="Text Box 6"/>
          <p:cNvSpPr txBox="1">
            <a:spLocks noChangeArrowheads="1"/>
          </p:cNvSpPr>
          <p:nvPr/>
        </p:nvSpPr>
        <p:spPr bwMode="auto">
          <a:xfrm>
            <a:off x="457200" y="6400800"/>
            <a:ext cx="8382000" cy="244475"/>
          </a:xfrm>
          <a:prstGeom prst="rect">
            <a:avLst/>
          </a:prstGeom>
          <a:noFill/>
          <a:ln w="9525">
            <a:noFill/>
            <a:miter lim="800000"/>
            <a:headEnd/>
            <a:tailEnd/>
          </a:ln>
          <a:effectLst/>
        </p:spPr>
        <p:txBody>
          <a:bodyPr>
            <a:spAutoFit/>
          </a:bodyPr>
          <a:lstStyle/>
          <a:p>
            <a:pPr algn="ctr">
              <a:spcBef>
                <a:spcPct val="50000"/>
              </a:spcBef>
            </a:pPr>
            <a:r>
              <a:rPr lang="en-CA" sz="1000" dirty="0">
                <a:solidFill>
                  <a:srgbClr val="E3A82B"/>
                </a:solidFill>
              </a:rPr>
              <a:t>COURAGE            CURIOSITY            SERVICE            ACCOUNTABILITY           PASSION            TEAMWORK</a:t>
            </a:r>
          </a:p>
        </p:txBody>
      </p:sp>
      <p:graphicFrame>
        <p:nvGraphicFramePr>
          <p:cNvPr id="7" name="Table 6" descr="health and welfare allowances for auxiliary and part time staff, old and new rates" title="auxiliary and part time allowances"/>
          <p:cNvGraphicFramePr>
            <a:graphicFrameLocks noGrp="1"/>
          </p:cNvGraphicFramePr>
          <p:nvPr>
            <p:extLst>
              <p:ext uri="{D42A27DB-BD31-4B8C-83A1-F6EECF244321}">
                <p14:modId xmlns:p14="http://schemas.microsoft.com/office/powerpoint/2010/main" val="798886047"/>
              </p:ext>
            </p:extLst>
          </p:nvPr>
        </p:nvGraphicFramePr>
        <p:xfrm>
          <a:off x="533401" y="1295400"/>
          <a:ext cx="7772401" cy="1651000"/>
        </p:xfrm>
        <a:graphic>
          <a:graphicData uri="http://schemas.openxmlformats.org/drawingml/2006/table">
            <a:tbl>
              <a:tblPr firstRow="1" bandRow="1">
                <a:tableStyleId>{00A15C55-8517-42AA-B614-E9B94910E393}</a:tableStyleId>
              </a:tblPr>
              <a:tblGrid>
                <a:gridCol w="2464086"/>
                <a:gridCol w="1369888"/>
                <a:gridCol w="1398427"/>
                <a:gridCol w="1270000"/>
                <a:gridCol w="1270000"/>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aseline="0" dirty="0" smtClean="0"/>
                        <a:t>Article </a:t>
                      </a:r>
                      <a:r>
                        <a:rPr lang="en-CA" sz="1800" baseline="0" dirty="0" smtClean="0"/>
                        <a:t>31.7 Health and Welfare</a:t>
                      </a:r>
                      <a:endParaRPr lang="en-CA" sz="1800" i="0" baseline="0" dirty="0" smtClean="0">
                        <a:solidFill>
                          <a:schemeClr val="tx1"/>
                        </a:solidFill>
                      </a:endParaRPr>
                    </a:p>
                  </a:txBody>
                  <a:tcPr/>
                </a:tc>
                <a:tc>
                  <a:txBody>
                    <a:bodyPr/>
                    <a:lstStyle/>
                    <a:p>
                      <a:r>
                        <a:rPr lang="en-CA" baseline="0" dirty="0" smtClean="0"/>
                        <a:t>Old Rate per hour</a:t>
                      </a:r>
                      <a:endParaRPr lang="en-CA" baseline="0" dirty="0">
                        <a:solidFill>
                          <a:schemeClr val="tx1"/>
                        </a:solidFill>
                      </a:endParaRPr>
                    </a:p>
                  </a:txBody>
                  <a:tcPr/>
                </a:tc>
                <a:tc>
                  <a:txBody>
                    <a:bodyPr/>
                    <a:lstStyle/>
                    <a:p>
                      <a:r>
                        <a:rPr lang="en-CA" baseline="0" dirty="0" smtClean="0"/>
                        <a:t>New Rate per hour</a:t>
                      </a:r>
                      <a:endParaRPr lang="en-CA" baseline="0" dirty="0">
                        <a:solidFill>
                          <a:schemeClr val="tx1"/>
                        </a:solidFill>
                      </a:endParaRPr>
                    </a:p>
                  </a:txBody>
                  <a:tcPr/>
                </a:tc>
                <a:tc>
                  <a:txBody>
                    <a:bodyPr/>
                    <a:lstStyle/>
                    <a:p>
                      <a:r>
                        <a:rPr lang="en-CA" baseline="0" dirty="0" smtClean="0"/>
                        <a:t>Old Max bi-weekly</a:t>
                      </a:r>
                      <a:endParaRPr lang="en-CA" baseline="0" dirty="0">
                        <a:solidFill>
                          <a:schemeClr val="tx1"/>
                        </a:solidFill>
                      </a:endParaRPr>
                    </a:p>
                  </a:txBody>
                  <a:tcPr/>
                </a:tc>
                <a:tc>
                  <a:txBody>
                    <a:bodyPr/>
                    <a:lstStyle/>
                    <a:p>
                      <a:r>
                        <a:rPr lang="en-CA" baseline="0" dirty="0" smtClean="0"/>
                        <a:t>New Max bi-weekly</a:t>
                      </a:r>
                      <a:endParaRPr lang="en-CA" baseline="0" dirty="0">
                        <a:solidFill>
                          <a:schemeClr val="tx1"/>
                        </a:solidFill>
                      </a:endParaRPr>
                    </a:p>
                  </a:txBody>
                  <a:tcPr/>
                </a:tc>
              </a:tr>
              <a:tr h="370840">
                <a:tc>
                  <a:txBody>
                    <a:bodyPr/>
                    <a:lstStyle/>
                    <a:p>
                      <a:r>
                        <a:rPr lang="en-CA" dirty="0" smtClean="0"/>
                        <a:t>Date of ratification</a:t>
                      </a:r>
                      <a:endParaRPr lang="en-CA" dirty="0"/>
                    </a:p>
                  </a:txBody>
                  <a:tcPr/>
                </a:tc>
                <a:tc>
                  <a:txBody>
                    <a:bodyPr/>
                    <a:lstStyle/>
                    <a:p>
                      <a:pPr algn="ctr"/>
                      <a:r>
                        <a:rPr lang="en-CA" dirty="0" smtClean="0"/>
                        <a:t>64</a:t>
                      </a:r>
                      <a:r>
                        <a:rPr lang="en-CA" sz="1800" dirty="0" smtClean="0"/>
                        <a:t>¢</a:t>
                      </a:r>
                      <a:endParaRPr lang="en-CA" dirty="0"/>
                    </a:p>
                  </a:txBody>
                  <a:tcPr/>
                </a:tc>
                <a:tc>
                  <a:txBody>
                    <a:bodyPr/>
                    <a:lstStyle/>
                    <a:p>
                      <a:pPr algn="ctr"/>
                      <a:r>
                        <a:rPr lang="en-CA" dirty="0" smtClean="0"/>
                        <a:t>67</a:t>
                      </a:r>
                      <a:r>
                        <a:rPr lang="en-CA" sz="1800" dirty="0" smtClean="0"/>
                        <a:t>¢</a:t>
                      </a:r>
                      <a:endParaRPr lang="en-CA" b="1" dirty="0"/>
                    </a:p>
                  </a:txBody>
                  <a:tcPr/>
                </a:tc>
                <a:tc>
                  <a:txBody>
                    <a:bodyPr/>
                    <a:lstStyle/>
                    <a:p>
                      <a:r>
                        <a:rPr lang="en-CA" dirty="0" smtClean="0"/>
                        <a:t>$44.80</a:t>
                      </a:r>
                      <a:endParaRPr lang="en-CA" dirty="0"/>
                    </a:p>
                  </a:txBody>
                  <a:tcPr/>
                </a:tc>
                <a:tc>
                  <a:txBody>
                    <a:bodyPr/>
                    <a:lstStyle/>
                    <a:p>
                      <a:pPr algn="ctr"/>
                      <a:r>
                        <a:rPr lang="en-CA" dirty="0" smtClean="0"/>
                        <a:t>$46.90</a:t>
                      </a:r>
                      <a:endParaRPr lang="en-CA" b="1" dirty="0"/>
                    </a:p>
                  </a:txBody>
                  <a:tcPr/>
                </a:tc>
              </a:tr>
              <a:tr h="370840">
                <a:tc>
                  <a:txBody>
                    <a:bodyPr/>
                    <a:lstStyle/>
                    <a:p>
                      <a:r>
                        <a:rPr lang="en-CA" dirty="0" smtClean="0"/>
                        <a:t>Additional Increase April 1, 2013</a:t>
                      </a:r>
                      <a:endParaRPr lang="en-CA" dirty="0"/>
                    </a:p>
                  </a:txBody>
                  <a:tcPr/>
                </a:tc>
                <a:tc>
                  <a:txBody>
                    <a:bodyPr/>
                    <a:lstStyle/>
                    <a:p>
                      <a:pPr algn="ctr"/>
                      <a:endParaRPr lang="en-CA" dirty="0"/>
                    </a:p>
                  </a:txBody>
                  <a:tcPr/>
                </a:tc>
                <a:tc>
                  <a:txBody>
                    <a:bodyPr/>
                    <a:lstStyle/>
                    <a:p>
                      <a:pPr algn="ctr"/>
                      <a:endParaRPr lang="en-CA" dirty="0" smtClean="0"/>
                    </a:p>
                    <a:p>
                      <a:pPr algn="ctr"/>
                      <a:r>
                        <a:rPr lang="en-CA" dirty="0" smtClean="0"/>
                        <a:t>70</a:t>
                      </a:r>
                      <a:r>
                        <a:rPr lang="en-CA" sz="1800" dirty="0" smtClean="0"/>
                        <a:t>¢</a:t>
                      </a:r>
                      <a:endParaRPr lang="en-CA" b="1" dirty="0"/>
                    </a:p>
                  </a:txBody>
                  <a:tcPr/>
                </a:tc>
                <a:tc>
                  <a:txBody>
                    <a:bodyPr/>
                    <a:lstStyle/>
                    <a:p>
                      <a:endParaRPr lang="en-CA" dirty="0"/>
                    </a:p>
                  </a:txBody>
                  <a:tcPr/>
                </a:tc>
                <a:tc>
                  <a:txBody>
                    <a:bodyPr/>
                    <a:lstStyle/>
                    <a:p>
                      <a:pPr algn="ctr"/>
                      <a:endParaRPr lang="en-CA" dirty="0" smtClean="0"/>
                    </a:p>
                    <a:p>
                      <a:pPr algn="ctr"/>
                      <a:r>
                        <a:rPr lang="en-CA" dirty="0" smtClean="0"/>
                        <a:t>$49.00</a:t>
                      </a:r>
                      <a:endParaRPr lang="en-CA" b="1" dirty="0"/>
                    </a:p>
                  </a:txBody>
                  <a:tcPr/>
                </a:tc>
              </a:tr>
            </a:tbl>
          </a:graphicData>
        </a:graphic>
      </p:graphicFrame>
      <p:sp>
        <p:nvSpPr>
          <p:cNvPr id="8" name="TextBox 7"/>
          <p:cNvSpPr txBox="1"/>
          <p:nvPr/>
        </p:nvSpPr>
        <p:spPr>
          <a:xfrm>
            <a:off x="3276600" y="152400"/>
            <a:ext cx="2514600" cy="338554"/>
          </a:xfrm>
          <a:prstGeom prst="rect">
            <a:avLst/>
          </a:prstGeom>
          <a:noFill/>
        </p:spPr>
        <p:txBody>
          <a:bodyPr wrap="square" rtlCol="0">
            <a:spAutoFit/>
          </a:bodyPr>
          <a:lstStyle/>
          <a:p>
            <a:pPr algn="ctr"/>
            <a:r>
              <a:rPr lang="en-CA" sz="1600" dirty="0" smtClean="0">
                <a:solidFill>
                  <a:schemeClr val="bg2">
                    <a:lumMod val="75000"/>
                  </a:schemeClr>
                </a:solidFill>
              </a:rPr>
              <a:t>BCGEU</a:t>
            </a:r>
            <a:r>
              <a:rPr lang="en-CA" sz="1600" i="1" dirty="0" smtClean="0">
                <a:solidFill>
                  <a:schemeClr val="bg2">
                    <a:lumMod val="75000"/>
                  </a:schemeClr>
                </a:solidFill>
              </a:rPr>
              <a:t> Agreement</a:t>
            </a:r>
            <a:endParaRPr lang="en-CA" i="1" dirty="0">
              <a:solidFill>
                <a:schemeClr val="bg2">
                  <a:lumMod val="75000"/>
                </a:schemeClr>
              </a:solidFill>
            </a:endParaRPr>
          </a:p>
        </p:txBody>
      </p:sp>
    </p:spTree>
  </p:cSld>
  <p:clrMapOvr>
    <a:masterClrMapping/>
  </p:clrMapOvr>
  <p:transition>
    <p:fade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descr="BCPS_IDEAS_RGB_pos"/>
          <p:cNvPicPr>
            <a:picLocks noChangeAspect="1" noChangeArrowheads="1"/>
          </p:cNvPicPr>
          <p:nvPr/>
        </p:nvPicPr>
        <p:blipFill>
          <a:blip r:embed="rId2" cstate="print"/>
          <a:srcRect/>
          <a:stretch>
            <a:fillRect/>
          </a:stretch>
        </p:blipFill>
        <p:spPr bwMode="auto">
          <a:xfrm>
            <a:off x="6553200" y="5715000"/>
            <a:ext cx="2312988" cy="681038"/>
          </a:xfrm>
          <a:prstGeom prst="rect">
            <a:avLst/>
          </a:prstGeom>
          <a:noFill/>
        </p:spPr>
      </p:pic>
      <p:sp>
        <p:nvSpPr>
          <p:cNvPr id="3076" name="Rectangle 4"/>
          <p:cNvSpPr>
            <a:spLocks noGrp="1" noChangeArrowheads="1"/>
          </p:cNvSpPr>
          <p:nvPr>
            <p:ph type="title"/>
          </p:nvPr>
        </p:nvSpPr>
        <p:spPr/>
        <p:txBody>
          <a:bodyPr/>
          <a:lstStyle/>
          <a:p>
            <a:pPr algn="l"/>
            <a:r>
              <a:rPr lang="en-US" sz="2800" b="1" dirty="0" smtClean="0">
                <a:solidFill>
                  <a:schemeClr val="tx1"/>
                </a:solidFill>
                <a:latin typeface="+mn-lt"/>
              </a:rPr>
              <a:t>Introduction</a:t>
            </a:r>
            <a:endParaRPr lang="en-US" sz="2800" b="1" dirty="0">
              <a:solidFill>
                <a:schemeClr val="tx1"/>
              </a:solidFill>
              <a:latin typeface="+mn-lt"/>
            </a:endParaRPr>
          </a:p>
        </p:txBody>
      </p:sp>
      <p:sp>
        <p:nvSpPr>
          <p:cNvPr id="3077" name="Rectangle 5"/>
          <p:cNvSpPr>
            <a:spLocks noGrp="1" noChangeArrowheads="1"/>
          </p:cNvSpPr>
          <p:nvPr>
            <p:ph type="body" idx="1"/>
          </p:nvPr>
        </p:nvSpPr>
        <p:spPr>
          <a:xfrm>
            <a:off x="457200" y="1295400"/>
            <a:ext cx="8229600" cy="4830763"/>
          </a:xfrm>
        </p:spPr>
        <p:txBody>
          <a:bodyPr/>
          <a:lstStyle/>
          <a:p>
            <a:r>
              <a:rPr lang="en-US" sz="1800" dirty="0" smtClean="0"/>
              <a:t>This presentation provides an overview of the most substantive changes to the BCGEU and the PEA collective agreements. Some minor changes, such as updating of names of organizations or legislation, are not included.</a:t>
            </a:r>
          </a:p>
          <a:p>
            <a:endParaRPr lang="en-US" sz="1800" dirty="0" smtClean="0"/>
          </a:p>
          <a:p>
            <a:r>
              <a:rPr lang="en-US" sz="1800" dirty="0" smtClean="0"/>
              <a:t>In this presentation, changes to Collective Agreement language are illustrated by </a:t>
            </a:r>
            <a:r>
              <a:rPr lang="en-US" sz="1800" b="1" dirty="0" smtClean="0"/>
              <a:t>‘bolding’ </a:t>
            </a:r>
            <a:r>
              <a:rPr lang="en-US" sz="1800" dirty="0" smtClean="0"/>
              <a:t>for new language</a:t>
            </a:r>
            <a:r>
              <a:rPr lang="en-US" sz="1800" b="1" dirty="0" smtClean="0"/>
              <a:t> </a:t>
            </a:r>
            <a:r>
              <a:rPr lang="en-US" sz="1800" dirty="0" smtClean="0"/>
              <a:t>and ‘</a:t>
            </a:r>
            <a:r>
              <a:rPr lang="en-US" sz="1800" strike="sngStrike" dirty="0" smtClean="0"/>
              <a:t>strike through</a:t>
            </a:r>
            <a:r>
              <a:rPr lang="en-US" sz="1800" dirty="0" smtClean="0"/>
              <a:t>’ for deleted language.  </a:t>
            </a:r>
            <a:endParaRPr lang="en-US" dirty="0" smtClean="0">
              <a:solidFill>
                <a:srgbClr val="234075"/>
              </a:solidFill>
            </a:endParaRPr>
          </a:p>
          <a:p>
            <a:pPr>
              <a:buNone/>
            </a:pPr>
            <a:endParaRPr lang="en-US" dirty="0" smtClean="0">
              <a:solidFill>
                <a:srgbClr val="234075"/>
              </a:solidFill>
              <a:latin typeface="Verdana" pitchFamily="34" charset="0"/>
            </a:endParaRPr>
          </a:p>
          <a:p>
            <a:pPr>
              <a:buNone/>
            </a:pPr>
            <a:endParaRPr lang="en-US" dirty="0" smtClean="0">
              <a:solidFill>
                <a:srgbClr val="234075"/>
              </a:solidFill>
              <a:latin typeface="Verdana" pitchFamily="34" charset="0"/>
            </a:endParaRPr>
          </a:p>
          <a:p>
            <a:pPr>
              <a:buNone/>
            </a:pPr>
            <a:endParaRPr lang="en-US" dirty="0" smtClean="0">
              <a:solidFill>
                <a:srgbClr val="234075"/>
              </a:solidFill>
              <a:latin typeface="Verdana" pitchFamily="34" charset="0"/>
            </a:endParaRPr>
          </a:p>
          <a:p>
            <a:pPr>
              <a:buNone/>
            </a:pPr>
            <a:endParaRPr lang="en-US" dirty="0" smtClean="0">
              <a:solidFill>
                <a:srgbClr val="234075"/>
              </a:solidFill>
              <a:latin typeface="Verdana" pitchFamily="34" charset="0"/>
            </a:endParaRPr>
          </a:p>
          <a:p>
            <a:pPr>
              <a:buNone/>
            </a:pPr>
            <a:endParaRPr lang="en-US" dirty="0">
              <a:solidFill>
                <a:srgbClr val="234075"/>
              </a:solidFill>
              <a:latin typeface="Verdana" pitchFamily="34" charset="0"/>
            </a:endParaRPr>
          </a:p>
        </p:txBody>
      </p:sp>
      <p:sp>
        <p:nvSpPr>
          <p:cNvPr id="3078" name="Text Box 6"/>
          <p:cNvSpPr txBox="1">
            <a:spLocks noChangeArrowheads="1"/>
          </p:cNvSpPr>
          <p:nvPr/>
        </p:nvSpPr>
        <p:spPr bwMode="auto">
          <a:xfrm>
            <a:off x="457200" y="6400800"/>
            <a:ext cx="8382000" cy="244475"/>
          </a:xfrm>
          <a:prstGeom prst="rect">
            <a:avLst/>
          </a:prstGeom>
          <a:noFill/>
          <a:ln w="9525">
            <a:noFill/>
            <a:miter lim="800000"/>
            <a:headEnd/>
            <a:tailEnd/>
          </a:ln>
          <a:effectLst/>
        </p:spPr>
        <p:txBody>
          <a:bodyPr>
            <a:spAutoFit/>
          </a:bodyPr>
          <a:lstStyle/>
          <a:p>
            <a:pPr algn="ctr">
              <a:spcBef>
                <a:spcPct val="50000"/>
              </a:spcBef>
            </a:pPr>
            <a:r>
              <a:rPr lang="en-CA" sz="1000" dirty="0">
                <a:solidFill>
                  <a:srgbClr val="E3A82B"/>
                </a:solidFill>
              </a:rPr>
              <a:t>COURAGE            CURIOSITY            SERVICE            ACCOUNTABILITY           PASSION            TEAMWORK</a:t>
            </a:r>
          </a:p>
        </p:txBody>
      </p:sp>
    </p:spTree>
  </p:cSld>
  <p:clrMapOvr>
    <a:masterClrMapping/>
  </p:clrMapOvr>
  <p:transition>
    <p:fade thruBlk="1"/>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2590800"/>
            <a:ext cx="8458200" cy="1295400"/>
          </a:xfrm>
        </p:spPr>
        <p:txBody>
          <a:bodyPr/>
          <a:lstStyle/>
          <a:p>
            <a:r>
              <a:rPr lang="en-CA" sz="5400" i="1" dirty="0">
                <a:solidFill>
                  <a:srgbClr val="234075"/>
                </a:solidFill>
                <a:latin typeface="+mn-lt"/>
                <a:ea typeface="+mn-ea"/>
                <a:cs typeface="+mn-cs"/>
              </a:rPr>
              <a:t>PEA</a:t>
            </a:r>
            <a:endParaRPr lang="en-CA" sz="5400" i="1" dirty="0">
              <a:solidFill>
                <a:srgbClr val="234075"/>
              </a:solidFill>
              <a:latin typeface="+mn-lt"/>
              <a:ea typeface="+mn-ea"/>
              <a:cs typeface="+mn-cs"/>
            </a:endParaRPr>
          </a:p>
        </p:txBody>
      </p:sp>
    </p:spTree>
  </p:cSld>
  <p:clrMapOvr>
    <a:masterClrMapping/>
  </p:clrMapOvr>
  <p:transition>
    <p:fade thruBlk="1"/>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descr="BCPS_IDEAS_RGB_pos"/>
          <p:cNvPicPr>
            <a:picLocks noChangeAspect="1" noChangeArrowheads="1"/>
          </p:cNvPicPr>
          <p:nvPr/>
        </p:nvPicPr>
        <p:blipFill>
          <a:blip r:embed="rId2" cstate="print"/>
          <a:srcRect/>
          <a:stretch>
            <a:fillRect/>
          </a:stretch>
        </p:blipFill>
        <p:spPr bwMode="auto">
          <a:xfrm>
            <a:off x="6553200" y="5715000"/>
            <a:ext cx="2312988" cy="681038"/>
          </a:xfrm>
          <a:prstGeom prst="rect">
            <a:avLst/>
          </a:prstGeom>
          <a:noFill/>
        </p:spPr>
      </p:pic>
      <p:sp>
        <p:nvSpPr>
          <p:cNvPr id="3076" name="Rectangle 4"/>
          <p:cNvSpPr>
            <a:spLocks noGrp="1" noChangeArrowheads="1"/>
          </p:cNvSpPr>
          <p:nvPr>
            <p:ph type="title"/>
          </p:nvPr>
        </p:nvSpPr>
        <p:spPr/>
        <p:txBody>
          <a:bodyPr/>
          <a:lstStyle/>
          <a:p>
            <a:pPr algn="l"/>
            <a:r>
              <a:rPr lang="en-US" sz="2800" b="1" dirty="0" smtClean="0">
                <a:solidFill>
                  <a:srgbClr val="234075"/>
                </a:solidFill>
                <a:latin typeface="+mn-lt"/>
              </a:rPr>
              <a:t>TERM and Wage Increases</a:t>
            </a:r>
            <a:endParaRPr lang="en-US" sz="2800" b="1" dirty="0">
              <a:solidFill>
                <a:srgbClr val="234075"/>
              </a:solidFill>
              <a:latin typeface="+mn-lt"/>
            </a:endParaRPr>
          </a:p>
        </p:txBody>
      </p:sp>
      <p:sp>
        <p:nvSpPr>
          <p:cNvPr id="3077" name="Rectangle 5"/>
          <p:cNvSpPr>
            <a:spLocks noGrp="1" noChangeArrowheads="1"/>
          </p:cNvSpPr>
          <p:nvPr>
            <p:ph type="body" idx="1"/>
          </p:nvPr>
        </p:nvSpPr>
        <p:spPr>
          <a:xfrm>
            <a:off x="457200" y="1295400"/>
            <a:ext cx="8229600" cy="4830763"/>
          </a:xfrm>
        </p:spPr>
        <p:txBody>
          <a:bodyPr/>
          <a:lstStyle/>
          <a:p>
            <a:pPr>
              <a:buNone/>
            </a:pPr>
            <a:r>
              <a:rPr lang="en-US" sz="1800" b="1" dirty="0" smtClean="0">
                <a:solidFill>
                  <a:srgbClr val="234075"/>
                </a:solidFill>
                <a:latin typeface="Verdana" pitchFamily="34" charset="0"/>
              </a:rPr>
              <a:t>TERM</a:t>
            </a:r>
          </a:p>
          <a:p>
            <a:r>
              <a:rPr lang="en-US" sz="1800" b="1" dirty="0" smtClean="0">
                <a:solidFill>
                  <a:srgbClr val="234075"/>
                </a:solidFill>
                <a:latin typeface="Verdana" pitchFamily="34" charset="0"/>
              </a:rPr>
              <a:t>April 1, 2012 to March 31, 2014</a:t>
            </a:r>
          </a:p>
          <a:p>
            <a:r>
              <a:rPr lang="en-US" sz="1800" b="1" dirty="0" smtClean="0">
                <a:solidFill>
                  <a:srgbClr val="234075"/>
                </a:solidFill>
                <a:latin typeface="Verdana" pitchFamily="34" charset="0"/>
              </a:rPr>
              <a:t>Date of Ratification: November 7, 2012</a:t>
            </a:r>
          </a:p>
          <a:p>
            <a:pPr>
              <a:buNone/>
            </a:pPr>
            <a:endParaRPr lang="en-US" sz="1800" b="1" dirty="0" smtClean="0">
              <a:solidFill>
                <a:srgbClr val="234075"/>
              </a:solidFill>
              <a:latin typeface="Verdana" pitchFamily="34" charset="0"/>
            </a:endParaRPr>
          </a:p>
          <a:p>
            <a:pPr>
              <a:buNone/>
            </a:pPr>
            <a:r>
              <a:rPr lang="en-US" sz="1800" b="1" dirty="0" smtClean="0">
                <a:solidFill>
                  <a:srgbClr val="234075"/>
                </a:solidFill>
                <a:latin typeface="Verdana" pitchFamily="34" charset="0"/>
              </a:rPr>
              <a:t>WAGES</a:t>
            </a:r>
          </a:p>
          <a:p>
            <a:r>
              <a:rPr lang="en-CA" sz="1800" b="1" dirty="0" smtClean="0">
                <a:solidFill>
                  <a:srgbClr val="234075"/>
                </a:solidFill>
              </a:rPr>
              <a:t>April 1, 2012, </a:t>
            </a:r>
            <a:r>
              <a:rPr lang="en-CA" sz="1800" dirty="0" smtClean="0">
                <a:solidFill>
                  <a:srgbClr val="234075"/>
                </a:solidFill>
              </a:rPr>
              <a:t>all rates of pay shall be increased by </a:t>
            </a:r>
            <a:r>
              <a:rPr lang="en-CA" sz="1800" b="1" dirty="0" smtClean="0">
                <a:solidFill>
                  <a:srgbClr val="234075"/>
                </a:solidFill>
              </a:rPr>
              <a:t>1.0%; </a:t>
            </a:r>
          </a:p>
          <a:p>
            <a:r>
              <a:rPr lang="en-CA" sz="1800" b="1" dirty="0" smtClean="0">
                <a:solidFill>
                  <a:srgbClr val="234075"/>
                </a:solidFill>
              </a:rPr>
              <a:t>August 15, 2012, </a:t>
            </a:r>
            <a:r>
              <a:rPr lang="en-CA" sz="1800" dirty="0" smtClean="0">
                <a:solidFill>
                  <a:srgbClr val="234075"/>
                </a:solidFill>
              </a:rPr>
              <a:t>all rates of pay shall be increased by </a:t>
            </a:r>
            <a:r>
              <a:rPr lang="en-CA" sz="1800" b="1" dirty="0" smtClean="0">
                <a:solidFill>
                  <a:srgbClr val="234075"/>
                </a:solidFill>
              </a:rPr>
              <a:t>1.0%; </a:t>
            </a:r>
          </a:p>
          <a:p>
            <a:r>
              <a:rPr lang="en-CA" sz="1800" b="1" dirty="0" smtClean="0">
                <a:solidFill>
                  <a:srgbClr val="234075"/>
                </a:solidFill>
              </a:rPr>
              <a:t>April 1, 2013, </a:t>
            </a:r>
            <a:r>
              <a:rPr lang="en-CA" sz="1800" dirty="0" smtClean="0">
                <a:solidFill>
                  <a:srgbClr val="234075"/>
                </a:solidFill>
              </a:rPr>
              <a:t>all rates of pay shall be increased by </a:t>
            </a:r>
            <a:r>
              <a:rPr lang="en-CA" sz="1800" b="1" dirty="0" smtClean="0">
                <a:solidFill>
                  <a:srgbClr val="234075"/>
                </a:solidFill>
              </a:rPr>
              <a:t>1.0%; </a:t>
            </a:r>
          </a:p>
          <a:p>
            <a:r>
              <a:rPr lang="en-CA" sz="1800" b="1" dirty="0" smtClean="0">
                <a:solidFill>
                  <a:srgbClr val="234075"/>
                </a:solidFill>
              </a:rPr>
              <a:t>January 15, 2014, </a:t>
            </a:r>
            <a:r>
              <a:rPr lang="en-CA" sz="1800" dirty="0" smtClean="0">
                <a:solidFill>
                  <a:srgbClr val="234075"/>
                </a:solidFill>
              </a:rPr>
              <a:t>all rates of pay shall be increased by </a:t>
            </a:r>
            <a:r>
              <a:rPr lang="en-CA" sz="1800" b="1" dirty="0" smtClean="0">
                <a:solidFill>
                  <a:srgbClr val="234075"/>
                </a:solidFill>
              </a:rPr>
              <a:t>1.0%.</a:t>
            </a:r>
          </a:p>
          <a:p>
            <a:pPr>
              <a:buNone/>
            </a:pPr>
            <a:endParaRPr lang="en-CA" sz="1800" b="1" dirty="0" smtClean="0">
              <a:solidFill>
                <a:srgbClr val="234075"/>
              </a:solidFill>
            </a:endParaRPr>
          </a:p>
          <a:p>
            <a:pPr>
              <a:buNone/>
            </a:pPr>
            <a:r>
              <a:rPr lang="en-CA" sz="1800" b="1" dirty="0" smtClean="0">
                <a:solidFill>
                  <a:srgbClr val="234075"/>
                </a:solidFill>
              </a:rPr>
              <a:t>MEMORANDUM OF UNDERSTANDING 11</a:t>
            </a:r>
          </a:p>
          <a:p>
            <a:pPr>
              <a:buNone/>
            </a:pPr>
            <a:r>
              <a:rPr lang="en-CA" sz="1800" b="1" dirty="0" smtClean="0">
                <a:solidFill>
                  <a:srgbClr val="234075"/>
                </a:solidFill>
              </a:rPr>
              <a:t>Re: Temporary Market Adjustments</a:t>
            </a:r>
          </a:p>
          <a:p>
            <a:pPr marL="0" indent="0">
              <a:buNone/>
            </a:pPr>
            <a:r>
              <a:rPr lang="en-CA" sz="1800" dirty="0" smtClean="0">
                <a:solidFill>
                  <a:srgbClr val="234075"/>
                </a:solidFill>
              </a:rPr>
              <a:t>Previous Temporary Market adjustments are renewed</a:t>
            </a:r>
            <a:endParaRPr lang="en-CA" sz="1800" b="1" dirty="0" smtClean="0">
              <a:solidFill>
                <a:srgbClr val="234075"/>
              </a:solidFill>
            </a:endParaRPr>
          </a:p>
          <a:p>
            <a:endParaRPr lang="en-CA" sz="1800" b="1" dirty="0" smtClean="0">
              <a:solidFill>
                <a:srgbClr val="234075"/>
              </a:solidFill>
            </a:endParaRPr>
          </a:p>
          <a:p>
            <a:pPr>
              <a:buNone/>
            </a:pPr>
            <a:endParaRPr lang="en-US" sz="1800" b="1" dirty="0" smtClean="0">
              <a:solidFill>
                <a:srgbClr val="234075"/>
              </a:solidFill>
              <a:latin typeface="Verdana" pitchFamily="34" charset="0"/>
            </a:endParaRPr>
          </a:p>
          <a:p>
            <a:pPr>
              <a:buNone/>
            </a:pPr>
            <a:endParaRPr lang="en-US" dirty="0" smtClean="0">
              <a:solidFill>
                <a:srgbClr val="234075"/>
              </a:solidFill>
              <a:latin typeface="Verdana" pitchFamily="34" charset="0"/>
            </a:endParaRPr>
          </a:p>
          <a:p>
            <a:pPr>
              <a:buNone/>
            </a:pPr>
            <a:endParaRPr lang="en-US" dirty="0" smtClean="0">
              <a:solidFill>
                <a:srgbClr val="234075"/>
              </a:solidFill>
              <a:latin typeface="Verdana" pitchFamily="34" charset="0"/>
            </a:endParaRPr>
          </a:p>
          <a:p>
            <a:pPr>
              <a:buNone/>
            </a:pPr>
            <a:endParaRPr lang="en-US" dirty="0" smtClean="0">
              <a:solidFill>
                <a:srgbClr val="234075"/>
              </a:solidFill>
              <a:latin typeface="Verdana" pitchFamily="34" charset="0"/>
            </a:endParaRPr>
          </a:p>
          <a:p>
            <a:pPr>
              <a:buNone/>
            </a:pPr>
            <a:endParaRPr lang="en-US" dirty="0" smtClean="0">
              <a:solidFill>
                <a:srgbClr val="234075"/>
              </a:solidFill>
              <a:latin typeface="Verdana" pitchFamily="34" charset="0"/>
            </a:endParaRPr>
          </a:p>
          <a:p>
            <a:pPr>
              <a:buNone/>
            </a:pPr>
            <a:endParaRPr lang="en-US" dirty="0" smtClean="0">
              <a:solidFill>
                <a:srgbClr val="234075"/>
              </a:solidFill>
              <a:latin typeface="Verdana" pitchFamily="34" charset="0"/>
            </a:endParaRPr>
          </a:p>
          <a:p>
            <a:pPr>
              <a:buNone/>
            </a:pPr>
            <a:endParaRPr lang="en-US" dirty="0">
              <a:solidFill>
                <a:srgbClr val="234075"/>
              </a:solidFill>
              <a:latin typeface="Verdana" pitchFamily="34" charset="0"/>
            </a:endParaRPr>
          </a:p>
        </p:txBody>
      </p:sp>
      <p:sp>
        <p:nvSpPr>
          <p:cNvPr id="3078" name="Text Box 6"/>
          <p:cNvSpPr txBox="1">
            <a:spLocks noChangeArrowheads="1"/>
          </p:cNvSpPr>
          <p:nvPr/>
        </p:nvSpPr>
        <p:spPr bwMode="auto">
          <a:xfrm>
            <a:off x="457200" y="6400800"/>
            <a:ext cx="8382000" cy="244475"/>
          </a:xfrm>
          <a:prstGeom prst="rect">
            <a:avLst/>
          </a:prstGeom>
          <a:noFill/>
          <a:ln w="9525">
            <a:noFill/>
            <a:miter lim="800000"/>
            <a:headEnd/>
            <a:tailEnd/>
          </a:ln>
          <a:effectLst/>
        </p:spPr>
        <p:txBody>
          <a:bodyPr>
            <a:spAutoFit/>
          </a:bodyPr>
          <a:lstStyle/>
          <a:p>
            <a:pPr algn="ctr">
              <a:spcBef>
                <a:spcPct val="50000"/>
              </a:spcBef>
            </a:pPr>
            <a:r>
              <a:rPr lang="en-CA" sz="1000" dirty="0">
                <a:solidFill>
                  <a:srgbClr val="E3A82B"/>
                </a:solidFill>
              </a:rPr>
              <a:t>COURAGE            CURIOSITY            SERVICE            ACCOUNTABILITY           PASSION            TEAMWORK</a:t>
            </a:r>
          </a:p>
        </p:txBody>
      </p:sp>
      <p:sp>
        <p:nvSpPr>
          <p:cNvPr id="6" name="TextBox 5"/>
          <p:cNvSpPr txBox="1"/>
          <p:nvPr/>
        </p:nvSpPr>
        <p:spPr>
          <a:xfrm>
            <a:off x="3276600" y="152400"/>
            <a:ext cx="2514600" cy="338554"/>
          </a:xfrm>
          <a:prstGeom prst="rect">
            <a:avLst/>
          </a:prstGeom>
          <a:noFill/>
        </p:spPr>
        <p:txBody>
          <a:bodyPr wrap="square" rtlCol="0">
            <a:spAutoFit/>
          </a:bodyPr>
          <a:lstStyle/>
          <a:p>
            <a:pPr algn="ctr"/>
            <a:r>
              <a:rPr lang="en-CA" sz="1600" dirty="0" smtClean="0">
                <a:solidFill>
                  <a:schemeClr val="bg2">
                    <a:lumMod val="75000"/>
                  </a:schemeClr>
                </a:solidFill>
              </a:rPr>
              <a:t>PEA</a:t>
            </a:r>
            <a:r>
              <a:rPr lang="en-CA" sz="1600" i="1" dirty="0" smtClean="0">
                <a:solidFill>
                  <a:schemeClr val="bg2">
                    <a:lumMod val="75000"/>
                  </a:schemeClr>
                </a:solidFill>
              </a:rPr>
              <a:t> Agreement</a:t>
            </a:r>
            <a:endParaRPr lang="en-CA" i="1" dirty="0">
              <a:solidFill>
                <a:schemeClr val="bg2">
                  <a:lumMod val="75000"/>
                </a:schemeClr>
              </a:solidFill>
            </a:endParaRPr>
          </a:p>
        </p:txBody>
      </p:sp>
    </p:spTree>
  </p:cSld>
  <p:clrMapOvr>
    <a:masterClrMapping/>
  </p:clrMapOvr>
  <p:transition>
    <p:fade thruBlk="1"/>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descr="BCPS_IDEAS_RGB_pos"/>
          <p:cNvPicPr>
            <a:picLocks noChangeAspect="1" noChangeArrowheads="1"/>
          </p:cNvPicPr>
          <p:nvPr/>
        </p:nvPicPr>
        <p:blipFill>
          <a:blip r:embed="rId2" cstate="print"/>
          <a:srcRect/>
          <a:stretch>
            <a:fillRect/>
          </a:stretch>
        </p:blipFill>
        <p:spPr bwMode="auto">
          <a:xfrm>
            <a:off x="6553200" y="5867400"/>
            <a:ext cx="2312988" cy="681038"/>
          </a:xfrm>
          <a:prstGeom prst="rect">
            <a:avLst/>
          </a:prstGeom>
          <a:noFill/>
        </p:spPr>
      </p:pic>
      <p:sp>
        <p:nvSpPr>
          <p:cNvPr id="3076" name="Rectangle 4"/>
          <p:cNvSpPr>
            <a:spLocks noGrp="1" noChangeArrowheads="1"/>
          </p:cNvSpPr>
          <p:nvPr>
            <p:ph type="title"/>
          </p:nvPr>
        </p:nvSpPr>
        <p:spPr>
          <a:xfrm>
            <a:off x="381000" y="152400"/>
            <a:ext cx="8229600" cy="868362"/>
          </a:xfrm>
        </p:spPr>
        <p:txBody>
          <a:bodyPr/>
          <a:lstStyle/>
          <a:p>
            <a:pPr algn="l"/>
            <a:r>
              <a:rPr lang="en-US" sz="2800" b="1" dirty="0" smtClean="0">
                <a:solidFill>
                  <a:srgbClr val="234075"/>
                </a:solidFill>
                <a:latin typeface="+mn-lt"/>
              </a:rPr>
              <a:t>ALLOWANCES</a:t>
            </a:r>
            <a:endParaRPr lang="en-US" sz="2800" b="1" dirty="0">
              <a:solidFill>
                <a:srgbClr val="234075"/>
              </a:solidFill>
              <a:latin typeface="+mn-lt"/>
            </a:endParaRPr>
          </a:p>
        </p:txBody>
      </p:sp>
      <p:sp>
        <p:nvSpPr>
          <p:cNvPr id="3077" name="Rectangle 5" descr="allowances for meals and safety or work clothing, old and new rates" title="allowances for meals and clothing"/>
          <p:cNvSpPr>
            <a:spLocks noGrp="1" noChangeArrowheads="1"/>
          </p:cNvSpPr>
          <p:nvPr>
            <p:ph type="body" idx="1"/>
          </p:nvPr>
        </p:nvSpPr>
        <p:spPr>
          <a:xfrm>
            <a:off x="304800" y="762000"/>
            <a:ext cx="8610600" cy="5135563"/>
          </a:xfrm>
        </p:spPr>
        <p:txBody>
          <a:bodyPr/>
          <a:lstStyle/>
          <a:p>
            <a:pPr marL="800100" lvl="1" indent="-342900">
              <a:buNone/>
            </a:pPr>
            <a:endParaRPr lang="en-CA" sz="1800" b="1" i="1" dirty="0" smtClean="0">
              <a:solidFill>
                <a:srgbClr val="234075"/>
              </a:solidFill>
              <a:latin typeface="Verdana" pitchFamily="34" charset="0"/>
            </a:endParaRPr>
          </a:p>
          <a:p>
            <a:pPr marL="800100" lvl="1" indent="-342900">
              <a:buAutoNum type="alphaLcParenBoth"/>
            </a:pPr>
            <a:endParaRPr lang="en-US" sz="1800" b="1" i="1" dirty="0" smtClean="0">
              <a:solidFill>
                <a:srgbClr val="234075"/>
              </a:solidFill>
              <a:latin typeface="Verdana" pitchFamily="34" charset="0"/>
            </a:endParaRPr>
          </a:p>
        </p:txBody>
      </p:sp>
      <p:sp>
        <p:nvSpPr>
          <p:cNvPr id="3078" name="Text Box 6"/>
          <p:cNvSpPr txBox="1">
            <a:spLocks noChangeArrowheads="1"/>
          </p:cNvSpPr>
          <p:nvPr/>
        </p:nvSpPr>
        <p:spPr bwMode="auto">
          <a:xfrm>
            <a:off x="457200" y="6400800"/>
            <a:ext cx="8382000" cy="244475"/>
          </a:xfrm>
          <a:prstGeom prst="rect">
            <a:avLst/>
          </a:prstGeom>
          <a:noFill/>
          <a:ln w="9525">
            <a:noFill/>
            <a:miter lim="800000"/>
            <a:headEnd/>
            <a:tailEnd/>
          </a:ln>
          <a:effectLst/>
        </p:spPr>
        <p:txBody>
          <a:bodyPr>
            <a:spAutoFit/>
          </a:bodyPr>
          <a:lstStyle/>
          <a:p>
            <a:pPr algn="ctr">
              <a:spcBef>
                <a:spcPct val="50000"/>
              </a:spcBef>
            </a:pPr>
            <a:r>
              <a:rPr lang="en-CA" sz="1000" dirty="0">
                <a:solidFill>
                  <a:srgbClr val="E3A82B"/>
                </a:solidFill>
              </a:rPr>
              <a:t>COURAGE            </a:t>
            </a:r>
            <a:r>
              <a:rPr lang="en-CA" sz="1000" dirty="0" smtClean="0">
                <a:solidFill>
                  <a:srgbClr val="E3A82B"/>
                </a:solidFill>
              </a:rPr>
              <a:t>CURIOSITY            </a:t>
            </a:r>
            <a:r>
              <a:rPr lang="en-CA" sz="1000" dirty="0">
                <a:solidFill>
                  <a:srgbClr val="E3A82B"/>
                </a:solidFill>
              </a:rPr>
              <a:t>SERVICE            ACCOUNTABILITY           PASSION            TEAMWORK</a:t>
            </a:r>
          </a:p>
        </p:txBody>
      </p:sp>
      <p:graphicFrame>
        <p:nvGraphicFramePr>
          <p:cNvPr id="6" name="Table 5" descr="safety and work clothing allowances" title="safety and work clothing allowances"/>
          <p:cNvGraphicFramePr>
            <a:graphicFrameLocks noGrp="1"/>
          </p:cNvGraphicFramePr>
          <p:nvPr>
            <p:extLst>
              <p:ext uri="{D42A27DB-BD31-4B8C-83A1-F6EECF244321}">
                <p14:modId xmlns:p14="http://schemas.microsoft.com/office/powerpoint/2010/main" val="3845590514"/>
              </p:ext>
            </p:extLst>
          </p:nvPr>
        </p:nvGraphicFramePr>
        <p:xfrm>
          <a:off x="457200" y="1066800"/>
          <a:ext cx="8001000" cy="2346960"/>
        </p:xfrm>
        <a:graphic>
          <a:graphicData uri="http://schemas.openxmlformats.org/drawingml/2006/table">
            <a:tbl>
              <a:tblPr firstRow="1" bandRow="1">
                <a:tableStyleId>{00A15C55-8517-42AA-B614-E9B94910E393}</a:tableStyleId>
              </a:tblPr>
              <a:tblGrid>
                <a:gridCol w="4419600"/>
                <a:gridCol w="1295400"/>
                <a:gridCol w="2286000"/>
              </a:tblGrid>
              <a:tr h="370840">
                <a:tc>
                  <a:txBody>
                    <a:bodyPr/>
                    <a:lstStyle/>
                    <a:p>
                      <a:pPr algn="ctr"/>
                      <a:r>
                        <a:rPr lang="en-CA" baseline="0" dirty="0" smtClean="0"/>
                        <a:t>Article</a:t>
                      </a:r>
                      <a:endParaRPr lang="en-CA" baseline="0" dirty="0">
                        <a:solidFill>
                          <a:srgbClr val="234075"/>
                        </a:solidFill>
                      </a:endParaRPr>
                    </a:p>
                  </a:txBody>
                  <a:tcPr/>
                </a:tc>
                <a:tc>
                  <a:txBody>
                    <a:bodyPr/>
                    <a:lstStyle/>
                    <a:p>
                      <a:pPr algn="ctr"/>
                      <a:r>
                        <a:rPr lang="en-CA" baseline="0" dirty="0" smtClean="0"/>
                        <a:t>Old Rate</a:t>
                      </a:r>
                      <a:endParaRPr lang="en-CA" baseline="0" dirty="0">
                        <a:solidFill>
                          <a:srgbClr val="234075"/>
                        </a:solidFill>
                      </a:endParaRPr>
                    </a:p>
                  </a:txBody>
                  <a:tcPr/>
                </a:tc>
                <a:tc>
                  <a:txBody>
                    <a:bodyPr/>
                    <a:lstStyle/>
                    <a:p>
                      <a:pPr algn="ctr"/>
                      <a:r>
                        <a:rPr lang="en-CA" baseline="0" dirty="0" smtClean="0"/>
                        <a:t>New Rate</a:t>
                      </a:r>
                      <a:endParaRPr lang="en-CA" baseline="0" dirty="0">
                        <a:solidFill>
                          <a:srgbClr val="234075"/>
                        </a:solidFill>
                      </a:endParaRPr>
                    </a:p>
                  </a:txBody>
                  <a:tcPr/>
                </a:tc>
              </a:tr>
              <a:tr h="69596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800" dirty="0" smtClean="0"/>
                        <a:t>16.06 Types of Overtime and Rates of Compensation (MEALS)</a:t>
                      </a:r>
                      <a:endParaRPr lang="en-CA" baseline="0" dirty="0">
                        <a:solidFill>
                          <a:srgbClr val="234075"/>
                        </a:solidFill>
                      </a:endParaRPr>
                    </a:p>
                  </a:txBody>
                  <a:tcPr/>
                </a:tc>
                <a:tc>
                  <a:txBody>
                    <a:bodyPr/>
                    <a:lstStyle/>
                    <a:p>
                      <a:pPr algn="ctr"/>
                      <a:r>
                        <a:rPr lang="en-CA" baseline="0" dirty="0" smtClean="0"/>
                        <a:t>$15.00</a:t>
                      </a:r>
                      <a:endParaRPr lang="en-CA" baseline="0" dirty="0">
                        <a:solidFill>
                          <a:srgbClr val="234075"/>
                        </a:solidFill>
                      </a:endParaRPr>
                    </a:p>
                  </a:txBody>
                  <a:tcPr/>
                </a:tc>
                <a:tc>
                  <a:txBody>
                    <a:bodyPr/>
                    <a:lstStyle/>
                    <a:p>
                      <a:pPr algn="ctr"/>
                      <a:r>
                        <a:rPr lang="en-CA" baseline="0" dirty="0" smtClean="0"/>
                        <a:t>$15.30</a:t>
                      </a:r>
                      <a:endParaRPr lang="en-CA" b="1" baseline="0" dirty="0">
                        <a:solidFill>
                          <a:srgbClr val="234075"/>
                        </a:solidFill>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800" dirty="0" smtClean="0"/>
                        <a:t>ARTICLE 31 – WORKCLOTHING*</a:t>
                      </a:r>
                    </a:p>
                    <a:p>
                      <a:pPr marL="0" marR="0" indent="0" algn="l" defTabSz="914400" rtl="0" eaLnBrk="1" fontAlgn="auto" latinLnBrk="0" hangingPunct="1">
                        <a:lnSpc>
                          <a:spcPct val="100000"/>
                        </a:lnSpc>
                        <a:spcBef>
                          <a:spcPts val="0"/>
                        </a:spcBef>
                        <a:spcAft>
                          <a:spcPts val="0"/>
                        </a:spcAft>
                        <a:buClrTx/>
                        <a:buSzTx/>
                        <a:buFontTx/>
                        <a:buNone/>
                        <a:tabLst/>
                        <a:defRPr/>
                      </a:pPr>
                      <a:r>
                        <a:rPr lang="en-CA" sz="1800" dirty="0" smtClean="0"/>
                        <a:t>(</a:t>
                      </a:r>
                      <a:r>
                        <a:rPr lang="en-CA" sz="1800" dirty="0" err="1" smtClean="0"/>
                        <a:t>i</a:t>
                      </a:r>
                      <a:r>
                        <a:rPr lang="en-CA" sz="1800" dirty="0" smtClean="0"/>
                        <a:t>) safety-toe footwear</a:t>
                      </a:r>
                      <a:endParaRPr lang="en-CA" baseline="0" dirty="0">
                        <a:solidFill>
                          <a:srgbClr val="234075"/>
                        </a:solidFill>
                      </a:endParaRPr>
                    </a:p>
                  </a:txBody>
                  <a:tcPr/>
                </a:tc>
                <a:tc>
                  <a:txBody>
                    <a:bodyPr/>
                    <a:lstStyle/>
                    <a:p>
                      <a:pPr algn="ctr"/>
                      <a:r>
                        <a:rPr lang="en-CA" baseline="0" dirty="0" smtClean="0"/>
                        <a:t>$65.50/yr</a:t>
                      </a:r>
                      <a:endParaRPr lang="en-CA" baseline="0" dirty="0">
                        <a:solidFill>
                          <a:srgbClr val="234075"/>
                        </a:solidFill>
                      </a:endParaRPr>
                    </a:p>
                  </a:txBody>
                  <a:tcPr/>
                </a:tc>
                <a:tc>
                  <a:txBody>
                    <a:bodyPr/>
                    <a:lstStyle/>
                    <a:p>
                      <a:pPr algn="ctr"/>
                      <a:r>
                        <a:rPr lang="en-CA" baseline="0" dirty="0" smtClean="0"/>
                        <a:t>$133.50/biennially</a:t>
                      </a:r>
                      <a:endParaRPr lang="en-CA" b="1" baseline="0" dirty="0">
                        <a:solidFill>
                          <a:srgbClr val="234075"/>
                        </a:solidFill>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800" dirty="0" smtClean="0"/>
                        <a:t>ARTICLE 31 – WORKCLOTHING*</a:t>
                      </a:r>
                      <a:endParaRPr lang="en-CA"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CA" sz="1800" dirty="0" smtClean="0"/>
                        <a:t>ii) caulk boots</a:t>
                      </a:r>
                      <a:endParaRPr lang="en-CA" baseline="0" dirty="0">
                        <a:solidFill>
                          <a:srgbClr val="234075"/>
                        </a:solidFill>
                      </a:endParaRPr>
                    </a:p>
                  </a:txBody>
                  <a:tcPr/>
                </a:tc>
                <a:tc>
                  <a:txBody>
                    <a:bodyPr/>
                    <a:lstStyle/>
                    <a:p>
                      <a:pPr algn="ctr"/>
                      <a:r>
                        <a:rPr lang="en-CA" baseline="0" dirty="0" smtClean="0"/>
                        <a:t>$90.50/yr</a:t>
                      </a:r>
                      <a:endParaRPr lang="en-CA" baseline="0" dirty="0">
                        <a:solidFill>
                          <a:srgbClr val="234075"/>
                        </a:solidFill>
                      </a:endParaRPr>
                    </a:p>
                  </a:txBody>
                  <a:tcPr/>
                </a:tc>
                <a:tc>
                  <a:txBody>
                    <a:bodyPr/>
                    <a:lstStyle/>
                    <a:p>
                      <a:pPr algn="ctr"/>
                      <a:r>
                        <a:rPr lang="en-CA" baseline="0" dirty="0" smtClean="0"/>
                        <a:t>$185.00/biennially</a:t>
                      </a:r>
                      <a:endParaRPr lang="en-CA" b="1" baseline="0" dirty="0">
                        <a:solidFill>
                          <a:srgbClr val="234075"/>
                        </a:solidFill>
                      </a:endParaRPr>
                    </a:p>
                  </a:txBody>
                  <a:tcPr/>
                </a:tc>
              </a:tr>
            </a:tbl>
          </a:graphicData>
        </a:graphic>
      </p:graphicFrame>
      <p:sp>
        <p:nvSpPr>
          <p:cNvPr id="7" name="TextBox 6"/>
          <p:cNvSpPr txBox="1"/>
          <p:nvPr/>
        </p:nvSpPr>
        <p:spPr>
          <a:xfrm>
            <a:off x="457200" y="4572000"/>
            <a:ext cx="7772400" cy="646331"/>
          </a:xfrm>
          <a:prstGeom prst="rect">
            <a:avLst/>
          </a:prstGeom>
          <a:noFill/>
        </p:spPr>
        <p:txBody>
          <a:bodyPr wrap="square" rtlCol="0">
            <a:spAutoFit/>
          </a:bodyPr>
          <a:lstStyle/>
          <a:p>
            <a:r>
              <a:rPr lang="en-CA" sz="1800" dirty="0" smtClean="0">
                <a:solidFill>
                  <a:srgbClr val="234075"/>
                </a:solidFill>
                <a:latin typeface="+mn-lt"/>
              </a:rPr>
              <a:t>*Employees are not eligible to receive the new biennial rate until they have gone one calendar year without being reimbursed.</a:t>
            </a:r>
            <a:endParaRPr lang="en-CA" sz="1800" dirty="0">
              <a:latin typeface="+mn-lt"/>
            </a:endParaRPr>
          </a:p>
        </p:txBody>
      </p:sp>
      <p:sp>
        <p:nvSpPr>
          <p:cNvPr id="8" name="TextBox 7"/>
          <p:cNvSpPr txBox="1"/>
          <p:nvPr/>
        </p:nvSpPr>
        <p:spPr>
          <a:xfrm>
            <a:off x="3276600" y="152400"/>
            <a:ext cx="2514600" cy="338554"/>
          </a:xfrm>
          <a:prstGeom prst="rect">
            <a:avLst/>
          </a:prstGeom>
          <a:noFill/>
        </p:spPr>
        <p:txBody>
          <a:bodyPr wrap="square" rtlCol="0">
            <a:spAutoFit/>
          </a:bodyPr>
          <a:lstStyle/>
          <a:p>
            <a:pPr algn="ctr"/>
            <a:r>
              <a:rPr lang="en-CA" sz="1600" dirty="0" smtClean="0">
                <a:solidFill>
                  <a:schemeClr val="bg2">
                    <a:lumMod val="75000"/>
                  </a:schemeClr>
                </a:solidFill>
              </a:rPr>
              <a:t>PEA</a:t>
            </a:r>
            <a:r>
              <a:rPr lang="en-CA" sz="1600" i="1" dirty="0" smtClean="0">
                <a:solidFill>
                  <a:schemeClr val="bg2">
                    <a:lumMod val="75000"/>
                  </a:schemeClr>
                </a:solidFill>
              </a:rPr>
              <a:t> Agreement</a:t>
            </a:r>
            <a:endParaRPr lang="en-CA" i="1" dirty="0">
              <a:solidFill>
                <a:schemeClr val="bg2">
                  <a:lumMod val="75000"/>
                </a:schemeClr>
              </a:solidFill>
            </a:endParaRPr>
          </a:p>
        </p:txBody>
      </p:sp>
    </p:spTree>
  </p:cSld>
  <p:clrMapOvr>
    <a:masterClrMapping/>
  </p:clrMapOvr>
  <p:transition>
    <p:fade thruBlk="1"/>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descr="BCPS_IDEAS_RGB_pos"/>
          <p:cNvPicPr>
            <a:picLocks noChangeAspect="1" noChangeArrowheads="1"/>
          </p:cNvPicPr>
          <p:nvPr/>
        </p:nvPicPr>
        <p:blipFill>
          <a:blip r:embed="rId2" cstate="print"/>
          <a:srcRect/>
          <a:stretch>
            <a:fillRect/>
          </a:stretch>
        </p:blipFill>
        <p:spPr bwMode="auto">
          <a:xfrm>
            <a:off x="6553200" y="5867400"/>
            <a:ext cx="2312988" cy="681038"/>
          </a:xfrm>
          <a:prstGeom prst="rect">
            <a:avLst/>
          </a:prstGeom>
          <a:noFill/>
        </p:spPr>
      </p:pic>
      <p:sp>
        <p:nvSpPr>
          <p:cNvPr id="3076" name="Rectangle 4"/>
          <p:cNvSpPr>
            <a:spLocks noGrp="1" noChangeArrowheads="1"/>
          </p:cNvSpPr>
          <p:nvPr>
            <p:ph type="title"/>
          </p:nvPr>
        </p:nvSpPr>
        <p:spPr>
          <a:xfrm>
            <a:off x="381000" y="152400"/>
            <a:ext cx="8229600" cy="868362"/>
          </a:xfrm>
        </p:spPr>
        <p:txBody>
          <a:bodyPr/>
          <a:lstStyle/>
          <a:p>
            <a:pPr algn="l"/>
            <a:r>
              <a:rPr lang="en-US" sz="2800" b="1" dirty="0" smtClean="0">
                <a:solidFill>
                  <a:srgbClr val="234075"/>
                </a:solidFill>
                <a:latin typeface="Verdana" pitchFamily="34" charset="0"/>
              </a:rPr>
              <a:t>ALLOWANCES</a:t>
            </a:r>
            <a:endParaRPr lang="en-US" sz="2800" b="1" dirty="0">
              <a:solidFill>
                <a:srgbClr val="234075"/>
              </a:solidFill>
              <a:latin typeface="Verdana" pitchFamily="34" charset="0"/>
            </a:endParaRPr>
          </a:p>
        </p:txBody>
      </p:sp>
      <p:sp>
        <p:nvSpPr>
          <p:cNvPr id="3077" name="Rectangle 5"/>
          <p:cNvSpPr>
            <a:spLocks noGrp="1" noChangeArrowheads="1"/>
          </p:cNvSpPr>
          <p:nvPr>
            <p:ph type="body" idx="1"/>
          </p:nvPr>
        </p:nvSpPr>
        <p:spPr>
          <a:xfrm>
            <a:off x="304800" y="762000"/>
            <a:ext cx="8610600" cy="5135563"/>
          </a:xfrm>
        </p:spPr>
        <p:txBody>
          <a:bodyPr/>
          <a:lstStyle/>
          <a:p>
            <a:pPr>
              <a:buNone/>
            </a:pPr>
            <a:r>
              <a:rPr lang="en-CA" sz="1800" b="1" dirty="0" smtClean="0">
                <a:solidFill>
                  <a:srgbClr val="234075"/>
                </a:solidFill>
              </a:rPr>
              <a:t>32.06 Travel and Relocation Expenses</a:t>
            </a:r>
          </a:p>
          <a:p>
            <a:pPr>
              <a:buNone/>
            </a:pPr>
            <a:endParaRPr lang="en-CA" sz="1800" b="1" dirty="0" smtClean="0">
              <a:solidFill>
                <a:srgbClr val="234075"/>
              </a:solidFill>
            </a:endParaRPr>
          </a:p>
          <a:p>
            <a:pPr>
              <a:buNone/>
            </a:pPr>
            <a:r>
              <a:rPr lang="en-CA" sz="1800" dirty="0" smtClean="0">
                <a:solidFill>
                  <a:srgbClr val="234075"/>
                </a:solidFill>
              </a:rPr>
              <a:t>Meals Allowances will be increased:</a:t>
            </a:r>
          </a:p>
          <a:p>
            <a:pPr>
              <a:buNone/>
            </a:pPr>
            <a:endParaRPr lang="en-CA" sz="1800" b="1" i="1" dirty="0" smtClean="0">
              <a:solidFill>
                <a:srgbClr val="234075"/>
              </a:solidFill>
            </a:endParaRPr>
          </a:p>
          <a:p>
            <a:pPr>
              <a:buNone/>
            </a:pPr>
            <a:endParaRPr lang="en-CA" sz="1800" b="1" dirty="0" smtClean="0">
              <a:solidFill>
                <a:srgbClr val="234075"/>
              </a:solidFill>
            </a:endParaRPr>
          </a:p>
          <a:p>
            <a:pPr>
              <a:buNone/>
            </a:pPr>
            <a:endParaRPr lang="en-CA" sz="1800" b="1" dirty="0" smtClean="0">
              <a:solidFill>
                <a:srgbClr val="234075"/>
              </a:solidFill>
            </a:endParaRPr>
          </a:p>
          <a:p>
            <a:pPr>
              <a:buNone/>
            </a:pPr>
            <a:endParaRPr lang="en-CA" sz="1800" b="1" dirty="0" smtClean="0">
              <a:solidFill>
                <a:srgbClr val="234075"/>
              </a:solidFill>
            </a:endParaRPr>
          </a:p>
          <a:p>
            <a:pPr>
              <a:buNone/>
            </a:pPr>
            <a:endParaRPr lang="en-CA" sz="1800" b="1" dirty="0" smtClean="0">
              <a:solidFill>
                <a:srgbClr val="234075"/>
              </a:solidFill>
            </a:endParaRPr>
          </a:p>
          <a:p>
            <a:pPr>
              <a:buNone/>
            </a:pPr>
            <a:endParaRPr lang="en-CA" sz="1800" b="1" dirty="0" smtClean="0">
              <a:solidFill>
                <a:srgbClr val="234075"/>
              </a:solidFill>
            </a:endParaRPr>
          </a:p>
          <a:p>
            <a:pPr>
              <a:buNone/>
            </a:pPr>
            <a:r>
              <a:rPr lang="en-CA" sz="1800" dirty="0" smtClean="0">
                <a:solidFill>
                  <a:srgbClr val="234075"/>
                </a:solidFill>
              </a:rPr>
              <a:t>Mileage Allowances will be increased:</a:t>
            </a:r>
          </a:p>
          <a:p>
            <a:pPr>
              <a:buFont typeface="Arial" pitchFamily="34" charset="0"/>
              <a:buChar char="•"/>
            </a:pPr>
            <a:r>
              <a:rPr lang="en-US" sz="1800" dirty="0" smtClean="0">
                <a:solidFill>
                  <a:srgbClr val="234075"/>
                </a:solidFill>
              </a:rPr>
              <a:t>from </a:t>
            </a:r>
            <a:r>
              <a:rPr lang="en-CA" sz="1800" dirty="0" smtClean="0">
                <a:solidFill>
                  <a:srgbClr val="234075"/>
                </a:solidFill>
              </a:rPr>
              <a:t>50¢</a:t>
            </a:r>
            <a:r>
              <a:rPr lang="en-US" sz="1800" dirty="0" smtClean="0">
                <a:solidFill>
                  <a:srgbClr val="234075"/>
                </a:solidFill>
              </a:rPr>
              <a:t>/Km to </a:t>
            </a:r>
            <a:r>
              <a:rPr lang="en-CA" sz="1800" dirty="0" smtClean="0">
                <a:solidFill>
                  <a:srgbClr val="234075"/>
                </a:solidFill>
              </a:rPr>
              <a:t>51¢ (on ratification); and</a:t>
            </a:r>
            <a:endParaRPr lang="en-US" sz="1800" dirty="0" smtClean="0">
              <a:solidFill>
                <a:srgbClr val="234075"/>
              </a:solidFill>
            </a:endParaRPr>
          </a:p>
          <a:p>
            <a:pPr>
              <a:buFont typeface="Arial" pitchFamily="34" charset="0"/>
              <a:buChar char="•"/>
            </a:pPr>
            <a:r>
              <a:rPr lang="en-CA" sz="1800" dirty="0" smtClean="0">
                <a:solidFill>
                  <a:srgbClr val="234075"/>
                </a:solidFill>
              </a:rPr>
              <a:t>52¢ after April 1, 2013</a:t>
            </a:r>
          </a:p>
          <a:p>
            <a:pPr>
              <a:buNone/>
            </a:pPr>
            <a:r>
              <a:rPr lang="en-CA" sz="1800" b="1" dirty="0" smtClean="0">
                <a:solidFill>
                  <a:srgbClr val="234075"/>
                </a:solidFill>
              </a:rPr>
              <a:t> </a:t>
            </a:r>
            <a:endParaRPr lang="en-US" sz="1800" b="1" i="1" u="sng" dirty="0" smtClean="0">
              <a:solidFill>
                <a:srgbClr val="234075"/>
              </a:solidFill>
            </a:endParaRPr>
          </a:p>
        </p:txBody>
      </p:sp>
      <p:sp>
        <p:nvSpPr>
          <p:cNvPr id="3078" name="Text Box 6"/>
          <p:cNvSpPr txBox="1">
            <a:spLocks noChangeArrowheads="1"/>
          </p:cNvSpPr>
          <p:nvPr/>
        </p:nvSpPr>
        <p:spPr bwMode="auto">
          <a:xfrm>
            <a:off x="457200" y="6400800"/>
            <a:ext cx="8382000" cy="244475"/>
          </a:xfrm>
          <a:prstGeom prst="rect">
            <a:avLst/>
          </a:prstGeom>
          <a:noFill/>
          <a:ln w="9525">
            <a:noFill/>
            <a:miter lim="800000"/>
            <a:headEnd/>
            <a:tailEnd/>
          </a:ln>
          <a:effectLst/>
        </p:spPr>
        <p:txBody>
          <a:bodyPr>
            <a:spAutoFit/>
          </a:bodyPr>
          <a:lstStyle/>
          <a:p>
            <a:pPr algn="ctr">
              <a:spcBef>
                <a:spcPct val="50000"/>
              </a:spcBef>
            </a:pPr>
            <a:r>
              <a:rPr lang="en-CA" sz="1000" dirty="0">
                <a:solidFill>
                  <a:srgbClr val="E3A82B"/>
                </a:solidFill>
              </a:rPr>
              <a:t>COURAGE            </a:t>
            </a:r>
            <a:r>
              <a:rPr lang="en-CA" sz="1000" dirty="0" smtClean="0">
                <a:solidFill>
                  <a:srgbClr val="E3A82B"/>
                </a:solidFill>
              </a:rPr>
              <a:t>CURIOSITY            </a:t>
            </a:r>
            <a:r>
              <a:rPr lang="en-CA" sz="1000" dirty="0">
                <a:solidFill>
                  <a:srgbClr val="E3A82B"/>
                </a:solidFill>
              </a:rPr>
              <a:t>SERVICE            ACCOUNTABILITY           PASSION            TEAMWORK</a:t>
            </a:r>
          </a:p>
        </p:txBody>
      </p:sp>
      <p:graphicFrame>
        <p:nvGraphicFramePr>
          <p:cNvPr id="6" name="Table 5" descr="travel and relocation expense allowances, old and new rates for meals" title="travel and relocation expense allowances"/>
          <p:cNvGraphicFramePr>
            <a:graphicFrameLocks noGrp="1"/>
          </p:cNvGraphicFramePr>
          <p:nvPr>
            <p:extLst>
              <p:ext uri="{D42A27DB-BD31-4B8C-83A1-F6EECF244321}">
                <p14:modId xmlns:p14="http://schemas.microsoft.com/office/powerpoint/2010/main" val="2612674996"/>
              </p:ext>
            </p:extLst>
          </p:nvPr>
        </p:nvGraphicFramePr>
        <p:xfrm>
          <a:off x="381000" y="1905000"/>
          <a:ext cx="7696200" cy="1483360"/>
        </p:xfrm>
        <a:graphic>
          <a:graphicData uri="http://schemas.openxmlformats.org/drawingml/2006/table">
            <a:tbl>
              <a:tblPr firstRow="1" bandRow="1">
                <a:tableStyleId>{00A15C55-8517-42AA-B614-E9B94910E393}</a:tableStyleId>
              </a:tblPr>
              <a:tblGrid>
                <a:gridCol w="2565400"/>
                <a:gridCol w="2565400"/>
                <a:gridCol w="2565400"/>
              </a:tblGrid>
              <a:tr h="370840">
                <a:tc>
                  <a:txBody>
                    <a:bodyPr/>
                    <a:lstStyle/>
                    <a:p>
                      <a:r>
                        <a:rPr lang="en-CA" baseline="0" dirty="0" smtClean="0"/>
                        <a:t>Meal</a:t>
                      </a:r>
                      <a:endParaRPr lang="en-CA" baseline="0" dirty="0">
                        <a:solidFill>
                          <a:srgbClr val="234075"/>
                        </a:solidFill>
                      </a:endParaRPr>
                    </a:p>
                  </a:txBody>
                  <a:tcPr/>
                </a:tc>
                <a:tc>
                  <a:txBody>
                    <a:bodyPr/>
                    <a:lstStyle/>
                    <a:p>
                      <a:r>
                        <a:rPr lang="en-CA" baseline="0" dirty="0" smtClean="0"/>
                        <a:t>Old Rate</a:t>
                      </a:r>
                      <a:endParaRPr lang="en-CA" baseline="0" dirty="0">
                        <a:solidFill>
                          <a:srgbClr val="234075"/>
                        </a:solidFill>
                      </a:endParaRPr>
                    </a:p>
                  </a:txBody>
                  <a:tcPr/>
                </a:tc>
                <a:tc>
                  <a:txBody>
                    <a:bodyPr/>
                    <a:lstStyle/>
                    <a:p>
                      <a:r>
                        <a:rPr lang="en-CA" baseline="0" dirty="0" smtClean="0"/>
                        <a:t>New Rate</a:t>
                      </a:r>
                      <a:endParaRPr lang="en-CA" baseline="0" dirty="0">
                        <a:solidFill>
                          <a:srgbClr val="234075"/>
                        </a:solidFill>
                      </a:endParaRPr>
                    </a:p>
                  </a:txBody>
                  <a:tcPr/>
                </a:tc>
              </a:tr>
              <a:tr h="370840">
                <a:tc>
                  <a:txBody>
                    <a:bodyPr/>
                    <a:lstStyle/>
                    <a:p>
                      <a:r>
                        <a:rPr lang="en-CA" baseline="0" dirty="0" smtClean="0"/>
                        <a:t>Breakfast</a:t>
                      </a:r>
                      <a:endParaRPr lang="en-CA" baseline="0" dirty="0">
                        <a:solidFill>
                          <a:srgbClr val="234075"/>
                        </a:solidFill>
                      </a:endParaRPr>
                    </a:p>
                  </a:txBody>
                  <a:tcPr/>
                </a:tc>
                <a:tc>
                  <a:txBody>
                    <a:bodyPr/>
                    <a:lstStyle/>
                    <a:p>
                      <a:r>
                        <a:rPr lang="en-CA" strike="noStrike" baseline="0" dirty="0" smtClean="0"/>
                        <a:t>$11.50</a:t>
                      </a:r>
                      <a:endParaRPr lang="en-CA" strike="noStrike" baseline="0" dirty="0">
                        <a:solidFill>
                          <a:srgbClr val="234075"/>
                        </a:solidFill>
                      </a:endParaRPr>
                    </a:p>
                  </a:txBody>
                  <a:tcPr/>
                </a:tc>
                <a:tc>
                  <a:txBody>
                    <a:bodyPr/>
                    <a:lstStyle/>
                    <a:p>
                      <a:r>
                        <a:rPr lang="en-CA" baseline="0" dirty="0" smtClean="0"/>
                        <a:t>$11.75</a:t>
                      </a:r>
                      <a:endParaRPr lang="en-CA" baseline="0" dirty="0">
                        <a:solidFill>
                          <a:srgbClr val="234075"/>
                        </a:solidFill>
                      </a:endParaRPr>
                    </a:p>
                  </a:txBody>
                  <a:tcPr/>
                </a:tc>
              </a:tr>
              <a:tr h="370840">
                <a:tc>
                  <a:txBody>
                    <a:bodyPr/>
                    <a:lstStyle/>
                    <a:p>
                      <a:r>
                        <a:rPr lang="en-CA" baseline="0" dirty="0" smtClean="0"/>
                        <a:t>Lunch</a:t>
                      </a:r>
                      <a:endParaRPr lang="en-CA" baseline="0" dirty="0">
                        <a:solidFill>
                          <a:srgbClr val="234075"/>
                        </a:solidFill>
                      </a:endParaRPr>
                    </a:p>
                  </a:txBody>
                  <a:tcPr/>
                </a:tc>
                <a:tc>
                  <a:txBody>
                    <a:bodyPr/>
                    <a:lstStyle/>
                    <a:p>
                      <a:r>
                        <a:rPr lang="en-CA" strike="noStrike" baseline="0" dirty="0" smtClean="0"/>
                        <a:t>$13.25</a:t>
                      </a:r>
                      <a:endParaRPr lang="en-CA" strike="noStrike" baseline="0" dirty="0">
                        <a:solidFill>
                          <a:srgbClr val="234075"/>
                        </a:solidFill>
                      </a:endParaRPr>
                    </a:p>
                  </a:txBody>
                  <a:tcPr/>
                </a:tc>
                <a:tc>
                  <a:txBody>
                    <a:bodyPr/>
                    <a:lstStyle/>
                    <a:p>
                      <a:r>
                        <a:rPr lang="en-CA" baseline="0" dirty="0" smtClean="0"/>
                        <a:t>$13.50</a:t>
                      </a:r>
                      <a:endParaRPr lang="en-CA" baseline="0" dirty="0">
                        <a:solidFill>
                          <a:srgbClr val="234075"/>
                        </a:solidFill>
                      </a:endParaRPr>
                    </a:p>
                  </a:txBody>
                  <a:tcPr/>
                </a:tc>
              </a:tr>
              <a:tr h="370840">
                <a:tc>
                  <a:txBody>
                    <a:bodyPr/>
                    <a:lstStyle/>
                    <a:p>
                      <a:r>
                        <a:rPr lang="en-CA" baseline="0" dirty="0" smtClean="0"/>
                        <a:t>Dinner</a:t>
                      </a:r>
                      <a:endParaRPr lang="en-CA" baseline="0" dirty="0">
                        <a:solidFill>
                          <a:srgbClr val="234075"/>
                        </a:solidFill>
                      </a:endParaRPr>
                    </a:p>
                  </a:txBody>
                  <a:tcPr/>
                </a:tc>
                <a:tc>
                  <a:txBody>
                    <a:bodyPr/>
                    <a:lstStyle/>
                    <a:p>
                      <a:r>
                        <a:rPr lang="en-CA" strike="noStrike" baseline="0" dirty="0" smtClean="0"/>
                        <a:t>$22.25</a:t>
                      </a:r>
                      <a:endParaRPr lang="en-CA" strike="noStrike" baseline="0" dirty="0">
                        <a:solidFill>
                          <a:srgbClr val="234075"/>
                        </a:solidFill>
                      </a:endParaRPr>
                    </a:p>
                  </a:txBody>
                  <a:tcPr/>
                </a:tc>
                <a:tc>
                  <a:txBody>
                    <a:bodyPr/>
                    <a:lstStyle/>
                    <a:p>
                      <a:r>
                        <a:rPr lang="en-CA" baseline="0" dirty="0" smtClean="0"/>
                        <a:t>$22.75</a:t>
                      </a:r>
                      <a:endParaRPr lang="en-CA" baseline="0" dirty="0">
                        <a:solidFill>
                          <a:srgbClr val="234075"/>
                        </a:solidFill>
                      </a:endParaRPr>
                    </a:p>
                  </a:txBody>
                  <a:tcPr/>
                </a:tc>
              </a:tr>
            </a:tbl>
          </a:graphicData>
        </a:graphic>
      </p:graphicFrame>
      <p:sp>
        <p:nvSpPr>
          <p:cNvPr id="7" name="TextBox 6"/>
          <p:cNvSpPr txBox="1"/>
          <p:nvPr/>
        </p:nvSpPr>
        <p:spPr>
          <a:xfrm>
            <a:off x="3276600" y="152400"/>
            <a:ext cx="2514600" cy="338554"/>
          </a:xfrm>
          <a:prstGeom prst="rect">
            <a:avLst/>
          </a:prstGeom>
          <a:noFill/>
        </p:spPr>
        <p:txBody>
          <a:bodyPr wrap="square" rtlCol="0">
            <a:spAutoFit/>
          </a:bodyPr>
          <a:lstStyle/>
          <a:p>
            <a:pPr algn="ctr"/>
            <a:r>
              <a:rPr lang="en-CA" sz="1600" dirty="0" smtClean="0">
                <a:solidFill>
                  <a:schemeClr val="bg2">
                    <a:lumMod val="75000"/>
                  </a:schemeClr>
                </a:solidFill>
              </a:rPr>
              <a:t>PEA</a:t>
            </a:r>
            <a:r>
              <a:rPr lang="en-CA" sz="1600" i="1" dirty="0" smtClean="0">
                <a:solidFill>
                  <a:schemeClr val="bg2">
                    <a:lumMod val="75000"/>
                  </a:schemeClr>
                </a:solidFill>
              </a:rPr>
              <a:t> Agreement</a:t>
            </a:r>
            <a:endParaRPr lang="en-CA" i="1" dirty="0">
              <a:solidFill>
                <a:schemeClr val="bg2">
                  <a:lumMod val="75000"/>
                </a:schemeClr>
              </a:solidFill>
            </a:endParaRPr>
          </a:p>
        </p:txBody>
      </p:sp>
    </p:spTree>
  </p:cSld>
  <p:clrMapOvr>
    <a:masterClrMapping/>
  </p:clrMapOvr>
  <p:transition>
    <p:fade thruBlk="1"/>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descr="BCPS_IDEAS_RGB_pos"/>
          <p:cNvPicPr>
            <a:picLocks noChangeAspect="1" noChangeArrowheads="1"/>
          </p:cNvPicPr>
          <p:nvPr/>
        </p:nvPicPr>
        <p:blipFill>
          <a:blip r:embed="rId2" cstate="print"/>
          <a:srcRect/>
          <a:stretch>
            <a:fillRect/>
          </a:stretch>
        </p:blipFill>
        <p:spPr bwMode="auto">
          <a:xfrm>
            <a:off x="6553200" y="5867400"/>
            <a:ext cx="2312988" cy="681038"/>
          </a:xfrm>
          <a:prstGeom prst="rect">
            <a:avLst/>
          </a:prstGeom>
          <a:noFill/>
        </p:spPr>
      </p:pic>
      <p:sp>
        <p:nvSpPr>
          <p:cNvPr id="3076" name="Rectangle 4"/>
          <p:cNvSpPr>
            <a:spLocks noGrp="1" noChangeArrowheads="1"/>
          </p:cNvSpPr>
          <p:nvPr>
            <p:ph type="title"/>
          </p:nvPr>
        </p:nvSpPr>
        <p:spPr>
          <a:xfrm>
            <a:off x="381000" y="152400"/>
            <a:ext cx="8229600" cy="868362"/>
          </a:xfrm>
        </p:spPr>
        <p:txBody>
          <a:bodyPr/>
          <a:lstStyle/>
          <a:p>
            <a:pPr algn="l"/>
            <a:r>
              <a:rPr lang="en-US" sz="2800" b="1" dirty="0" smtClean="0">
                <a:solidFill>
                  <a:srgbClr val="234075"/>
                </a:solidFill>
                <a:latin typeface="+mn-lt"/>
              </a:rPr>
              <a:t>ALLOWANCES</a:t>
            </a:r>
            <a:endParaRPr lang="en-US" sz="2800" b="1" dirty="0">
              <a:solidFill>
                <a:srgbClr val="234075"/>
              </a:solidFill>
              <a:latin typeface="+mn-lt"/>
            </a:endParaRPr>
          </a:p>
        </p:txBody>
      </p:sp>
      <p:sp>
        <p:nvSpPr>
          <p:cNvPr id="3077" name="Rectangle 5"/>
          <p:cNvSpPr>
            <a:spLocks noGrp="1" noChangeArrowheads="1"/>
          </p:cNvSpPr>
          <p:nvPr>
            <p:ph type="body" idx="1"/>
          </p:nvPr>
        </p:nvSpPr>
        <p:spPr>
          <a:xfrm>
            <a:off x="304800" y="762000"/>
            <a:ext cx="8610600" cy="5135563"/>
          </a:xfrm>
        </p:spPr>
        <p:txBody>
          <a:bodyPr/>
          <a:lstStyle/>
          <a:p>
            <a:pPr>
              <a:buNone/>
            </a:pPr>
            <a:endParaRPr lang="en-CA" sz="1800" b="1" dirty="0" smtClean="0">
              <a:solidFill>
                <a:srgbClr val="234075"/>
              </a:solidFill>
            </a:endParaRPr>
          </a:p>
          <a:p>
            <a:pPr>
              <a:buNone/>
            </a:pPr>
            <a:endParaRPr lang="en-CA" sz="1800" b="1" dirty="0" smtClean="0">
              <a:solidFill>
                <a:srgbClr val="234075"/>
              </a:solidFill>
            </a:endParaRPr>
          </a:p>
          <a:p>
            <a:pPr>
              <a:buNone/>
            </a:pPr>
            <a:endParaRPr lang="en-CA" sz="1800" b="1" dirty="0" smtClean="0">
              <a:solidFill>
                <a:srgbClr val="234075"/>
              </a:solidFill>
            </a:endParaRPr>
          </a:p>
          <a:p>
            <a:pPr>
              <a:buNone/>
            </a:pPr>
            <a:endParaRPr lang="en-CA" sz="1800" b="1" dirty="0" smtClean="0">
              <a:solidFill>
                <a:srgbClr val="234075"/>
              </a:solidFill>
            </a:endParaRPr>
          </a:p>
          <a:p>
            <a:pPr>
              <a:buNone/>
            </a:pPr>
            <a:r>
              <a:rPr lang="en-CA" sz="1800" b="1" dirty="0" smtClean="0">
                <a:solidFill>
                  <a:srgbClr val="234075"/>
                </a:solidFill>
              </a:rPr>
              <a:t>3.05 Membership in Professional and Allied Associations, Etc. </a:t>
            </a:r>
          </a:p>
          <a:p>
            <a:pPr>
              <a:buNone/>
            </a:pPr>
            <a:r>
              <a:rPr lang="en-CA" sz="1800" dirty="0" smtClean="0">
                <a:solidFill>
                  <a:srgbClr val="234075"/>
                </a:solidFill>
              </a:rPr>
              <a:t>(a) The Union agrees that it is the responsibility of the employee to obtain and</a:t>
            </a:r>
            <a:endParaRPr lang="en-CA" sz="1800" b="1" dirty="0" smtClean="0">
              <a:solidFill>
                <a:srgbClr val="234075"/>
              </a:solidFill>
            </a:endParaRPr>
          </a:p>
          <a:p>
            <a:endParaRPr lang="en-CA" sz="1800" dirty="0" smtClean="0">
              <a:solidFill>
                <a:srgbClr val="234075"/>
              </a:solidFill>
            </a:endParaRPr>
          </a:p>
          <a:p>
            <a:pPr>
              <a:spcBef>
                <a:spcPts val="1200"/>
              </a:spcBef>
              <a:buNone/>
            </a:pPr>
            <a:r>
              <a:rPr lang="en-CA" sz="1800" i="1" dirty="0" smtClean="0">
                <a:solidFill>
                  <a:srgbClr val="234075"/>
                </a:solidFill>
                <a:latin typeface="Verdana" pitchFamily="34" charset="0"/>
              </a:rPr>
              <a:t>	</a:t>
            </a:r>
          </a:p>
          <a:p>
            <a:pPr marL="0" indent="0">
              <a:spcBef>
                <a:spcPts val="1200"/>
              </a:spcBef>
              <a:buNone/>
            </a:pPr>
            <a:r>
              <a:rPr lang="en-CA" sz="1800" dirty="0" smtClean="0">
                <a:solidFill>
                  <a:srgbClr val="234075"/>
                </a:solidFill>
                <a:latin typeface="Verdana" pitchFamily="34" charset="0"/>
              </a:rPr>
              <a:t>The E</a:t>
            </a:r>
            <a:r>
              <a:rPr lang="en-CA" sz="1800" dirty="0" smtClean="0">
                <a:solidFill>
                  <a:srgbClr val="234075"/>
                </a:solidFill>
              </a:rPr>
              <a:t>mployer confirmed that for the 2013 calendar year, fees that come due between January and April can be reimbursed at the 2011 rates that come into effect on April 1, 2013, provided that receipts are submitted after that date. This is in accordance with past practice. </a:t>
            </a:r>
            <a:endParaRPr lang="en-US" sz="1800" b="1" dirty="0" smtClean="0">
              <a:solidFill>
                <a:srgbClr val="234075"/>
              </a:solidFill>
              <a:latin typeface="Verdana" pitchFamily="34" charset="0"/>
            </a:endParaRPr>
          </a:p>
        </p:txBody>
      </p:sp>
      <p:sp>
        <p:nvSpPr>
          <p:cNvPr id="3078" name="Text Box 6"/>
          <p:cNvSpPr txBox="1">
            <a:spLocks noChangeArrowheads="1"/>
          </p:cNvSpPr>
          <p:nvPr/>
        </p:nvSpPr>
        <p:spPr bwMode="auto">
          <a:xfrm>
            <a:off x="457200" y="6400800"/>
            <a:ext cx="8382000" cy="244475"/>
          </a:xfrm>
          <a:prstGeom prst="rect">
            <a:avLst/>
          </a:prstGeom>
          <a:noFill/>
          <a:ln w="9525">
            <a:noFill/>
            <a:miter lim="800000"/>
            <a:headEnd/>
            <a:tailEnd/>
          </a:ln>
          <a:effectLst/>
        </p:spPr>
        <p:txBody>
          <a:bodyPr>
            <a:spAutoFit/>
          </a:bodyPr>
          <a:lstStyle/>
          <a:p>
            <a:pPr algn="ctr">
              <a:spcBef>
                <a:spcPct val="50000"/>
              </a:spcBef>
            </a:pPr>
            <a:r>
              <a:rPr lang="en-CA" sz="1000" dirty="0">
                <a:solidFill>
                  <a:srgbClr val="E3A82B"/>
                </a:solidFill>
              </a:rPr>
              <a:t>COURAGE            </a:t>
            </a:r>
            <a:r>
              <a:rPr lang="en-CA" sz="1000" dirty="0" smtClean="0">
                <a:solidFill>
                  <a:srgbClr val="E3A82B"/>
                </a:solidFill>
              </a:rPr>
              <a:t>CURIOSITY            </a:t>
            </a:r>
            <a:r>
              <a:rPr lang="en-CA" sz="1000" dirty="0">
                <a:solidFill>
                  <a:srgbClr val="E3A82B"/>
                </a:solidFill>
              </a:rPr>
              <a:t>SERVICE            ACCOUNTABILITY           PASSION            TEAMWORK</a:t>
            </a:r>
          </a:p>
        </p:txBody>
      </p:sp>
      <p:graphicFrame>
        <p:nvGraphicFramePr>
          <p:cNvPr id="6" name="Table 5" descr="allowances for membership and professional dues old and new rates" title="allowances for membership and professional dues"/>
          <p:cNvGraphicFramePr>
            <a:graphicFrameLocks noGrp="1"/>
          </p:cNvGraphicFramePr>
          <p:nvPr>
            <p:extLst>
              <p:ext uri="{D42A27DB-BD31-4B8C-83A1-F6EECF244321}">
                <p14:modId xmlns:p14="http://schemas.microsoft.com/office/powerpoint/2010/main" val="961085480"/>
              </p:ext>
            </p:extLst>
          </p:nvPr>
        </p:nvGraphicFramePr>
        <p:xfrm>
          <a:off x="381000" y="914400"/>
          <a:ext cx="8077200" cy="2199640"/>
        </p:xfrm>
        <a:graphic>
          <a:graphicData uri="http://schemas.openxmlformats.org/drawingml/2006/table">
            <a:tbl>
              <a:tblPr firstRow="1" bandRow="1">
                <a:tableStyleId>{00A15C55-8517-42AA-B614-E9B94910E393}</a:tableStyleId>
              </a:tblPr>
              <a:tblGrid>
                <a:gridCol w="4419600"/>
                <a:gridCol w="2057400"/>
                <a:gridCol w="1600200"/>
              </a:tblGrid>
              <a:tr h="370840">
                <a:tc>
                  <a:txBody>
                    <a:bodyPr/>
                    <a:lstStyle/>
                    <a:p>
                      <a:pPr algn="ctr"/>
                      <a:r>
                        <a:rPr lang="en-CA" baseline="0" dirty="0" smtClean="0"/>
                        <a:t>Article</a:t>
                      </a:r>
                      <a:endParaRPr lang="en-CA" baseline="0" dirty="0">
                        <a:solidFill>
                          <a:schemeClr val="tx1"/>
                        </a:solidFill>
                      </a:endParaRPr>
                    </a:p>
                  </a:txBody>
                  <a:tcPr/>
                </a:tc>
                <a:tc>
                  <a:txBody>
                    <a:bodyPr/>
                    <a:lstStyle/>
                    <a:p>
                      <a:pPr algn="ctr"/>
                      <a:r>
                        <a:rPr lang="en-CA" baseline="0" dirty="0" smtClean="0"/>
                        <a:t>Old Rate</a:t>
                      </a:r>
                      <a:endParaRPr lang="en-CA" baseline="0" dirty="0">
                        <a:solidFill>
                          <a:schemeClr val="tx1"/>
                        </a:solidFill>
                      </a:endParaRPr>
                    </a:p>
                  </a:txBody>
                  <a:tcPr/>
                </a:tc>
                <a:tc>
                  <a:txBody>
                    <a:bodyPr/>
                    <a:lstStyle/>
                    <a:p>
                      <a:pPr algn="ctr"/>
                      <a:r>
                        <a:rPr lang="en-CA" baseline="0" dirty="0" smtClean="0"/>
                        <a:t>New Rate</a:t>
                      </a:r>
                      <a:endParaRPr lang="en-CA" baseline="0" dirty="0">
                        <a:solidFill>
                          <a:schemeClr val="tx1"/>
                        </a:solidFill>
                      </a:endParaRPr>
                    </a:p>
                  </a:txBody>
                  <a:tcPr/>
                </a:tc>
              </a:tr>
              <a:tr h="370840">
                <a:tc>
                  <a:txBody>
                    <a:bodyPr/>
                    <a:lstStyle/>
                    <a:p>
                      <a:r>
                        <a:rPr lang="en-CA" sz="1800" dirty="0" smtClean="0"/>
                        <a:t>3.05 Membership in Professional and Allied Associations, Etc</a:t>
                      </a:r>
                      <a:endParaRPr lang="en-CA" baseline="0" dirty="0">
                        <a:solidFill>
                          <a:schemeClr val="tx1"/>
                        </a:solidFill>
                      </a:endParaRPr>
                    </a:p>
                  </a:txBody>
                  <a:tcPr/>
                </a:tc>
                <a:tc>
                  <a:txBody>
                    <a:bodyPr/>
                    <a:lstStyle/>
                    <a:p>
                      <a:r>
                        <a:rPr lang="en-CA" baseline="0" dirty="0" smtClean="0"/>
                        <a:t>Reimbursed up to 2005 Fee Schedule</a:t>
                      </a:r>
                      <a:endParaRPr lang="en-CA" baseline="0" dirty="0">
                        <a:solidFill>
                          <a:srgbClr val="234075"/>
                        </a:solidFill>
                      </a:endParaRPr>
                    </a:p>
                  </a:txBody>
                  <a:tcPr/>
                </a:tc>
                <a:tc>
                  <a:txBody>
                    <a:bodyPr/>
                    <a:lstStyle/>
                    <a:p>
                      <a:r>
                        <a:rPr lang="en-CA" baseline="0" dirty="0" smtClean="0"/>
                        <a:t>Reimbursed up to 2011 Fee Schedule</a:t>
                      </a:r>
                      <a:endParaRPr lang="en-CA" baseline="0" dirty="0">
                        <a:solidFill>
                          <a:srgbClr val="234075"/>
                        </a:solidFill>
                      </a:endParaRPr>
                    </a:p>
                  </a:txBody>
                  <a:tcPr/>
                </a:tc>
              </a:tr>
              <a:tr h="370840">
                <a:tc>
                  <a:txBody>
                    <a:bodyPr/>
                    <a:lstStyle/>
                    <a:p>
                      <a:r>
                        <a:rPr lang="en-CA" baseline="0" dirty="0" smtClean="0"/>
                        <a:t>Effective April 1, 2014</a:t>
                      </a:r>
                      <a:endParaRPr lang="en-CA" baseline="0" dirty="0">
                        <a:solidFill>
                          <a:srgbClr val="234075"/>
                        </a:solidFill>
                      </a:endParaRPr>
                    </a:p>
                  </a:txBody>
                  <a:tcPr/>
                </a:tc>
                <a:tc>
                  <a:txBody>
                    <a:bodyPr/>
                    <a:lstStyle/>
                    <a:p>
                      <a:endParaRPr lang="en-CA" baseline="0" dirty="0">
                        <a:solidFill>
                          <a:srgbClr val="234075"/>
                        </a:solidFill>
                      </a:endParaRPr>
                    </a:p>
                  </a:txBody>
                  <a:tcPr/>
                </a:tc>
                <a:tc>
                  <a:txBody>
                    <a:bodyPr/>
                    <a:lstStyle/>
                    <a:p>
                      <a:r>
                        <a:rPr lang="en-CA" baseline="0" dirty="0" smtClean="0"/>
                        <a:t>Reimbursed up to 2012 Fee Schedule</a:t>
                      </a:r>
                      <a:endParaRPr lang="en-CA" baseline="0" dirty="0">
                        <a:solidFill>
                          <a:srgbClr val="234075"/>
                        </a:solidFill>
                      </a:endParaRPr>
                    </a:p>
                  </a:txBody>
                  <a:tcPr/>
                </a:tc>
              </a:tr>
            </a:tbl>
          </a:graphicData>
        </a:graphic>
      </p:graphicFrame>
      <p:sp>
        <p:nvSpPr>
          <p:cNvPr id="7" name="TextBox 6"/>
          <p:cNvSpPr txBox="1"/>
          <p:nvPr/>
        </p:nvSpPr>
        <p:spPr>
          <a:xfrm>
            <a:off x="3276600" y="152400"/>
            <a:ext cx="2514600" cy="338554"/>
          </a:xfrm>
          <a:prstGeom prst="rect">
            <a:avLst/>
          </a:prstGeom>
          <a:noFill/>
        </p:spPr>
        <p:txBody>
          <a:bodyPr wrap="square" rtlCol="0">
            <a:spAutoFit/>
          </a:bodyPr>
          <a:lstStyle/>
          <a:p>
            <a:pPr algn="ctr"/>
            <a:r>
              <a:rPr lang="en-CA" sz="1600" dirty="0" smtClean="0">
                <a:solidFill>
                  <a:schemeClr val="bg2">
                    <a:lumMod val="75000"/>
                  </a:schemeClr>
                </a:solidFill>
              </a:rPr>
              <a:t>PEA</a:t>
            </a:r>
            <a:r>
              <a:rPr lang="en-CA" sz="1600" i="1" dirty="0" smtClean="0">
                <a:solidFill>
                  <a:schemeClr val="bg2">
                    <a:lumMod val="75000"/>
                  </a:schemeClr>
                </a:solidFill>
              </a:rPr>
              <a:t> Agreement</a:t>
            </a:r>
            <a:endParaRPr lang="en-CA" i="1" dirty="0">
              <a:solidFill>
                <a:schemeClr val="bg2">
                  <a:lumMod val="75000"/>
                </a:schemeClr>
              </a:solidFill>
            </a:endParaRPr>
          </a:p>
        </p:txBody>
      </p:sp>
    </p:spTree>
  </p:cSld>
  <p:clrMapOvr>
    <a:masterClrMapping/>
  </p:clrMapOvr>
  <p:transition>
    <p:fade thruBlk="1"/>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descr="BCPS_IDEAS_RGB_pos"/>
          <p:cNvPicPr>
            <a:picLocks noChangeAspect="1" noChangeArrowheads="1"/>
          </p:cNvPicPr>
          <p:nvPr/>
        </p:nvPicPr>
        <p:blipFill>
          <a:blip r:embed="rId2" cstate="print"/>
          <a:srcRect/>
          <a:stretch>
            <a:fillRect/>
          </a:stretch>
        </p:blipFill>
        <p:spPr bwMode="auto">
          <a:xfrm>
            <a:off x="6553200" y="5867400"/>
            <a:ext cx="2312988" cy="681038"/>
          </a:xfrm>
          <a:prstGeom prst="rect">
            <a:avLst/>
          </a:prstGeom>
          <a:noFill/>
        </p:spPr>
      </p:pic>
      <p:sp>
        <p:nvSpPr>
          <p:cNvPr id="3076" name="Rectangle 4"/>
          <p:cNvSpPr>
            <a:spLocks noGrp="1" noChangeArrowheads="1"/>
          </p:cNvSpPr>
          <p:nvPr>
            <p:ph type="title"/>
          </p:nvPr>
        </p:nvSpPr>
        <p:spPr>
          <a:xfrm>
            <a:off x="381000" y="152400"/>
            <a:ext cx="8229600" cy="868362"/>
          </a:xfrm>
        </p:spPr>
        <p:txBody>
          <a:bodyPr/>
          <a:lstStyle/>
          <a:p>
            <a:pPr algn="l"/>
            <a:r>
              <a:rPr lang="en-US" sz="2800" b="1" dirty="0" smtClean="0">
                <a:solidFill>
                  <a:srgbClr val="234075"/>
                </a:solidFill>
                <a:latin typeface="+mn-lt"/>
              </a:rPr>
              <a:t>LEAVES</a:t>
            </a:r>
            <a:endParaRPr lang="en-US" sz="2800" b="1" dirty="0">
              <a:solidFill>
                <a:srgbClr val="234075"/>
              </a:solidFill>
              <a:latin typeface="+mn-lt"/>
            </a:endParaRPr>
          </a:p>
        </p:txBody>
      </p:sp>
      <p:sp>
        <p:nvSpPr>
          <p:cNvPr id="3077" name="Rectangle 5"/>
          <p:cNvSpPr>
            <a:spLocks noGrp="1" noChangeArrowheads="1"/>
          </p:cNvSpPr>
          <p:nvPr>
            <p:ph type="body" idx="1"/>
          </p:nvPr>
        </p:nvSpPr>
        <p:spPr>
          <a:xfrm>
            <a:off x="381000" y="990600"/>
            <a:ext cx="8534400" cy="4906963"/>
          </a:xfrm>
        </p:spPr>
        <p:txBody>
          <a:bodyPr/>
          <a:lstStyle/>
          <a:p>
            <a:pPr>
              <a:buNone/>
            </a:pPr>
            <a:r>
              <a:rPr lang="en-CA" sz="1800" b="1" dirty="0" smtClean="0">
                <a:solidFill>
                  <a:srgbClr val="234075"/>
                </a:solidFill>
              </a:rPr>
              <a:t>20.01 Paid Holidays </a:t>
            </a:r>
          </a:p>
          <a:p>
            <a:pPr>
              <a:buNone/>
            </a:pPr>
            <a:r>
              <a:rPr lang="en-CA" sz="1800" b="1" dirty="0" smtClean="0">
                <a:solidFill>
                  <a:srgbClr val="234075"/>
                </a:solidFill>
              </a:rPr>
              <a:t>Family Day </a:t>
            </a:r>
            <a:r>
              <a:rPr lang="en-CA" sz="1800" dirty="0" smtClean="0">
                <a:solidFill>
                  <a:srgbClr val="234075"/>
                </a:solidFill>
              </a:rPr>
              <a:t>(new holiday)</a:t>
            </a:r>
          </a:p>
          <a:p>
            <a:pPr>
              <a:buNone/>
            </a:pPr>
            <a:r>
              <a:rPr lang="en-CA" sz="1800" dirty="0" smtClean="0">
                <a:solidFill>
                  <a:srgbClr val="234075"/>
                </a:solidFill>
              </a:rPr>
              <a:t>The second Monday of February is to be observed as “Family Day.”</a:t>
            </a:r>
            <a:endParaRPr lang="en-CA" sz="1800" dirty="0" smtClean="0">
              <a:solidFill>
                <a:srgbClr val="C00000"/>
              </a:solidFill>
            </a:endParaRPr>
          </a:p>
          <a:p>
            <a:pPr>
              <a:buNone/>
            </a:pPr>
            <a:endParaRPr lang="en-CA" sz="1800" dirty="0" smtClean="0">
              <a:solidFill>
                <a:srgbClr val="234075"/>
              </a:solidFill>
            </a:endParaRPr>
          </a:p>
          <a:p>
            <a:pPr>
              <a:buNone/>
            </a:pPr>
            <a:r>
              <a:rPr lang="en-CA" sz="1800" b="1" dirty="0" smtClean="0">
                <a:solidFill>
                  <a:srgbClr val="234075"/>
                </a:solidFill>
              </a:rPr>
              <a:t>Amendments to 21.02 and 21.04:</a:t>
            </a:r>
            <a:endParaRPr lang="en-CA" sz="1800" dirty="0" smtClean="0">
              <a:solidFill>
                <a:srgbClr val="234075"/>
              </a:solidFill>
            </a:endParaRPr>
          </a:p>
          <a:p>
            <a:pPr marL="0" indent="0">
              <a:buNone/>
            </a:pPr>
            <a:r>
              <a:rPr lang="en-CA" sz="1800" dirty="0" smtClean="0">
                <a:solidFill>
                  <a:srgbClr val="234075"/>
                </a:solidFill>
              </a:rPr>
              <a:t>First year employees will be treated like all other employees when it comes to vacation carry over. They will no longer have the ability to receive an automatic payout of unused vacation time in their second year of employment</a:t>
            </a:r>
            <a:r>
              <a:rPr lang="en-CA" sz="1800" dirty="0" smtClean="0">
                <a:solidFill>
                  <a:srgbClr val="C00000"/>
                </a:solidFill>
              </a:rPr>
              <a:t>.</a:t>
            </a:r>
          </a:p>
          <a:p>
            <a:pPr marL="0" indent="0">
              <a:buNone/>
            </a:pPr>
            <a:r>
              <a:rPr lang="en-CA" sz="1800" dirty="0" smtClean="0">
                <a:solidFill>
                  <a:srgbClr val="234075"/>
                </a:solidFill>
              </a:rPr>
              <a:t>First year employees, like all other employees, now have the ability to carry over up to 10 days of leave, up from 5 days.</a:t>
            </a:r>
          </a:p>
          <a:p>
            <a:pPr marL="0" indent="0">
              <a:buNone/>
            </a:pPr>
            <a:endParaRPr lang="en-CA" sz="1800" dirty="0" smtClean="0">
              <a:solidFill>
                <a:srgbClr val="234075"/>
              </a:solidFill>
            </a:endParaRPr>
          </a:p>
          <a:p>
            <a:pPr>
              <a:buNone/>
            </a:pPr>
            <a:r>
              <a:rPr lang="en-CA" sz="1800" b="1" dirty="0" smtClean="0">
                <a:solidFill>
                  <a:srgbClr val="234075"/>
                </a:solidFill>
              </a:rPr>
              <a:t>24.08 General Leave </a:t>
            </a:r>
          </a:p>
          <a:p>
            <a:pPr indent="0">
              <a:buNone/>
            </a:pPr>
            <a:r>
              <a:rPr lang="en-CA" sz="1800" dirty="0" smtClean="0">
                <a:solidFill>
                  <a:srgbClr val="234075"/>
                </a:solidFill>
              </a:rPr>
              <a:t>Language introduced to bring PEA Bereavement leave into line with the BCGEU language on Bereavement.</a:t>
            </a:r>
            <a:endParaRPr lang="en-CA" sz="1800" dirty="0" smtClean="0">
              <a:solidFill>
                <a:srgbClr val="C00000"/>
              </a:solidFill>
            </a:endParaRPr>
          </a:p>
          <a:p>
            <a:pPr marL="0" indent="0">
              <a:buNone/>
            </a:pPr>
            <a:endParaRPr lang="en-CA" sz="1800" dirty="0" smtClean="0">
              <a:solidFill>
                <a:srgbClr val="234075"/>
              </a:solidFill>
            </a:endParaRPr>
          </a:p>
          <a:p>
            <a:pPr marL="0" indent="0">
              <a:buNone/>
            </a:pPr>
            <a:endParaRPr lang="en-US" sz="1800" b="1" dirty="0" smtClean="0">
              <a:solidFill>
                <a:srgbClr val="234075"/>
              </a:solidFill>
              <a:latin typeface="Verdana" pitchFamily="34" charset="0"/>
            </a:endParaRPr>
          </a:p>
          <a:p>
            <a:pPr>
              <a:buNone/>
            </a:pPr>
            <a:endParaRPr lang="en-CA" sz="1800" dirty="0" smtClean="0">
              <a:solidFill>
                <a:srgbClr val="234075"/>
              </a:solidFill>
            </a:endParaRPr>
          </a:p>
          <a:p>
            <a:pPr>
              <a:buNone/>
            </a:pPr>
            <a:endParaRPr lang="en-CA" sz="1800" b="1" dirty="0" smtClean="0">
              <a:solidFill>
                <a:srgbClr val="234075"/>
              </a:solidFill>
            </a:endParaRPr>
          </a:p>
        </p:txBody>
      </p:sp>
      <p:sp>
        <p:nvSpPr>
          <p:cNvPr id="3078" name="Text Box 6"/>
          <p:cNvSpPr txBox="1">
            <a:spLocks noChangeArrowheads="1"/>
          </p:cNvSpPr>
          <p:nvPr/>
        </p:nvSpPr>
        <p:spPr bwMode="auto">
          <a:xfrm>
            <a:off x="457200" y="6400800"/>
            <a:ext cx="8382000" cy="244475"/>
          </a:xfrm>
          <a:prstGeom prst="rect">
            <a:avLst/>
          </a:prstGeom>
          <a:noFill/>
          <a:ln w="9525">
            <a:noFill/>
            <a:miter lim="800000"/>
            <a:headEnd/>
            <a:tailEnd/>
          </a:ln>
          <a:effectLst/>
        </p:spPr>
        <p:txBody>
          <a:bodyPr>
            <a:spAutoFit/>
          </a:bodyPr>
          <a:lstStyle/>
          <a:p>
            <a:pPr algn="ctr">
              <a:spcBef>
                <a:spcPct val="50000"/>
              </a:spcBef>
            </a:pPr>
            <a:r>
              <a:rPr lang="en-CA" sz="1000" dirty="0">
                <a:solidFill>
                  <a:srgbClr val="E3A82B"/>
                </a:solidFill>
              </a:rPr>
              <a:t>COURAGE            </a:t>
            </a:r>
            <a:r>
              <a:rPr lang="en-CA" sz="1000" dirty="0" smtClean="0">
                <a:solidFill>
                  <a:srgbClr val="E3A82B"/>
                </a:solidFill>
              </a:rPr>
              <a:t>CURIOSITY            </a:t>
            </a:r>
            <a:r>
              <a:rPr lang="en-CA" sz="1000" dirty="0">
                <a:solidFill>
                  <a:srgbClr val="E3A82B"/>
                </a:solidFill>
              </a:rPr>
              <a:t>SERVICE            ACCOUNTABILITY           PASSION            TEAMWORK</a:t>
            </a:r>
          </a:p>
        </p:txBody>
      </p:sp>
      <p:sp>
        <p:nvSpPr>
          <p:cNvPr id="6" name="TextBox 5"/>
          <p:cNvSpPr txBox="1"/>
          <p:nvPr/>
        </p:nvSpPr>
        <p:spPr>
          <a:xfrm>
            <a:off x="3276600" y="152400"/>
            <a:ext cx="2514600" cy="338554"/>
          </a:xfrm>
          <a:prstGeom prst="rect">
            <a:avLst/>
          </a:prstGeom>
          <a:noFill/>
        </p:spPr>
        <p:txBody>
          <a:bodyPr wrap="square" rtlCol="0">
            <a:spAutoFit/>
          </a:bodyPr>
          <a:lstStyle/>
          <a:p>
            <a:pPr algn="ctr"/>
            <a:r>
              <a:rPr lang="en-CA" sz="1600" dirty="0" smtClean="0">
                <a:solidFill>
                  <a:schemeClr val="bg2">
                    <a:lumMod val="75000"/>
                  </a:schemeClr>
                </a:solidFill>
              </a:rPr>
              <a:t>PEA Agreement</a:t>
            </a:r>
            <a:endParaRPr lang="en-CA" dirty="0">
              <a:solidFill>
                <a:schemeClr val="bg2">
                  <a:lumMod val="75000"/>
                </a:schemeClr>
              </a:solidFill>
            </a:endParaRPr>
          </a:p>
        </p:txBody>
      </p:sp>
    </p:spTree>
  </p:cSld>
  <p:clrMapOvr>
    <a:masterClrMapping/>
  </p:clrMapOvr>
  <p:transition>
    <p:fade thruBlk="1"/>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descr="BCPS_IDEAS_RGB_pos"/>
          <p:cNvPicPr>
            <a:picLocks noChangeAspect="1" noChangeArrowheads="1"/>
          </p:cNvPicPr>
          <p:nvPr/>
        </p:nvPicPr>
        <p:blipFill>
          <a:blip r:embed="rId2" cstate="print"/>
          <a:srcRect/>
          <a:stretch>
            <a:fillRect/>
          </a:stretch>
        </p:blipFill>
        <p:spPr bwMode="auto">
          <a:xfrm>
            <a:off x="6553200" y="5867400"/>
            <a:ext cx="2312988" cy="681038"/>
          </a:xfrm>
          <a:prstGeom prst="rect">
            <a:avLst/>
          </a:prstGeom>
          <a:noFill/>
        </p:spPr>
      </p:pic>
      <p:sp>
        <p:nvSpPr>
          <p:cNvPr id="3076" name="Rectangle 4"/>
          <p:cNvSpPr>
            <a:spLocks noGrp="1" noChangeArrowheads="1"/>
          </p:cNvSpPr>
          <p:nvPr>
            <p:ph type="title"/>
          </p:nvPr>
        </p:nvSpPr>
        <p:spPr>
          <a:xfrm>
            <a:off x="381000" y="76200"/>
            <a:ext cx="8229600" cy="868362"/>
          </a:xfrm>
        </p:spPr>
        <p:txBody>
          <a:bodyPr/>
          <a:lstStyle/>
          <a:p>
            <a:pPr algn="l"/>
            <a:r>
              <a:rPr lang="en-US" sz="2800" b="1" dirty="0" smtClean="0">
                <a:solidFill>
                  <a:srgbClr val="234075"/>
                </a:solidFill>
                <a:latin typeface="Verdana" pitchFamily="34" charset="0"/>
              </a:rPr>
              <a:t>BENEFITS</a:t>
            </a:r>
            <a:endParaRPr lang="en-US" sz="2800" b="1" dirty="0">
              <a:solidFill>
                <a:srgbClr val="234075"/>
              </a:solidFill>
              <a:latin typeface="Verdana" pitchFamily="34" charset="0"/>
            </a:endParaRPr>
          </a:p>
        </p:txBody>
      </p:sp>
      <p:sp>
        <p:nvSpPr>
          <p:cNvPr id="3077" name="Rectangle 5"/>
          <p:cNvSpPr>
            <a:spLocks noGrp="1" noChangeArrowheads="1"/>
          </p:cNvSpPr>
          <p:nvPr>
            <p:ph type="body" idx="1"/>
          </p:nvPr>
        </p:nvSpPr>
        <p:spPr>
          <a:xfrm>
            <a:off x="457200" y="685800"/>
            <a:ext cx="8458200" cy="5135563"/>
          </a:xfrm>
        </p:spPr>
        <p:txBody>
          <a:bodyPr/>
          <a:lstStyle/>
          <a:p>
            <a:pPr marL="0" indent="0">
              <a:buNone/>
            </a:pPr>
            <a:endParaRPr lang="en-US" sz="1800" b="1" u="sng" dirty="0" smtClean="0">
              <a:solidFill>
                <a:srgbClr val="234075"/>
              </a:solidFill>
              <a:latin typeface="Verdana" pitchFamily="34" charset="0"/>
            </a:endParaRPr>
          </a:p>
          <a:p>
            <a:pPr marL="0" indent="0">
              <a:buNone/>
            </a:pPr>
            <a:r>
              <a:rPr lang="en-US" sz="1800" b="1" u="sng" dirty="0" smtClean="0">
                <a:solidFill>
                  <a:srgbClr val="234075"/>
                </a:solidFill>
                <a:latin typeface="Verdana" pitchFamily="34" charset="0"/>
              </a:rPr>
              <a:t>NO CHANGES NEGOTIATED TO THE EXTENDED HEALTH CARE, DENTAL AND GROUP LIFE PLANS.</a:t>
            </a:r>
          </a:p>
          <a:p>
            <a:pPr marL="0" indent="0">
              <a:buNone/>
            </a:pPr>
            <a:endParaRPr lang="en-US" sz="1800" b="1" u="sng" dirty="0" smtClean="0">
              <a:solidFill>
                <a:srgbClr val="234075"/>
              </a:solidFill>
              <a:latin typeface="Verdana" pitchFamily="34" charset="0"/>
            </a:endParaRPr>
          </a:p>
          <a:p>
            <a:pPr>
              <a:buNone/>
            </a:pPr>
            <a:endParaRPr lang="en-CA" sz="1800" dirty="0" smtClean="0">
              <a:solidFill>
                <a:srgbClr val="234075"/>
              </a:solidFill>
            </a:endParaRPr>
          </a:p>
        </p:txBody>
      </p:sp>
      <p:sp>
        <p:nvSpPr>
          <p:cNvPr id="3078" name="Text Box 6"/>
          <p:cNvSpPr txBox="1">
            <a:spLocks noChangeArrowheads="1"/>
          </p:cNvSpPr>
          <p:nvPr/>
        </p:nvSpPr>
        <p:spPr bwMode="auto">
          <a:xfrm>
            <a:off x="457200" y="6400800"/>
            <a:ext cx="8382000" cy="244475"/>
          </a:xfrm>
          <a:prstGeom prst="rect">
            <a:avLst/>
          </a:prstGeom>
          <a:noFill/>
          <a:ln w="9525">
            <a:noFill/>
            <a:miter lim="800000"/>
            <a:headEnd/>
            <a:tailEnd/>
          </a:ln>
          <a:effectLst/>
        </p:spPr>
        <p:txBody>
          <a:bodyPr>
            <a:spAutoFit/>
          </a:bodyPr>
          <a:lstStyle/>
          <a:p>
            <a:pPr algn="ctr">
              <a:spcBef>
                <a:spcPct val="50000"/>
              </a:spcBef>
            </a:pPr>
            <a:r>
              <a:rPr lang="en-CA" sz="1000" dirty="0">
                <a:solidFill>
                  <a:srgbClr val="E3A82B"/>
                </a:solidFill>
              </a:rPr>
              <a:t>COURAGE            </a:t>
            </a:r>
            <a:r>
              <a:rPr lang="en-CA" sz="1000" dirty="0" smtClean="0">
                <a:solidFill>
                  <a:srgbClr val="E3A82B"/>
                </a:solidFill>
              </a:rPr>
              <a:t>CURIOSITY            </a:t>
            </a:r>
            <a:r>
              <a:rPr lang="en-CA" sz="1000" dirty="0">
                <a:solidFill>
                  <a:srgbClr val="E3A82B"/>
                </a:solidFill>
              </a:rPr>
              <a:t>SERVICE            ACCOUNTABILITY           PASSION            TEAMWORK</a:t>
            </a:r>
          </a:p>
        </p:txBody>
      </p:sp>
      <p:sp>
        <p:nvSpPr>
          <p:cNvPr id="6" name="TextBox 5"/>
          <p:cNvSpPr txBox="1"/>
          <p:nvPr/>
        </p:nvSpPr>
        <p:spPr>
          <a:xfrm>
            <a:off x="3276600" y="152400"/>
            <a:ext cx="2514600" cy="338554"/>
          </a:xfrm>
          <a:prstGeom prst="rect">
            <a:avLst/>
          </a:prstGeom>
          <a:noFill/>
        </p:spPr>
        <p:txBody>
          <a:bodyPr wrap="square" rtlCol="0">
            <a:spAutoFit/>
          </a:bodyPr>
          <a:lstStyle/>
          <a:p>
            <a:pPr algn="ctr"/>
            <a:r>
              <a:rPr lang="en-CA" sz="1600" dirty="0" smtClean="0">
                <a:solidFill>
                  <a:schemeClr val="bg2">
                    <a:lumMod val="75000"/>
                  </a:schemeClr>
                </a:solidFill>
              </a:rPr>
              <a:t>PEA</a:t>
            </a:r>
            <a:r>
              <a:rPr lang="en-CA" sz="1600" i="1" dirty="0" smtClean="0">
                <a:solidFill>
                  <a:schemeClr val="bg2">
                    <a:lumMod val="75000"/>
                  </a:schemeClr>
                </a:solidFill>
              </a:rPr>
              <a:t> Agreement</a:t>
            </a:r>
            <a:endParaRPr lang="en-CA" i="1" dirty="0">
              <a:solidFill>
                <a:schemeClr val="bg2">
                  <a:lumMod val="75000"/>
                </a:schemeClr>
              </a:solidFill>
            </a:endParaRPr>
          </a:p>
        </p:txBody>
      </p:sp>
    </p:spTree>
  </p:cSld>
  <p:clrMapOvr>
    <a:masterClrMapping/>
  </p:clrMapOvr>
  <p:transition>
    <p:fade thruBlk="1"/>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43000"/>
            <a:ext cx="8229600" cy="4983163"/>
          </a:xfrm>
        </p:spPr>
        <p:txBody>
          <a:bodyPr/>
          <a:lstStyle/>
          <a:p>
            <a:pPr>
              <a:buNone/>
            </a:pPr>
            <a:r>
              <a:rPr lang="en-CA" sz="1800" b="1" dirty="0" smtClean="0">
                <a:solidFill>
                  <a:srgbClr val="234075"/>
                </a:solidFill>
              </a:rPr>
              <a:t>MOU#10</a:t>
            </a:r>
            <a:r>
              <a:rPr lang="en-CA" sz="1800" dirty="0" smtClean="0">
                <a:solidFill>
                  <a:srgbClr val="234075"/>
                </a:solidFill>
              </a:rPr>
              <a:t> EMPLOYMENT SECURITY RENEWED</a:t>
            </a:r>
          </a:p>
          <a:p>
            <a:pPr indent="19050">
              <a:buNone/>
            </a:pPr>
            <a:r>
              <a:rPr lang="en-CA" sz="1800" dirty="0" smtClean="0">
                <a:solidFill>
                  <a:srgbClr val="234075"/>
                </a:solidFill>
              </a:rPr>
              <a:t>During the term of this memorandum of understanding the Employer agrees not to exercise its right to cause a layoff which results in the cessation of employment for an employee in the Public Service Bargaining Unit who has regular status as of April 1, </a:t>
            </a:r>
            <a:r>
              <a:rPr lang="en-CA" sz="1800" strike="sngStrike" dirty="0" smtClean="0">
                <a:solidFill>
                  <a:srgbClr val="234075"/>
                </a:solidFill>
              </a:rPr>
              <a:t>2010</a:t>
            </a:r>
            <a:r>
              <a:rPr lang="en-CA" sz="1800" dirty="0" smtClean="0">
                <a:solidFill>
                  <a:srgbClr val="234075"/>
                </a:solidFill>
              </a:rPr>
              <a:t> </a:t>
            </a:r>
            <a:r>
              <a:rPr lang="en-CA" sz="1800" b="1" dirty="0" smtClean="0">
                <a:solidFill>
                  <a:srgbClr val="234075"/>
                </a:solidFill>
              </a:rPr>
              <a:t>2012.</a:t>
            </a:r>
          </a:p>
          <a:p>
            <a:pPr indent="19050">
              <a:buNone/>
            </a:pPr>
            <a:endParaRPr lang="en-CA" sz="1800" b="1" dirty="0" smtClean="0">
              <a:solidFill>
                <a:srgbClr val="234075"/>
              </a:solidFill>
            </a:endParaRPr>
          </a:p>
        </p:txBody>
      </p:sp>
      <p:sp>
        <p:nvSpPr>
          <p:cNvPr id="5" name="Text Box 6"/>
          <p:cNvSpPr txBox="1">
            <a:spLocks noChangeArrowheads="1"/>
          </p:cNvSpPr>
          <p:nvPr/>
        </p:nvSpPr>
        <p:spPr bwMode="auto">
          <a:xfrm>
            <a:off x="457200" y="6400800"/>
            <a:ext cx="8382000" cy="244475"/>
          </a:xfrm>
          <a:prstGeom prst="rect">
            <a:avLst/>
          </a:prstGeom>
          <a:noFill/>
          <a:ln w="9525">
            <a:noFill/>
            <a:miter lim="800000"/>
            <a:headEnd/>
            <a:tailEnd/>
          </a:ln>
          <a:effectLst/>
        </p:spPr>
        <p:txBody>
          <a:bodyPr>
            <a:spAutoFit/>
          </a:bodyPr>
          <a:lstStyle/>
          <a:p>
            <a:pPr algn="ctr">
              <a:spcBef>
                <a:spcPct val="50000"/>
              </a:spcBef>
            </a:pPr>
            <a:r>
              <a:rPr lang="en-CA" sz="1000" dirty="0">
                <a:solidFill>
                  <a:srgbClr val="E3A82B"/>
                </a:solidFill>
              </a:rPr>
              <a:t>COURAGE            CURIOSITY            SERVICE            ACCOUNTABILITY           PASSION            TEAMWORK</a:t>
            </a:r>
          </a:p>
        </p:txBody>
      </p:sp>
      <p:pic>
        <p:nvPicPr>
          <p:cNvPr id="6" name="Picture 3" descr="BCPS_IDEAS_RGB_pos"/>
          <p:cNvPicPr>
            <a:picLocks noChangeAspect="1" noChangeArrowheads="1"/>
          </p:cNvPicPr>
          <p:nvPr/>
        </p:nvPicPr>
        <p:blipFill>
          <a:blip r:embed="rId2" cstate="print"/>
          <a:srcRect/>
          <a:stretch>
            <a:fillRect/>
          </a:stretch>
        </p:blipFill>
        <p:spPr bwMode="auto">
          <a:xfrm>
            <a:off x="6553200" y="5715000"/>
            <a:ext cx="2312988" cy="681038"/>
          </a:xfrm>
          <a:prstGeom prst="rect">
            <a:avLst/>
          </a:prstGeom>
          <a:noFill/>
        </p:spPr>
      </p:pic>
      <p:sp>
        <p:nvSpPr>
          <p:cNvPr id="7" name="Rectangle 4"/>
          <p:cNvSpPr>
            <a:spLocks noGrp="1" noChangeArrowheads="1"/>
          </p:cNvSpPr>
          <p:nvPr>
            <p:ph type="title"/>
          </p:nvPr>
        </p:nvSpPr>
        <p:spPr>
          <a:xfrm>
            <a:off x="381000" y="381000"/>
            <a:ext cx="8229600" cy="639762"/>
          </a:xfrm>
        </p:spPr>
        <p:txBody>
          <a:bodyPr/>
          <a:lstStyle/>
          <a:p>
            <a:pPr algn="l"/>
            <a:r>
              <a:rPr lang="en-US" sz="2800" b="1" dirty="0" smtClean="0">
                <a:solidFill>
                  <a:srgbClr val="234075"/>
                </a:solidFill>
                <a:latin typeface="Verdana" pitchFamily="34" charset="0"/>
              </a:rPr>
              <a:t>EMPLOYMENT SECURITY</a:t>
            </a:r>
            <a:endParaRPr lang="en-US" sz="2800" b="1" dirty="0">
              <a:solidFill>
                <a:srgbClr val="234075"/>
              </a:solidFill>
              <a:latin typeface="Verdana" pitchFamily="34" charset="0"/>
            </a:endParaRPr>
          </a:p>
        </p:txBody>
      </p:sp>
      <p:sp>
        <p:nvSpPr>
          <p:cNvPr id="8" name="TextBox 7"/>
          <p:cNvSpPr txBox="1"/>
          <p:nvPr/>
        </p:nvSpPr>
        <p:spPr>
          <a:xfrm>
            <a:off x="3276600" y="152400"/>
            <a:ext cx="2514600" cy="338554"/>
          </a:xfrm>
          <a:prstGeom prst="rect">
            <a:avLst/>
          </a:prstGeom>
          <a:noFill/>
        </p:spPr>
        <p:txBody>
          <a:bodyPr wrap="square" rtlCol="0">
            <a:spAutoFit/>
          </a:bodyPr>
          <a:lstStyle/>
          <a:p>
            <a:pPr algn="ctr"/>
            <a:r>
              <a:rPr lang="en-CA" sz="1600" dirty="0" smtClean="0">
                <a:solidFill>
                  <a:schemeClr val="bg2">
                    <a:lumMod val="75000"/>
                  </a:schemeClr>
                </a:solidFill>
              </a:rPr>
              <a:t>PEA</a:t>
            </a:r>
            <a:r>
              <a:rPr lang="en-CA" sz="1600" i="1" dirty="0" smtClean="0">
                <a:solidFill>
                  <a:schemeClr val="bg2">
                    <a:lumMod val="75000"/>
                  </a:schemeClr>
                </a:solidFill>
              </a:rPr>
              <a:t> Agreement</a:t>
            </a:r>
            <a:endParaRPr lang="en-CA" i="1" dirty="0">
              <a:solidFill>
                <a:schemeClr val="bg2">
                  <a:lumMod val="75000"/>
                </a:schemeClr>
              </a:solidFill>
            </a:endParaRPr>
          </a:p>
        </p:txBody>
      </p:sp>
    </p:spTree>
  </p:cSld>
  <p:clrMapOvr>
    <a:masterClrMapping/>
  </p:clrMapOvr>
  <p:transition>
    <p:fade thruBlk="1"/>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CA" sz="2800" b="1" dirty="0" smtClean="0">
                <a:solidFill>
                  <a:srgbClr val="234075"/>
                </a:solidFill>
                <a:latin typeface="Verdana" pitchFamily="34" charset="0"/>
                <a:ea typeface="Verdana" pitchFamily="34" charset="0"/>
                <a:cs typeface="Verdana" pitchFamily="34" charset="0"/>
              </a:rPr>
              <a:t>MISCELLANEOUS </a:t>
            </a:r>
            <a:endParaRPr lang="en-CA" sz="2800" dirty="0">
              <a:latin typeface="Verdana" pitchFamily="34" charset="0"/>
              <a:ea typeface="Verdana" pitchFamily="34" charset="0"/>
              <a:cs typeface="Verdana" pitchFamily="34" charset="0"/>
            </a:endParaRPr>
          </a:p>
        </p:txBody>
      </p:sp>
      <p:sp>
        <p:nvSpPr>
          <p:cNvPr id="3" name="Content Placeholder 2"/>
          <p:cNvSpPr>
            <a:spLocks noGrp="1"/>
          </p:cNvSpPr>
          <p:nvPr>
            <p:ph idx="1"/>
          </p:nvPr>
        </p:nvSpPr>
        <p:spPr>
          <a:xfrm>
            <a:off x="457200" y="1295400"/>
            <a:ext cx="8229600" cy="4830763"/>
          </a:xfrm>
        </p:spPr>
        <p:txBody>
          <a:bodyPr/>
          <a:lstStyle/>
          <a:p>
            <a:pPr>
              <a:buNone/>
            </a:pPr>
            <a:r>
              <a:rPr lang="en-CA" sz="1800" b="1" dirty="0" smtClean="0">
                <a:solidFill>
                  <a:srgbClr val="234075"/>
                </a:solidFill>
              </a:rPr>
              <a:t>STAFFING</a:t>
            </a:r>
          </a:p>
          <a:p>
            <a:pPr>
              <a:buNone/>
            </a:pPr>
            <a:r>
              <a:rPr lang="en-CA" sz="1800" b="1" dirty="0" smtClean="0">
                <a:solidFill>
                  <a:srgbClr val="234075"/>
                </a:solidFill>
              </a:rPr>
              <a:t>12.03 Appeal Procedure (NEW) (replaces existing 12.03)</a:t>
            </a:r>
          </a:p>
          <a:p>
            <a:pPr marL="0" indent="0">
              <a:buNone/>
            </a:pPr>
            <a:r>
              <a:rPr lang="en-CA" sz="1800" dirty="0" smtClean="0">
                <a:solidFill>
                  <a:srgbClr val="234075"/>
                </a:solidFill>
              </a:rPr>
              <a:t>The new appeal procedure for job appointments to the PEA bargaining unit will be the same as the appeal procedure for the BCGEU bargaining unit.</a:t>
            </a:r>
            <a:r>
              <a:rPr lang="en-CA" sz="1800" b="1" dirty="0" smtClean="0">
                <a:solidFill>
                  <a:srgbClr val="234075"/>
                </a:solidFill>
              </a:rPr>
              <a:t> </a:t>
            </a:r>
            <a:endParaRPr lang="en-CA" sz="1800" dirty="0">
              <a:solidFill>
                <a:srgbClr val="234075"/>
              </a:solidFill>
            </a:endParaRPr>
          </a:p>
        </p:txBody>
      </p:sp>
      <p:sp>
        <p:nvSpPr>
          <p:cNvPr id="4" name="TextBox 3"/>
          <p:cNvSpPr txBox="1"/>
          <p:nvPr/>
        </p:nvSpPr>
        <p:spPr>
          <a:xfrm>
            <a:off x="3276600" y="152400"/>
            <a:ext cx="2514600" cy="338554"/>
          </a:xfrm>
          <a:prstGeom prst="rect">
            <a:avLst/>
          </a:prstGeom>
          <a:noFill/>
        </p:spPr>
        <p:txBody>
          <a:bodyPr wrap="square" rtlCol="0">
            <a:spAutoFit/>
          </a:bodyPr>
          <a:lstStyle/>
          <a:p>
            <a:pPr algn="ctr"/>
            <a:r>
              <a:rPr lang="en-CA" sz="1600" dirty="0" smtClean="0">
                <a:solidFill>
                  <a:schemeClr val="bg2">
                    <a:lumMod val="75000"/>
                  </a:schemeClr>
                </a:solidFill>
              </a:rPr>
              <a:t>PEA</a:t>
            </a:r>
            <a:r>
              <a:rPr lang="en-CA" sz="1600" i="1" dirty="0" smtClean="0">
                <a:solidFill>
                  <a:schemeClr val="bg2">
                    <a:lumMod val="75000"/>
                  </a:schemeClr>
                </a:solidFill>
              </a:rPr>
              <a:t> Agreement</a:t>
            </a:r>
            <a:endParaRPr lang="en-CA" i="1" dirty="0">
              <a:solidFill>
                <a:schemeClr val="bg2">
                  <a:lumMod val="75000"/>
                </a:schemeClr>
              </a:solidFill>
            </a:endParaRPr>
          </a:p>
        </p:txBody>
      </p:sp>
    </p:spTree>
  </p:cSld>
  <p:clrMapOvr>
    <a:masterClrMapping/>
  </p:clrMapOvr>
  <p:transition>
    <p:fade thruBlk="1"/>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52400" y="2514600"/>
            <a:ext cx="8686800" cy="1295400"/>
          </a:xfrm>
        </p:spPr>
        <p:txBody>
          <a:bodyPr/>
          <a:lstStyle/>
          <a:p>
            <a:pPr marL="342900" indent="-342900">
              <a:spcBef>
                <a:spcPct val="20000"/>
              </a:spcBef>
            </a:pPr>
            <a:r>
              <a:rPr lang="en-CA" sz="5400" i="1" dirty="0">
                <a:solidFill>
                  <a:srgbClr val="234075"/>
                </a:solidFill>
                <a:latin typeface="+mn-lt"/>
                <a:ea typeface="+mn-ea"/>
                <a:cs typeface="+mn-cs"/>
              </a:rPr>
              <a:t>BCGEU</a:t>
            </a:r>
            <a:endParaRPr lang="en-CA" sz="5400" i="1" dirty="0">
              <a:solidFill>
                <a:srgbClr val="234075"/>
              </a:solidFill>
              <a:latin typeface="+mn-lt"/>
              <a:ea typeface="+mn-ea"/>
              <a:cs typeface="+mn-cs"/>
            </a:endParaRPr>
          </a:p>
        </p:txBody>
      </p:sp>
    </p:spTree>
  </p:cSld>
  <p:clrMapOvr>
    <a:masterClrMapping/>
  </p:clrMapOvr>
  <p:transition>
    <p:fade thruBlk="1"/>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descr="BCPS_IDEAS_RGB_pos"/>
          <p:cNvPicPr>
            <a:picLocks noChangeAspect="1" noChangeArrowheads="1"/>
          </p:cNvPicPr>
          <p:nvPr/>
        </p:nvPicPr>
        <p:blipFill>
          <a:blip r:embed="rId2" cstate="print"/>
          <a:srcRect/>
          <a:stretch>
            <a:fillRect/>
          </a:stretch>
        </p:blipFill>
        <p:spPr bwMode="auto">
          <a:xfrm>
            <a:off x="6553200" y="5715000"/>
            <a:ext cx="2312988" cy="681038"/>
          </a:xfrm>
          <a:prstGeom prst="rect">
            <a:avLst/>
          </a:prstGeom>
          <a:noFill/>
        </p:spPr>
      </p:pic>
      <p:sp>
        <p:nvSpPr>
          <p:cNvPr id="3076" name="Rectangle 4"/>
          <p:cNvSpPr>
            <a:spLocks noGrp="1" noChangeArrowheads="1"/>
          </p:cNvSpPr>
          <p:nvPr>
            <p:ph type="title"/>
          </p:nvPr>
        </p:nvSpPr>
        <p:spPr>
          <a:xfrm>
            <a:off x="457200" y="304800"/>
            <a:ext cx="8229600" cy="868362"/>
          </a:xfrm>
        </p:spPr>
        <p:txBody>
          <a:bodyPr/>
          <a:lstStyle/>
          <a:p>
            <a:pPr algn="l"/>
            <a:r>
              <a:rPr lang="en-US" sz="2800" b="1" dirty="0" smtClean="0">
                <a:solidFill>
                  <a:schemeClr val="tx1"/>
                </a:solidFill>
                <a:latin typeface="+mn-lt"/>
              </a:rPr>
              <a:t>TERM and Wage Increases</a:t>
            </a:r>
            <a:endParaRPr lang="en-US" sz="2800" b="1" dirty="0">
              <a:solidFill>
                <a:schemeClr val="tx1"/>
              </a:solidFill>
              <a:latin typeface="+mn-lt"/>
            </a:endParaRPr>
          </a:p>
        </p:txBody>
      </p:sp>
      <p:sp>
        <p:nvSpPr>
          <p:cNvPr id="3077" name="Rectangle 5"/>
          <p:cNvSpPr>
            <a:spLocks noGrp="1" noChangeArrowheads="1"/>
          </p:cNvSpPr>
          <p:nvPr>
            <p:ph type="body" idx="1"/>
          </p:nvPr>
        </p:nvSpPr>
        <p:spPr>
          <a:xfrm>
            <a:off x="457200" y="1066800"/>
            <a:ext cx="8229600" cy="5059363"/>
          </a:xfrm>
        </p:spPr>
        <p:txBody>
          <a:bodyPr/>
          <a:lstStyle/>
          <a:p>
            <a:pPr>
              <a:buNone/>
            </a:pPr>
            <a:r>
              <a:rPr lang="en-US" sz="1800" b="1" dirty="0" smtClean="0">
                <a:ea typeface="Verdana" pitchFamily="34" charset="0"/>
                <a:cs typeface="Verdana" pitchFamily="34" charset="0"/>
              </a:rPr>
              <a:t>TERM</a:t>
            </a:r>
          </a:p>
          <a:p>
            <a:r>
              <a:rPr lang="en-US" sz="1800" b="1" dirty="0" smtClean="0">
                <a:ea typeface="Verdana" pitchFamily="34" charset="0"/>
                <a:cs typeface="Verdana" pitchFamily="34" charset="0"/>
              </a:rPr>
              <a:t>April 1, 2012 to March 31, 2014</a:t>
            </a:r>
          </a:p>
          <a:p>
            <a:r>
              <a:rPr lang="en-US" sz="1800" b="1" dirty="0" smtClean="0">
                <a:ea typeface="Verdana" pitchFamily="34" charset="0"/>
                <a:cs typeface="Verdana" pitchFamily="34" charset="0"/>
              </a:rPr>
              <a:t>Date of Ratification: November 7, 2012</a:t>
            </a:r>
          </a:p>
          <a:p>
            <a:endParaRPr lang="en-US" sz="1800" b="1" dirty="0" smtClean="0">
              <a:ea typeface="Verdana" pitchFamily="34" charset="0"/>
              <a:cs typeface="Verdana" pitchFamily="34" charset="0"/>
            </a:endParaRPr>
          </a:p>
          <a:p>
            <a:pPr>
              <a:buNone/>
            </a:pPr>
            <a:r>
              <a:rPr lang="en-US" sz="1800" b="1" dirty="0" smtClean="0">
                <a:ea typeface="Verdana" pitchFamily="34" charset="0"/>
                <a:cs typeface="Verdana" pitchFamily="34" charset="0"/>
              </a:rPr>
              <a:t>WAGES</a:t>
            </a:r>
          </a:p>
          <a:p>
            <a:r>
              <a:rPr lang="en-CA" sz="1800" b="1" dirty="0" smtClean="0">
                <a:ea typeface="Verdana" pitchFamily="34" charset="0"/>
                <a:cs typeface="Verdana" pitchFamily="34" charset="0"/>
              </a:rPr>
              <a:t>April 1, 2012, </a:t>
            </a:r>
            <a:r>
              <a:rPr lang="en-CA" sz="1800" dirty="0" smtClean="0">
                <a:ea typeface="Verdana" pitchFamily="34" charset="0"/>
                <a:cs typeface="Verdana" pitchFamily="34" charset="0"/>
              </a:rPr>
              <a:t>all rates of pay shall be increased by </a:t>
            </a:r>
            <a:r>
              <a:rPr lang="en-CA" sz="1800" b="1" dirty="0" smtClean="0">
                <a:ea typeface="Verdana" pitchFamily="34" charset="0"/>
                <a:cs typeface="Verdana" pitchFamily="34" charset="0"/>
              </a:rPr>
              <a:t>1.0%; </a:t>
            </a:r>
          </a:p>
          <a:p>
            <a:r>
              <a:rPr lang="en-CA" sz="1800" b="1" dirty="0" smtClean="0">
                <a:ea typeface="Verdana" pitchFamily="34" charset="0"/>
                <a:cs typeface="Verdana" pitchFamily="34" charset="0"/>
              </a:rPr>
              <a:t>August 15, 2012, </a:t>
            </a:r>
            <a:r>
              <a:rPr lang="en-CA" sz="1800" dirty="0" smtClean="0">
                <a:ea typeface="Verdana" pitchFamily="34" charset="0"/>
                <a:cs typeface="Verdana" pitchFamily="34" charset="0"/>
              </a:rPr>
              <a:t>all rates of pay shall be increased by </a:t>
            </a:r>
            <a:r>
              <a:rPr lang="en-CA" sz="1800" b="1" dirty="0" smtClean="0">
                <a:ea typeface="Verdana" pitchFamily="34" charset="0"/>
                <a:cs typeface="Verdana" pitchFamily="34" charset="0"/>
              </a:rPr>
              <a:t>1.0%; </a:t>
            </a:r>
          </a:p>
          <a:p>
            <a:r>
              <a:rPr lang="en-CA" sz="1800" b="1" dirty="0" smtClean="0">
                <a:ea typeface="Verdana" pitchFamily="34" charset="0"/>
                <a:cs typeface="Verdana" pitchFamily="34" charset="0"/>
              </a:rPr>
              <a:t>April 1, 2013, </a:t>
            </a:r>
            <a:r>
              <a:rPr lang="en-CA" sz="1800" dirty="0" smtClean="0">
                <a:ea typeface="Verdana" pitchFamily="34" charset="0"/>
                <a:cs typeface="Verdana" pitchFamily="34" charset="0"/>
              </a:rPr>
              <a:t>all rates of pay shall be increased by </a:t>
            </a:r>
            <a:r>
              <a:rPr lang="en-CA" sz="1800" b="1" dirty="0" smtClean="0">
                <a:ea typeface="Verdana" pitchFamily="34" charset="0"/>
                <a:cs typeface="Verdana" pitchFamily="34" charset="0"/>
              </a:rPr>
              <a:t>1.0%; </a:t>
            </a:r>
          </a:p>
          <a:p>
            <a:r>
              <a:rPr lang="en-CA" sz="1800" b="1" dirty="0" smtClean="0">
                <a:ea typeface="Verdana" pitchFamily="34" charset="0"/>
                <a:cs typeface="Verdana" pitchFamily="34" charset="0"/>
              </a:rPr>
              <a:t>December 1, 2013, </a:t>
            </a:r>
            <a:r>
              <a:rPr lang="en-CA" sz="1800" dirty="0" smtClean="0">
                <a:ea typeface="Verdana" pitchFamily="34" charset="0"/>
                <a:cs typeface="Verdana" pitchFamily="34" charset="0"/>
              </a:rPr>
              <a:t>all rates of pay shall be increased by </a:t>
            </a:r>
            <a:r>
              <a:rPr lang="en-CA" sz="1800" b="1" dirty="0" smtClean="0">
                <a:ea typeface="Verdana" pitchFamily="34" charset="0"/>
                <a:cs typeface="Verdana" pitchFamily="34" charset="0"/>
              </a:rPr>
              <a:t>1.0%.</a:t>
            </a:r>
          </a:p>
          <a:p>
            <a:endParaRPr lang="en-CA" sz="1800" b="1" dirty="0" smtClean="0">
              <a:ea typeface="Verdana" pitchFamily="34" charset="0"/>
              <a:cs typeface="Verdana" pitchFamily="34" charset="0"/>
            </a:endParaRPr>
          </a:p>
          <a:p>
            <a:pPr>
              <a:spcBef>
                <a:spcPts val="1200"/>
              </a:spcBef>
              <a:buNone/>
            </a:pPr>
            <a:r>
              <a:rPr lang="en-CA" sz="1800" b="1" dirty="0" smtClean="0">
                <a:ea typeface="Verdana" pitchFamily="34" charset="0"/>
                <a:cs typeface="Verdana" pitchFamily="34" charset="0"/>
              </a:rPr>
              <a:t>MEMORANDUM OF UNDERSTANDING 22</a:t>
            </a:r>
          </a:p>
          <a:p>
            <a:pPr>
              <a:buNone/>
            </a:pPr>
            <a:r>
              <a:rPr lang="en-CA" sz="1800" b="1" dirty="0" smtClean="0">
                <a:ea typeface="Verdana" pitchFamily="34" charset="0"/>
                <a:cs typeface="Verdana" pitchFamily="34" charset="0"/>
              </a:rPr>
              <a:t>Re: Temporary Market Adjustments</a:t>
            </a:r>
          </a:p>
          <a:p>
            <a:pPr marL="0" indent="0">
              <a:buNone/>
            </a:pPr>
            <a:r>
              <a:rPr lang="en-CA" sz="1800" dirty="0" smtClean="0">
                <a:ea typeface="Verdana" pitchFamily="34" charset="0"/>
                <a:cs typeface="Verdana" pitchFamily="34" charset="0"/>
              </a:rPr>
              <a:t>Previous Temporary Market adjustments are renewed </a:t>
            </a:r>
            <a:r>
              <a:rPr lang="en-CA" sz="1800" b="1" dirty="0" smtClean="0">
                <a:ea typeface="Verdana" pitchFamily="34" charset="0"/>
                <a:cs typeface="Verdana" pitchFamily="34" charset="0"/>
              </a:rPr>
              <a:t>and, effective April 1, 2013, is applied to overtime.</a:t>
            </a:r>
          </a:p>
          <a:p>
            <a:endParaRPr lang="en-CA" sz="1800" b="1" dirty="0" smtClean="0"/>
          </a:p>
          <a:p>
            <a:endParaRPr lang="en-US" sz="1800" b="1" dirty="0" smtClean="0">
              <a:latin typeface="Verdana" pitchFamily="34" charset="0"/>
            </a:endParaRPr>
          </a:p>
          <a:p>
            <a:pPr>
              <a:buNone/>
            </a:pPr>
            <a:endParaRPr lang="en-US" dirty="0" smtClean="0">
              <a:solidFill>
                <a:srgbClr val="234075"/>
              </a:solidFill>
              <a:latin typeface="Verdana" pitchFamily="34" charset="0"/>
            </a:endParaRPr>
          </a:p>
          <a:p>
            <a:pPr>
              <a:buNone/>
            </a:pPr>
            <a:endParaRPr lang="en-US" dirty="0" smtClean="0">
              <a:solidFill>
                <a:srgbClr val="234075"/>
              </a:solidFill>
              <a:latin typeface="Verdana" pitchFamily="34" charset="0"/>
            </a:endParaRPr>
          </a:p>
          <a:p>
            <a:pPr>
              <a:buNone/>
            </a:pPr>
            <a:endParaRPr lang="en-US" dirty="0" smtClean="0">
              <a:solidFill>
                <a:srgbClr val="234075"/>
              </a:solidFill>
              <a:latin typeface="Verdana" pitchFamily="34" charset="0"/>
            </a:endParaRPr>
          </a:p>
          <a:p>
            <a:pPr>
              <a:buNone/>
            </a:pPr>
            <a:endParaRPr lang="en-US" dirty="0" smtClean="0">
              <a:solidFill>
                <a:srgbClr val="234075"/>
              </a:solidFill>
              <a:latin typeface="Verdana" pitchFamily="34" charset="0"/>
            </a:endParaRPr>
          </a:p>
          <a:p>
            <a:pPr>
              <a:buNone/>
            </a:pPr>
            <a:endParaRPr lang="en-US" dirty="0" smtClean="0">
              <a:solidFill>
                <a:srgbClr val="234075"/>
              </a:solidFill>
              <a:latin typeface="Verdana" pitchFamily="34" charset="0"/>
            </a:endParaRPr>
          </a:p>
          <a:p>
            <a:pPr>
              <a:buNone/>
            </a:pPr>
            <a:endParaRPr lang="en-US" dirty="0">
              <a:solidFill>
                <a:srgbClr val="234075"/>
              </a:solidFill>
              <a:latin typeface="Verdana" pitchFamily="34" charset="0"/>
            </a:endParaRPr>
          </a:p>
        </p:txBody>
      </p:sp>
      <p:sp>
        <p:nvSpPr>
          <p:cNvPr id="3078" name="Text Box 6"/>
          <p:cNvSpPr txBox="1">
            <a:spLocks noChangeArrowheads="1"/>
          </p:cNvSpPr>
          <p:nvPr/>
        </p:nvSpPr>
        <p:spPr bwMode="auto">
          <a:xfrm>
            <a:off x="457200" y="6400800"/>
            <a:ext cx="8382000" cy="244475"/>
          </a:xfrm>
          <a:prstGeom prst="rect">
            <a:avLst/>
          </a:prstGeom>
          <a:noFill/>
          <a:ln w="9525">
            <a:noFill/>
            <a:miter lim="800000"/>
            <a:headEnd/>
            <a:tailEnd/>
          </a:ln>
          <a:effectLst/>
        </p:spPr>
        <p:txBody>
          <a:bodyPr>
            <a:spAutoFit/>
          </a:bodyPr>
          <a:lstStyle/>
          <a:p>
            <a:pPr algn="ctr">
              <a:spcBef>
                <a:spcPct val="50000"/>
              </a:spcBef>
            </a:pPr>
            <a:r>
              <a:rPr lang="en-CA" sz="1000" dirty="0">
                <a:solidFill>
                  <a:srgbClr val="E3A82B"/>
                </a:solidFill>
              </a:rPr>
              <a:t>COURAGE            CURIOSITY            SERVICE            ACCOUNTABILITY           PASSION            TEAMWORK</a:t>
            </a:r>
          </a:p>
        </p:txBody>
      </p:sp>
      <p:sp>
        <p:nvSpPr>
          <p:cNvPr id="6" name="TextBox 5"/>
          <p:cNvSpPr txBox="1"/>
          <p:nvPr/>
        </p:nvSpPr>
        <p:spPr>
          <a:xfrm>
            <a:off x="3276600" y="152400"/>
            <a:ext cx="2514600" cy="338554"/>
          </a:xfrm>
          <a:prstGeom prst="rect">
            <a:avLst/>
          </a:prstGeom>
          <a:noFill/>
        </p:spPr>
        <p:txBody>
          <a:bodyPr wrap="square" rtlCol="0">
            <a:spAutoFit/>
          </a:bodyPr>
          <a:lstStyle/>
          <a:p>
            <a:pPr algn="ctr"/>
            <a:r>
              <a:rPr lang="en-CA" sz="1600" dirty="0" smtClean="0">
                <a:solidFill>
                  <a:schemeClr val="bg2">
                    <a:lumMod val="75000"/>
                  </a:schemeClr>
                </a:solidFill>
              </a:rPr>
              <a:t>BCGEU</a:t>
            </a:r>
            <a:r>
              <a:rPr lang="en-CA" sz="1600" i="1" dirty="0" smtClean="0">
                <a:solidFill>
                  <a:schemeClr val="bg2">
                    <a:lumMod val="75000"/>
                  </a:schemeClr>
                </a:solidFill>
              </a:rPr>
              <a:t> Agreement</a:t>
            </a:r>
            <a:endParaRPr lang="en-CA" i="1" dirty="0">
              <a:solidFill>
                <a:schemeClr val="bg2">
                  <a:lumMod val="75000"/>
                </a:schemeClr>
              </a:solidFill>
            </a:endParaRPr>
          </a:p>
        </p:txBody>
      </p:sp>
    </p:spTree>
  </p:cSld>
  <p:clrMapOvr>
    <a:masterClrMapping/>
  </p:clrMapOvr>
  <p:transition>
    <p:fade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descr="BCPS_IDEAS_RGB_pos"/>
          <p:cNvPicPr>
            <a:picLocks noChangeAspect="1" noChangeArrowheads="1"/>
          </p:cNvPicPr>
          <p:nvPr/>
        </p:nvPicPr>
        <p:blipFill>
          <a:blip r:embed="rId2" cstate="print"/>
          <a:srcRect/>
          <a:stretch>
            <a:fillRect/>
          </a:stretch>
        </p:blipFill>
        <p:spPr bwMode="auto">
          <a:xfrm>
            <a:off x="6553200" y="5867400"/>
            <a:ext cx="2312988" cy="681038"/>
          </a:xfrm>
          <a:prstGeom prst="rect">
            <a:avLst/>
          </a:prstGeom>
          <a:noFill/>
        </p:spPr>
      </p:pic>
      <p:sp>
        <p:nvSpPr>
          <p:cNvPr id="3076" name="Rectangle 4"/>
          <p:cNvSpPr>
            <a:spLocks noGrp="1" noChangeArrowheads="1"/>
          </p:cNvSpPr>
          <p:nvPr>
            <p:ph type="title"/>
          </p:nvPr>
        </p:nvSpPr>
        <p:spPr>
          <a:xfrm>
            <a:off x="609600" y="304800"/>
            <a:ext cx="8001000" cy="715962"/>
          </a:xfrm>
        </p:spPr>
        <p:txBody>
          <a:bodyPr/>
          <a:lstStyle/>
          <a:p>
            <a:pPr algn="l"/>
            <a:r>
              <a:rPr lang="en-US" sz="2800" b="1" dirty="0" smtClean="0">
                <a:solidFill>
                  <a:schemeClr val="tx1"/>
                </a:solidFill>
                <a:latin typeface="+mn-lt"/>
              </a:rPr>
              <a:t>ALLOWANCES</a:t>
            </a:r>
            <a:endParaRPr lang="en-US" sz="2800" b="1" dirty="0">
              <a:solidFill>
                <a:schemeClr val="tx1"/>
              </a:solidFill>
              <a:latin typeface="+mn-lt"/>
            </a:endParaRPr>
          </a:p>
        </p:txBody>
      </p:sp>
      <p:sp>
        <p:nvSpPr>
          <p:cNvPr id="3077" name="Rectangle 5" descr="overtime meal allowance new and old rates" title="Allowance table"/>
          <p:cNvSpPr>
            <a:spLocks noGrp="1" noChangeArrowheads="1"/>
          </p:cNvSpPr>
          <p:nvPr>
            <p:ph type="body" idx="1"/>
          </p:nvPr>
        </p:nvSpPr>
        <p:spPr>
          <a:xfrm>
            <a:off x="304800" y="762000"/>
            <a:ext cx="8610600" cy="5135563"/>
          </a:xfrm>
        </p:spPr>
        <p:txBody>
          <a:bodyPr/>
          <a:lstStyle/>
          <a:p>
            <a:pPr>
              <a:spcBef>
                <a:spcPts val="1200"/>
              </a:spcBef>
              <a:buNone/>
            </a:pPr>
            <a:endParaRPr lang="en-CA" sz="1800" dirty="0" smtClean="0"/>
          </a:p>
          <a:p>
            <a:pPr>
              <a:spcBef>
                <a:spcPts val="1200"/>
              </a:spcBef>
              <a:buNone/>
            </a:pPr>
            <a:endParaRPr lang="en-CA" sz="1800" dirty="0" smtClean="0"/>
          </a:p>
          <a:p>
            <a:pPr>
              <a:spcBef>
                <a:spcPts val="1200"/>
              </a:spcBef>
              <a:buNone/>
            </a:pPr>
            <a:endParaRPr lang="en-CA" sz="1800" dirty="0" smtClean="0"/>
          </a:p>
          <a:p>
            <a:pPr>
              <a:spcBef>
                <a:spcPts val="1200"/>
              </a:spcBef>
              <a:buNone/>
            </a:pPr>
            <a:endParaRPr lang="en-US" sz="1800" b="1" i="1" dirty="0" smtClean="0">
              <a:latin typeface="Verdana" pitchFamily="34" charset="0"/>
            </a:endParaRPr>
          </a:p>
        </p:txBody>
      </p:sp>
      <p:sp>
        <p:nvSpPr>
          <p:cNvPr id="3078" name="Text Box 6"/>
          <p:cNvSpPr txBox="1">
            <a:spLocks noChangeArrowheads="1"/>
          </p:cNvSpPr>
          <p:nvPr/>
        </p:nvSpPr>
        <p:spPr bwMode="auto">
          <a:xfrm>
            <a:off x="457200" y="6400800"/>
            <a:ext cx="8382000" cy="244475"/>
          </a:xfrm>
          <a:prstGeom prst="rect">
            <a:avLst/>
          </a:prstGeom>
          <a:noFill/>
          <a:ln w="9525">
            <a:noFill/>
            <a:miter lim="800000"/>
            <a:headEnd/>
            <a:tailEnd/>
          </a:ln>
          <a:effectLst/>
        </p:spPr>
        <p:txBody>
          <a:bodyPr>
            <a:spAutoFit/>
          </a:bodyPr>
          <a:lstStyle/>
          <a:p>
            <a:pPr algn="ctr">
              <a:spcBef>
                <a:spcPct val="50000"/>
              </a:spcBef>
            </a:pPr>
            <a:r>
              <a:rPr lang="en-CA" sz="1000" dirty="0">
                <a:solidFill>
                  <a:srgbClr val="E3A82B"/>
                </a:solidFill>
              </a:rPr>
              <a:t>COURAGE            </a:t>
            </a:r>
            <a:r>
              <a:rPr lang="en-CA" sz="1000" dirty="0" smtClean="0">
                <a:solidFill>
                  <a:srgbClr val="E3A82B"/>
                </a:solidFill>
              </a:rPr>
              <a:t>CURIOSITY            </a:t>
            </a:r>
            <a:r>
              <a:rPr lang="en-CA" sz="1000" dirty="0">
                <a:solidFill>
                  <a:srgbClr val="E3A82B"/>
                </a:solidFill>
              </a:rPr>
              <a:t>SERVICE            ACCOUNTABILITY           PASSION            TEAMWORK</a:t>
            </a:r>
          </a:p>
        </p:txBody>
      </p:sp>
      <p:graphicFrame>
        <p:nvGraphicFramePr>
          <p:cNvPr id="6" name="Table 5" descr="overtime meal allowance new and old rates" title="Allowances Table"/>
          <p:cNvGraphicFramePr>
            <a:graphicFrameLocks noGrp="1"/>
          </p:cNvGraphicFramePr>
          <p:nvPr>
            <p:extLst>
              <p:ext uri="{D42A27DB-BD31-4B8C-83A1-F6EECF244321}">
                <p14:modId xmlns:p14="http://schemas.microsoft.com/office/powerpoint/2010/main" val="2973801537"/>
              </p:ext>
            </p:extLst>
          </p:nvPr>
        </p:nvGraphicFramePr>
        <p:xfrm>
          <a:off x="609600" y="1066800"/>
          <a:ext cx="7772400" cy="3667760"/>
        </p:xfrm>
        <a:graphic>
          <a:graphicData uri="http://schemas.openxmlformats.org/drawingml/2006/table">
            <a:tbl>
              <a:tblPr firstRow="1" bandRow="1">
                <a:tableStyleId>{00A15C55-8517-42AA-B614-E9B94910E393}</a:tableStyleId>
              </a:tblPr>
              <a:tblGrid>
                <a:gridCol w="4724400"/>
                <a:gridCol w="1524000"/>
                <a:gridCol w="1524000"/>
              </a:tblGrid>
              <a:tr h="370840">
                <a:tc>
                  <a:txBody>
                    <a:bodyPr/>
                    <a:lstStyle/>
                    <a:p>
                      <a:pPr algn="ctr"/>
                      <a:r>
                        <a:rPr lang="en-CA" baseline="0" dirty="0" smtClean="0"/>
                        <a:t>Article</a:t>
                      </a:r>
                      <a:endParaRPr lang="en-CA" baseline="0" dirty="0">
                        <a:solidFill>
                          <a:schemeClr val="tx1"/>
                        </a:solidFill>
                        <a:latin typeface="+mn-lt"/>
                      </a:endParaRPr>
                    </a:p>
                  </a:txBody>
                  <a:tcPr/>
                </a:tc>
                <a:tc>
                  <a:txBody>
                    <a:bodyPr/>
                    <a:lstStyle/>
                    <a:p>
                      <a:pPr algn="ctr"/>
                      <a:r>
                        <a:rPr lang="en-CA" baseline="0" dirty="0" smtClean="0"/>
                        <a:t>Old Rate</a:t>
                      </a:r>
                      <a:endParaRPr lang="en-CA" baseline="0" dirty="0">
                        <a:solidFill>
                          <a:schemeClr val="tx1"/>
                        </a:solidFill>
                        <a:latin typeface="+mn-lt"/>
                      </a:endParaRPr>
                    </a:p>
                  </a:txBody>
                  <a:tcPr/>
                </a:tc>
                <a:tc>
                  <a:txBody>
                    <a:bodyPr/>
                    <a:lstStyle/>
                    <a:p>
                      <a:pPr algn="ctr"/>
                      <a:r>
                        <a:rPr lang="en-CA" baseline="0" dirty="0" smtClean="0"/>
                        <a:t>New Rate</a:t>
                      </a:r>
                      <a:endParaRPr lang="en-CA" baseline="0" dirty="0">
                        <a:solidFill>
                          <a:schemeClr val="tx1"/>
                        </a:solidFill>
                        <a:latin typeface="+mn-lt"/>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800" dirty="0" smtClean="0"/>
                        <a:t>16.7  - Overtime Meal Allowance</a:t>
                      </a:r>
                      <a:endParaRPr lang="en-CA" sz="1800" b="1" dirty="0" smtClean="0">
                        <a:latin typeface="+mn-lt"/>
                      </a:endParaRPr>
                    </a:p>
                  </a:txBody>
                  <a:tcPr/>
                </a:tc>
                <a:tc>
                  <a:txBody>
                    <a:bodyPr/>
                    <a:lstStyle/>
                    <a:p>
                      <a:pPr algn="ctr"/>
                      <a:r>
                        <a:rPr lang="en-CA" baseline="0" dirty="0" smtClean="0"/>
                        <a:t>$15.00</a:t>
                      </a:r>
                      <a:endParaRPr lang="en-CA" baseline="0" dirty="0">
                        <a:solidFill>
                          <a:schemeClr val="tx1"/>
                        </a:solidFill>
                        <a:latin typeface="+mn-lt"/>
                      </a:endParaRPr>
                    </a:p>
                  </a:txBody>
                  <a:tcPr/>
                </a:tc>
                <a:tc>
                  <a:txBody>
                    <a:bodyPr/>
                    <a:lstStyle/>
                    <a:p>
                      <a:pPr algn="ctr"/>
                      <a:r>
                        <a:rPr lang="en-CA" baseline="0" dirty="0" smtClean="0"/>
                        <a:t>$15.30</a:t>
                      </a:r>
                      <a:endParaRPr lang="en-CA" b="1" baseline="0" dirty="0">
                        <a:solidFill>
                          <a:schemeClr val="tx1"/>
                        </a:solidFill>
                        <a:latin typeface="+mn-lt"/>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800" dirty="0" smtClean="0"/>
                        <a:t>Article 27.26  - Qualified Registered Professional Fees*</a:t>
                      </a:r>
                      <a:endParaRPr lang="en-CA" baseline="0" dirty="0">
                        <a:solidFill>
                          <a:schemeClr val="tx1"/>
                        </a:solidFill>
                        <a:latin typeface="+mn-lt"/>
                      </a:endParaRPr>
                    </a:p>
                  </a:txBody>
                  <a:tcPr/>
                </a:tc>
                <a:tc>
                  <a:txBody>
                    <a:bodyPr/>
                    <a:lstStyle/>
                    <a:p>
                      <a:pPr algn="ctr"/>
                      <a:r>
                        <a:rPr lang="en-CA" baseline="0" dirty="0" smtClean="0"/>
                        <a:t>Reimbursed up to the  2005 Fee Schedule</a:t>
                      </a:r>
                      <a:endParaRPr lang="en-CA" baseline="0" dirty="0">
                        <a:solidFill>
                          <a:schemeClr val="tx1"/>
                        </a:solidFill>
                        <a:latin typeface="+mn-l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baseline="0" dirty="0" smtClean="0"/>
                        <a:t>As of April 1, 2013, Reimbursed up to the  2009 Fee Schedule</a:t>
                      </a:r>
                      <a:endParaRPr lang="en-CA" baseline="0" dirty="0">
                        <a:solidFill>
                          <a:schemeClr val="tx1"/>
                        </a:solidFill>
                        <a:latin typeface="+mn-lt"/>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MOU#3, Part 1,  1.1 Board and Lodging Allowances</a:t>
                      </a:r>
                      <a:endParaRPr lang="en-CA" baseline="0" dirty="0">
                        <a:solidFill>
                          <a:schemeClr val="tx1"/>
                        </a:solidFill>
                        <a:latin typeface="+mn-lt"/>
                      </a:endParaRPr>
                    </a:p>
                  </a:txBody>
                  <a:tcPr/>
                </a:tc>
                <a:tc>
                  <a:txBody>
                    <a:bodyPr/>
                    <a:lstStyle/>
                    <a:p>
                      <a:pPr algn="ctr"/>
                      <a:r>
                        <a:rPr lang="en-CA" sz="1800" dirty="0" smtClean="0"/>
                        <a:t>per diem living allowance was $35.50</a:t>
                      </a:r>
                      <a:endParaRPr lang="en-CA" baseline="0" dirty="0">
                        <a:solidFill>
                          <a:schemeClr val="tx1"/>
                        </a:solidFill>
                        <a:latin typeface="+mn-l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800" dirty="0" smtClean="0"/>
                        <a:t>per diem living allowance is  $36.50</a:t>
                      </a:r>
                      <a:endParaRPr lang="en-CA" baseline="0" dirty="0">
                        <a:solidFill>
                          <a:schemeClr val="tx1"/>
                        </a:solidFill>
                        <a:latin typeface="+mn-lt"/>
                      </a:endParaRPr>
                    </a:p>
                  </a:txBody>
                  <a:tcPr/>
                </a:tc>
              </a:tr>
            </a:tbl>
          </a:graphicData>
        </a:graphic>
      </p:graphicFrame>
      <p:sp>
        <p:nvSpPr>
          <p:cNvPr id="7" name="TextBox 6"/>
          <p:cNvSpPr txBox="1"/>
          <p:nvPr/>
        </p:nvSpPr>
        <p:spPr>
          <a:xfrm>
            <a:off x="609600" y="5029200"/>
            <a:ext cx="7391400" cy="923330"/>
          </a:xfrm>
          <a:prstGeom prst="rect">
            <a:avLst/>
          </a:prstGeom>
          <a:noFill/>
        </p:spPr>
        <p:txBody>
          <a:bodyPr wrap="square" rtlCol="0">
            <a:spAutoFit/>
          </a:bodyPr>
          <a:lstStyle/>
          <a:p>
            <a:r>
              <a:rPr lang="en-CA" sz="1800" dirty="0" smtClean="0">
                <a:latin typeface="+mn-lt"/>
                <a:ea typeface="Verdana" pitchFamily="34" charset="0"/>
                <a:cs typeface="Verdana" pitchFamily="34" charset="0"/>
              </a:rPr>
              <a:t>*Employees who submit receipts for fees paid before April 1, 2013 for calendar year 2013 memberships after the effective date (April 1, 2013) will receive reimbursement at the new rate.</a:t>
            </a:r>
            <a:endParaRPr lang="en-CA" sz="1800" dirty="0">
              <a:latin typeface="+mn-lt"/>
              <a:ea typeface="Verdana" pitchFamily="34" charset="0"/>
              <a:cs typeface="Verdana" pitchFamily="34" charset="0"/>
            </a:endParaRPr>
          </a:p>
        </p:txBody>
      </p:sp>
      <p:sp>
        <p:nvSpPr>
          <p:cNvPr id="8" name="TextBox 7"/>
          <p:cNvSpPr txBox="1"/>
          <p:nvPr/>
        </p:nvSpPr>
        <p:spPr>
          <a:xfrm>
            <a:off x="3276600" y="152400"/>
            <a:ext cx="2514600" cy="338554"/>
          </a:xfrm>
          <a:prstGeom prst="rect">
            <a:avLst/>
          </a:prstGeom>
          <a:noFill/>
        </p:spPr>
        <p:txBody>
          <a:bodyPr wrap="square" rtlCol="0">
            <a:spAutoFit/>
          </a:bodyPr>
          <a:lstStyle/>
          <a:p>
            <a:pPr algn="ctr"/>
            <a:r>
              <a:rPr lang="en-CA" sz="1600" dirty="0" smtClean="0">
                <a:solidFill>
                  <a:schemeClr val="bg2">
                    <a:lumMod val="75000"/>
                  </a:schemeClr>
                </a:solidFill>
              </a:rPr>
              <a:t>BCGEU</a:t>
            </a:r>
            <a:r>
              <a:rPr lang="en-CA" sz="1600" i="1" dirty="0" smtClean="0">
                <a:solidFill>
                  <a:schemeClr val="bg2">
                    <a:lumMod val="75000"/>
                  </a:schemeClr>
                </a:solidFill>
              </a:rPr>
              <a:t> Agreement</a:t>
            </a:r>
            <a:endParaRPr lang="en-CA" i="1" dirty="0">
              <a:solidFill>
                <a:schemeClr val="bg2">
                  <a:lumMod val="75000"/>
                </a:schemeClr>
              </a:solidFill>
            </a:endParaRPr>
          </a:p>
        </p:txBody>
      </p:sp>
    </p:spTree>
  </p:cSld>
  <p:clrMapOvr>
    <a:masterClrMapping/>
  </p:clrMapOvr>
  <p:transition>
    <p:fade thruBlk="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descr="BCPS_IDEAS_RGB_pos"/>
          <p:cNvPicPr>
            <a:picLocks noChangeAspect="1" noChangeArrowheads="1"/>
          </p:cNvPicPr>
          <p:nvPr/>
        </p:nvPicPr>
        <p:blipFill>
          <a:blip r:embed="rId2" cstate="print"/>
          <a:srcRect/>
          <a:stretch>
            <a:fillRect/>
          </a:stretch>
        </p:blipFill>
        <p:spPr bwMode="auto">
          <a:xfrm>
            <a:off x="6553200" y="5638800"/>
            <a:ext cx="2312988" cy="681038"/>
          </a:xfrm>
          <a:prstGeom prst="rect">
            <a:avLst/>
          </a:prstGeom>
          <a:noFill/>
        </p:spPr>
      </p:pic>
      <p:sp>
        <p:nvSpPr>
          <p:cNvPr id="3076" name="Rectangle 4"/>
          <p:cNvSpPr>
            <a:spLocks noGrp="1" noChangeArrowheads="1"/>
          </p:cNvSpPr>
          <p:nvPr>
            <p:ph type="title"/>
          </p:nvPr>
        </p:nvSpPr>
        <p:spPr>
          <a:xfrm>
            <a:off x="457200" y="274638"/>
            <a:ext cx="8229600" cy="868362"/>
          </a:xfrm>
        </p:spPr>
        <p:txBody>
          <a:bodyPr/>
          <a:lstStyle/>
          <a:p>
            <a:pPr algn="l"/>
            <a:r>
              <a:rPr lang="en-US" sz="2800" b="1" dirty="0" smtClean="0">
                <a:solidFill>
                  <a:schemeClr val="tx1"/>
                </a:solidFill>
                <a:latin typeface="+mn-lt"/>
              </a:rPr>
              <a:t>ALLOWANCES</a:t>
            </a:r>
            <a:endParaRPr lang="en-US" sz="2800" b="1" dirty="0">
              <a:solidFill>
                <a:schemeClr val="tx1"/>
              </a:solidFill>
              <a:latin typeface="+mn-lt"/>
            </a:endParaRPr>
          </a:p>
        </p:txBody>
      </p:sp>
      <p:sp>
        <p:nvSpPr>
          <p:cNvPr id="3077" name="Rectangle 5"/>
          <p:cNvSpPr>
            <a:spLocks noGrp="1" noChangeArrowheads="1"/>
          </p:cNvSpPr>
          <p:nvPr>
            <p:ph type="body" idx="1"/>
          </p:nvPr>
        </p:nvSpPr>
        <p:spPr>
          <a:xfrm>
            <a:off x="457200" y="990600"/>
            <a:ext cx="8229600" cy="5135563"/>
          </a:xfrm>
        </p:spPr>
        <p:txBody>
          <a:bodyPr/>
          <a:lstStyle/>
          <a:p>
            <a:pPr>
              <a:buNone/>
            </a:pPr>
            <a:r>
              <a:rPr lang="en-US" sz="1800" b="1" dirty="0" smtClean="0"/>
              <a:t>Article 27.8 </a:t>
            </a:r>
            <a:r>
              <a:rPr lang="en-US" sz="1800" dirty="0" smtClean="0"/>
              <a:t>Vehicle Allowance:</a:t>
            </a:r>
            <a:r>
              <a:rPr lang="en-US" sz="1800" u="sng" dirty="0" smtClean="0"/>
              <a:t> </a:t>
            </a:r>
          </a:p>
          <a:p>
            <a:pPr>
              <a:buFont typeface="Arial" pitchFamily="34" charset="0"/>
              <a:buChar char="•"/>
            </a:pPr>
            <a:r>
              <a:rPr lang="en-US" sz="1800" dirty="0" smtClean="0"/>
              <a:t>from </a:t>
            </a:r>
            <a:r>
              <a:rPr lang="en-CA" sz="1800" dirty="0" smtClean="0"/>
              <a:t>50¢</a:t>
            </a:r>
            <a:r>
              <a:rPr lang="en-US" sz="1800" dirty="0" smtClean="0"/>
              <a:t>/Km to </a:t>
            </a:r>
            <a:r>
              <a:rPr lang="en-CA" sz="1800" dirty="0" smtClean="0"/>
              <a:t>51¢ (on ratification); and</a:t>
            </a:r>
            <a:endParaRPr lang="en-US" sz="1800" dirty="0" smtClean="0"/>
          </a:p>
          <a:p>
            <a:pPr>
              <a:buFont typeface="Arial" pitchFamily="34" charset="0"/>
              <a:buChar char="•"/>
            </a:pPr>
            <a:r>
              <a:rPr lang="en-CA" sz="1800" dirty="0" smtClean="0"/>
              <a:t>52¢ after April 1, 2013</a:t>
            </a:r>
          </a:p>
          <a:p>
            <a:pPr>
              <a:buNone/>
            </a:pPr>
            <a:endParaRPr lang="en-CA" sz="2400" i="1" u="sng" dirty="0" smtClean="0"/>
          </a:p>
          <a:p>
            <a:pPr>
              <a:buNone/>
            </a:pPr>
            <a:r>
              <a:rPr lang="en-CA" sz="1800" b="1" dirty="0" smtClean="0"/>
              <a:t>Article 27.9 </a:t>
            </a:r>
            <a:r>
              <a:rPr lang="en-CA" sz="1800" dirty="0" smtClean="0"/>
              <a:t>Meal Allowance:</a:t>
            </a:r>
          </a:p>
          <a:p>
            <a:pPr>
              <a:buNone/>
            </a:pPr>
            <a:endParaRPr lang="en-US" dirty="0" smtClean="0">
              <a:solidFill>
                <a:srgbClr val="234075"/>
              </a:solidFill>
              <a:latin typeface="Verdana" pitchFamily="34" charset="0"/>
            </a:endParaRPr>
          </a:p>
          <a:p>
            <a:pPr>
              <a:buNone/>
            </a:pPr>
            <a:endParaRPr lang="en-US" dirty="0" smtClean="0">
              <a:solidFill>
                <a:srgbClr val="234075"/>
              </a:solidFill>
              <a:latin typeface="Verdana" pitchFamily="34" charset="0"/>
            </a:endParaRPr>
          </a:p>
          <a:p>
            <a:pPr>
              <a:buNone/>
            </a:pPr>
            <a:endParaRPr lang="en-US" dirty="0" smtClean="0">
              <a:solidFill>
                <a:srgbClr val="234075"/>
              </a:solidFill>
              <a:latin typeface="Verdana" pitchFamily="34" charset="0"/>
            </a:endParaRPr>
          </a:p>
          <a:p>
            <a:pPr>
              <a:buNone/>
            </a:pPr>
            <a:endParaRPr lang="en-US" dirty="0">
              <a:solidFill>
                <a:srgbClr val="234075"/>
              </a:solidFill>
              <a:latin typeface="Verdana" pitchFamily="34" charset="0"/>
            </a:endParaRPr>
          </a:p>
        </p:txBody>
      </p:sp>
      <p:sp>
        <p:nvSpPr>
          <p:cNvPr id="3078" name="Text Box 6"/>
          <p:cNvSpPr txBox="1">
            <a:spLocks noChangeArrowheads="1"/>
          </p:cNvSpPr>
          <p:nvPr/>
        </p:nvSpPr>
        <p:spPr bwMode="auto">
          <a:xfrm>
            <a:off x="457200" y="6400800"/>
            <a:ext cx="8382000" cy="244475"/>
          </a:xfrm>
          <a:prstGeom prst="rect">
            <a:avLst/>
          </a:prstGeom>
          <a:noFill/>
          <a:ln w="9525">
            <a:noFill/>
            <a:miter lim="800000"/>
            <a:headEnd/>
            <a:tailEnd/>
          </a:ln>
          <a:effectLst/>
        </p:spPr>
        <p:txBody>
          <a:bodyPr>
            <a:spAutoFit/>
          </a:bodyPr>
          <a:lstStyle/>
          <a:p>
            <a:pPr algn="ctr">
              <a:spcBef>
                <a:spcPct val="50000"/>
              </a:spcBef>
            </a:pPr>
            <a:r>
              <a:rPr lang="en-CA" sz="1000" dirty="0">
                <a:solidFill>
                  <a:srgbClr val="E3A82B"/>
                </a:solidFill>
              </a:rPr>
              <a:t>COURAGE            CURIOSITY            SERVICE            ACCOUNTABILITY           PASSION            TEAMWORK</a:t>
            </a:r>
          </a:p>
        </p:txBody>
      </p:sp>
      <p:graphicFrame>
        <p:nvGraphicFramePr>
          <p:cNvPr id="6" name="Table 5" descr="allowances for vehicles, old and new rates" title="Allowances table for vehicles"/>
          <p:cNvGraphicFramePr>
            <a:graphicFrameLocks noGrp="1"/>
          </p:cNvGraphicFramePr>
          <p:nvPr>
            <p:extLst>
              <p:ext uri="{D42A27DB-BD31-4B8C-83A1-F6EECF244321}">
                <p14:modId xmlns:p14="http://schemas.microsoft.com/office/powerpoint/2010/main" val="4261267074"/>
              </p:ext>
            </p:extLst>
          </p:nvPr>
        </p:nvGraphicFramePr>
        <p:xfrm>
          <a:off x="609601" y="3276600"/>
          <a:ext cx="6172199" cy="1483360"/>
        </p:xfrm>
        <a:graphic>
          <a:graphicData uri="http://schemas.openxmlformats.org/drawingml/2006/table">
            <a:tbl>
              <a:tblPr firstRow="1" bandRow="1">
                <a:tableStyleId>{00A15C55-8517-42AA-B614-E9B94910E393}</a:tableStyleId>
              </a:tblPr>
              <a:tblGrid>
                <a:gridCol w="2057399"/>
                <a:gridCol w="2209800"/>
                <a:gridCol w="1905000"/>
              </a:tblGrid>
              <a:tr h="370840">
                <a:tc>
                  <a:txBody>
                    <a:bodyPr/>
                    <a:lstStyle/>
                    <a:p>
                      <a:r>
                        <a:rPr lang="en-CA" baseline="0" dirty="0" smtClean="0"/>
                        <a:t>Meal</a:t>
                      </a:r>
                      <a:endParaRPr lang="en-CA" baseline="0" dirty="0">
                        <a:solidFill>
                          <a:schemeClr val="tx1"/>
                        </a:solidFill>
                      </a:endParaRPr>
                    </a:p>
                  </a:txBody>
                  <a:tcPr/>
                </a:tc>
                <a:tc>
                  <a:txBody>
                    <a:bodyPr/>
                    <a:lstStyle/>
                    <a:p>
                      <a:r>
                        <a:rPr lang="en-CA" baseline="0" dirty="0" smtClean="0"/>
                        <a:t>Old Rate</a:t>
                      </a:r>
                      <a:endParaRPr lang="en-CA" baseline="0" dirty="0">
                        <a:solidFill>
                          <a:schemeClr val="tx1"/>
                        </a:solidFill>
                      </a:endParaRPr>
                    </a:p>
                  </a:txBody>
                  <a:tcPr/>
                </a:tc>
                <a:tc>
                  <a:txBody>
                    <a:bodyPr/>
                    <a:lstStyle/>
                    <a:p>
                      <a:r>
                        <a:rPr lang="en-CA" baseline="0" dirty="0" smtClean="0"/>
                        <a:t>New Rate</a:t>
                      </a:r>
                      <a:endParaRPr lang="en-CA" baseline="0" dirty="0">
                        <a:solidFill>
                          <a:schemeClr val="tx1"/>
                        </a:solidFill>
                      </a:endParaRPr>
                    </a:p>
                  </a:txBody>
                  <a:tcPr/>
                </a:tc>
              </a:tr>
              <a:tr h="370840">
                <a:tc>
                  <a:txBody>
                    <a:bodyPr/>
                    <a:lstStyle/>
                    <a:p>
                      <a:r>
                        <a:rPr lang="en-CA" baseline="0" dirty="0" smtClean="0"/>
                        <a:t>Breakfast</a:t>
                      </a:r>
                      <a:endParaRPr lang="en-CA" baseline="0" dirty="0">
                        <a:solidFill>
                          <a:schemeClr val="tx1"/>
                        </a:solidFill>
                      </a:endParaRPr>
                    </a:p>
                  </a:txBody>
                  <a:tcPr/>
                </a:tc>
                <a:tc>
                  <a:txBody>
                    <a:bodyPr/>
                    <a:lstStyle/>
                    <a:p>
                      <a:r>
                        <a:rPr lang="en-CA" strike="noStrike" baseline="0" dirty="0" smtClean="0"/>
                        <a:t>$11.50</a:t>
                      </a:r>
                      <a:endParaRPr lang="en-CA" strike="noStrike" baseline="0" dirty="0">
                        <a:solidFill>
                          <a:schemeClr val="tx1"/>
                        </a:solidFill>
                      </a:endParaRPr>
                    </a:p>
                  </a:txBody>
                  <a:tcPr/>
                </a:tc>
                <a:tc>
                  <a:txBody>
                    <a:bodyPr/>
                    <a:lstStyle/>
                    <a:p>
                      <a:r>
                        <a:rPr lang="en-CA" baseline="0" dirty="0" smtClean="0"/>
                        <a:t>$11.75</a:t>
                      </a:r>
                      <a:endParaRPr lang="en-CA" baseline="0" dirty="0">
                        <a:solidFill>
                          <a:schemeClr val="tx1"/>
                        </a:solidFill>
                      </a:endParaRPr>
                    </a:p>
                  </a:txBody>
                  <a:tcPr/>
                </a:tc>
              </a:tr>
              <a:tr h="370840">
                <a:tc>
                  <a:txBody>
                    <a:bodyPr/>
                    <a:lstStyle/>
                    <a:p>
                      <a:r>
                        <a:rPr lang="en-CA" baseline="0" dirty="0" smtClean="0"/>
                        <a:t>Lunch</a:t>
                      </a:r>
                      <a:endParaRPr lang="en-CA" baseline="0" dirty="0">
                        <a:solidFill>
                          <a:schemeClr val="tx1"/>
                        </a:solidFill>
                      </a:endParaRPr>
                    </a:p>
                  </a:txBody>
                  <a:tcPr/>
                </a:tc>
                <a:tc>
                  <a:txBody>
                    <a:bodyPr/>
                    <a:lstStyle/>
                    <a:p>
                      <a:r>
                        <a:rPr lang="en-CA" strike="noStrike" baseline="0" dirty="0" smtClean="0"/>
                        <a:t>$13.25</a:t>
                      </a:r>
                      <a:endParaRPr lang="en-CA" strike="noStrike" baseline="0" dirty="0">
                        <a:solidFill>
                          <a:schemeClr val="tx1"/>
                        </a:solidFill>
                      </a:endParaRPr>
                    </a:p>
                  </a:txBody>
                  <a:tcPr/>
                </a:tc>
                <a:tc>
                  <a:txBody>
                    <a:bodyPr/>
                    <a:lstStyle/>
                    <a:p>
                      <a:r>
                        <a:rPr lang="en-CA" baseline="0" dirty="0" smtClean="0"/>
                        <a:t>$13.50</a:t>
                      </a:r>
                      <a:endParaRPr lang="en-CA" baseline="0" dirty="0">
                        <a:solidFill>
                          <a:schemeClr val="tx1"/>
                        </a:solidFill>
                      </a:endParaRPr>
                    </a:p>
                  </a:txBody>
                  <a:tcPr/>
                </a:tc>
              </a:tr>
              <a:tr h="370840">
                <a:tc>
                  <a:txBody>
                    <a:bodyPr/>
                    <a:lstStyle/>
                    <a:p>
                      <a:r>
                        <a:rPr lang="en-CA" baseline="0" dirty="0" smtClean="0"/>
                        <a:t>Dinner</a:t>
                      </a:r>
                      <a:endParaRPr lang="en-CA" baseline="0" dirty="0">
                        <a:solidFill>
                          <a:schemeClr val="tx1"/>
                        </a:solidFill>
                      </a:endParaRPr>
                    </a:p>
                  </a:txBody>
                  <a:tcPr/>
                </a:tc>
                <a:tc>
                  <a:txBody>
                    <a:bodyPr/>
                    <a:lstStyle/>
                    <a:p>
                      <a:r>
                        <a:rPr lang="en-CA" strike="noStrike" baseline="0" dirty="0" smtClean="0"/>
                        <a:t>$22.25</a:t>
                      </a:r>
                      <a:endParaRPr lang="en-CA" strike="noStrike" baseline="0" dirty="0">
                        <a:solidFill>
                          <a:schemeClr val="tx1"/>
                        </a:solidFill>
                      </a:endParaRPr>
                    </a:p>
                  </a:txBody>
                  <a:tcPr/>
                </a:tc>
                <a:tc>
                  <a:txBody>
                    <a:bodyPr/>
                    <a:lstStyle/>
                    <a:p>
                      <a:r>
                        <a:rPr lang="en-CA" baseline="0" dirty="0" smtClean="0"/>
                        <a:t>$22.75</a:t>
                      </a:r>
                      <a:endParaRPr lang="en-CA" baseline="0" dirty="0">
                        <a:solidFill>
                          <a:schemeClr val="tx1"/>
                        </a:solidFill>
                      </a:endParaRPr>
                    </a:p>
                  </a:txBody>
                  <a:tcPr/>
                </a:tc>
              </a:tr>
            </a:tbl>
          </a:graphicData>
        </a:graphic>
      </p:graphicFrame>
      <p:sp>
        <p:nvSpPr>
          <p:cNvPr id="7" name="TextBox 6"/>
          <p:cNvSpPr txBox="1"/>
          <p:nvPr/>
        </p:nvSpPr>
        <p:spPr>
          <a:xfrm>
            <a:off x="3276600" y="152400"/>
            <a:ext cx="2514600" cy="338554"/>
          </a:xfrm>
          <a:prstGeom prst="rect">
            <a:avLst/>
          </a:prstGeom>
          <a:noFill/>
        </p:spPr>
        <p:txBody>
          <a:bodyPr wrap="square" rtlCol="0">
            <a:spAutoFit/>
          </a:bodyPr>
          <a:lstStyle/>
          <a:p>
            <a:pPr algn="ctr"/>
            <a:r>
              <a:rPr lang="en-CA" sz="1600" dirty="0" smtClean="0">
                <a:solidFill>
                  <a:schemeClr val="bg2">
                    <a:lumMod val="75000"/>
                  </a:schemeClr>
                </a:solidFill>
              </a:rPr>
              <a:t>BCGEU</a:t>
            </a:r>
            <a:r>
              <a:rPr lang="en-CA" sz="1600" i="1" dirty="0" smtClean="0">
                <a:solidFill>
                  <a:schemeClr val="bg2">
                    <a:lumMod val="75000"/>
                  </a:schemeClr>
                </a:solidFill>
              </a:rPr>
              <a:t> Agreement</a:t>
            </a:r>
            <a:endParaRPr lang="en-CA" i="1" dirty="0">
              <a:solidFill>
                <a:schemeClr val="bg2">
                  <a:lumMod val="75000"/>
                </a:schemeClr>
              </a:solidFill>
            </a:endParaRPr>
          </a:p>
        </p:txBody>
      </p:sp>
    </p:spTree>
  </p:cSld>
  <p:clrMapOvr>
    <a:masterClrMapping/>
  </p:clrMapOvr>
  <p:transition>
    <p:fade thruBlk="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descr="BCPS_IDEAS_RGB_pos"/>
          <p:cNvPicPr>
            <a:picLocks noChangeAspect="1" noChangeArrowheads="1"/>
          </p:cNvPicPr>
          <p:nvPr/>
        </p:nvPicPr>
        <p:blipFill>
          <a:blip r:embed="rId2" cstate="print"/>
          <a:srcRect/>
          <a:stretch>
            <a:fillRect/>
          </a:stretch>
        </p:blipFill>
        <p:spPr bwMode="auto">
          <a:xfrm>
            <a:off x="6553200" y="5715000"/>
            <a:ext cx="2312988" cy="681038"/>
          </a:xfrm>
          <a:prstGeom prst="rect">
            <a:avLst/>
          </a:prstGeom>
          <a:noFill/>
        </p:spPr>
      </p:pic>
      <p:sp>
        <p:nvSpPr>
          <p:cNvPr id="3076" name="Rectangle 4"/>
          <p:cNvSpPr>
            <a:spLocks noGrp="1" noChangeArrowheads="1"/>
          </p:cNvSpPr>
          <p:nvPr>
            <p:ph type="title"/>
          </p:nvPr>
        </p:nvSpPr>
        <p:spPr>
          <a:xfrm>
            <a:off x="457200" y="274638"/>
            <a:ext cx="8229600" cy="868362"/>
          </a:xfrm>
        </p:spPr>
        <p:txBody>
          <a:bodyPr/>
          <a:lstStyle/>
          <a:p>
            <a:pPr algn="l"/>
            <a:r>
              <a:rPr lang="en-US" sz="2800" b="1" dirty="0" smtClean="0">
                <a:solidFill>
                  <a:schemeClr val="tx1"/>
                </a:solidFill>
                <a:latin typeface="+mn-lt"/>
              </a:rPr>
              <a:t>ALLOWANCES</a:t>
            </a:r>
            <a:endParaRPr lang="en-US" sz="2800" b="1" dirty="0">
              <a:solidFill>
                <a:schemeClr val="tx1"/>
              </a:solidFill>
              <a:latin typeface="+mn-lt"/>
            </a:endParaRPr>
          </a:p>
        </p:txBody>
      </p:sp>
      <p:sp>
        <p:nvSpPr>
          <p:cNvPr id="3077" name="Rectangle 5"/>
          <p:cNvSpPr>
            <a:spLocks noGrp="1" noChangeArrowheads="1"/>
          </p:cNvSpPr>
          <p:nvPr>
            <p:ph type="body" idx="1"/>
          </p:nvPr>
        </p:nvSpPr>
        <p:spPr>
          <a:xfrm>
            <a:off x="457200" y="990600"/>
            <a:ext cx="8229600" cy="5135563"/>
          </a:xfrm>
        </p:spPr>
        <p:txBody>
          <a:bodyPr/>
          <a:lstStyle/>
          <a:p>
            <a:pPr>
              <a:buNone/>
            </a:pPr>
            <a:r>
              <a:rPr lang="en-US" sz="1800" b="1" dirty="0" smtClean="0"/>
              <a:t>Article </a:t>
            </a:r>
            <a:r>
              <a:rPr lang="en-CA" sz="1800" b="1" dirty="0" smtClean="0">
                <a:ea typeface="Verdana" pitchFamily="34" charset="0"/>
                <a:cs typeface="Verdana" pitchFamily="34" charset="0"/>
              </a:rPr>
              <a:t>31.7</a:t>
            </a:r>
            <a:r>
              <a:rPr lang="en-CA" sz="1800" b="1" dirty="0" smtClean="0"/>
              <a:t> </a:t>
            </a:r>
            <a:r>
              <a:rPr lang="en-CA" sz="1800" dirty="0" smtClean="0"/>
              <a:t>Health and Welfare</a:t>
            </a:r>
          </a:p>
          <a:p>
            <a:r>
              <a:rPr lang="en-CA" sz="1600" dirty="0" smtClean="0"/>
              <a:t>In lieu of health and welfare benefits, auxiliary employees shall receive compensation of: </a:t>
            </a:r>
            <a:r>
              <a:rPr lang="en-CA" sz="1600" strike="sngStrike" dirty="0" smtClean="0"/>
              <a:t>64¢ per working hour, up to a maximum of $44.80 per biweekly pay period</a:t>
            </a:r>
          </a:p>
          <a:p>
            <a:endParaRPr lang="en-US" sz="1600" dirty="0" smtClean="0">
              <a:latin typeface="Verdana" pitchFamily="34" charset="0"/>
            </a:endParaRPr>
          </a:p>
          <a:p>
            <a:pPr>
              <a:buNone/>
            </a:pPr>
            <a:endParaRPr lang="en-US" dirty="0" smtClean="0">
              <a:solidFill>
                <a:srgbClr val="234075"/>
              </a:solidFill>
              <a:latin typeface="Verdana" pitchFamily="34" charset="0"/>
            </a:endParaRPr>
          </a:p>
          <a:p>
            <a:pPr>
              <a:buNone/>
            </a:pPr>
            <a:endParaRPr lang="en-US" dirty="0" smtClean="0">
              <a:solidFill>
                <a:srgbClr val="234075"/>
              </a:solidFill>
              <a:latin typeface="Verdana" pitchFamily="34" charset="0"/>
            </a:endParaRPr>
          </a:p>
          <a:p>
            <a:pPr>
              <a:buNone/>
            </a:pPr>
            <a:endParaRPr lang="en-US" dirty="0">
              <a:solidFill>
                <a:srgbClr val="234075"/>
              </a:solidFill>
              <a:latin typeface="Verdana" pitchFamily="34" charset="0"/>
            </a:endParaRPr>
          </a:p>
        </p:txBody>
      </p:sp>
      <p:sp>
        <p:nvSpPr>
          <p:cNvPr id="3078" name="Text Box 6"/>
          <p:cNvSpPr txBox="1">
            <a:spLocks noChangeArrowheads="1"/>
          </p:cNvSpPr>
          <p:nvPr/>
        </p:nvSpPr>
        <p:spPr bwMode="auto">
          <a:xfrm>
            <a:off x="457200" y="6400800"/>
            <a:ext cx="8382000" cy="244475"/>
          </a:xfrm>
          <a:prstGeom prst="rect">
            <a:avLst/>
          </a:prstGeom>
          <a:noFill/>
          <a:ln w="9525">
            <a:noFill/>
            <a:miter lim="800000"/>
            <a:headEnd/>
            <a:tailEnd/>
          </a:ln>
          <a:effectLst/>
        </p:spPr>
        <p:txBody>
          <a:bodyPr>
            <a:spAutoFit/>
          </a:bodyPr>
          <a:lstStyle/>
          <a:p>
            <a:pPr algn="ctr">
              <a:spcBef>
                <a:spcPct val="50000"/>
              </a:spcBef>
            </a:pPr>
            <a:r>
              <a:rPr lang="en-CA" sz="1000" dirty="0">
                <a:solidFill>
                  <a:srgbClr val="E3A82B"/>
                </a:solidFill>
              </a:rPr>
              <a:t>COURAGE            CURIOSITY            SERVICE            ACCOUNTABILITY           PASSION            TEAMWORK</a:t>
            </a:r>
          </a:p>
        </p:txBody>
      </p:sp>
      <p:graphicFrame>
        <p:nvGraphicFramePr>
          <p:cNvPr id="7" name="Table 6" descr="allowances for health and welfore, old and new rates" title="allowances for health and welfare"/>
          <p:cNvGraphicFramePr>
            <a:graphicFrameLocks noGrp="1"/>
          </p:cNvGraphicFramePr>
          <p:nvPr>
            <p:extLst>
              <p:ext uri="{D42A27DB-BD31-4B8C-83A1-F6EECF244321}">
                <p14:modId xmlns:p14="http://schemas.microsoft.com/office/powerpoint/2010/main" val="803469643"/>
              </p:ext>
            </p:extLst>
          </p:nvPr>
        </p:nvGraphicFramePr>
        <p:xfrm>
          <a:off x="609600" y="2362200"/>
          <a:ext cx="6096000" cy="1112520"/>
        </p:xfrm>
        <a:graphic>
          <a:graphicData uri="http://schemas.openxmlformats.org/drawingml/2006/table">
            <a:tbl>
              <a:tblPr firstRow="1" bandRow="1">
                <a:tableStyleId>{00A15C55-8517-42AA-B614-E9B94910E393}</a:tableStyleId>
              </a:tblPr>
              <a:tblGrid>
                <a:gridCol w="2032000"/>
                <a:gridCol w="2032000"/>
                <a:gridCol w="2032000"/>
              </a:tblGrid>
              <a:tr h="370840">
                <a:tc>
                  <a:txBody>
                    <a:bodyPr/>
                    <a:lstStyle/>
                    <a:p>
                      <a:r>
                        <a:rPr lang="en-CA" baseline="0" dirty="0" smtClean="0"/>
                        <a:t>Date</a:t>
                      </a:r>
                      <a:endParaRPr lang="en-CA" baseline="0" dirty="0">
                        <a:solidFill>
                          <a:schemeClr val="tx1"/>
                        </a:solidFill>
                      </a:endParaRPr>
                    </a:p>
                  </a:txBody>
                  <a:tcPr/>
                </a:tc>
                <a:tc>
                  <a:txBody>
                    <a:bodyPr/>
                    <a:lstStyle/>
                    <a:p>
                      <a:r>
                        <a:rPr lang="en-CA" baseline="0" dirty="0" smtClean="0"/>
                        <a:t>Rate per hour</a:t>
                      </a:r>
                      <a:endParaRPr lang="en-CA" baseline="0" dirty="0">
                        <a:solidFill>
                          <a:schemeClr val="tx1"/>
                        </a:solidFill>
                      </a:endParaRPr>
                    </a:p>
                  </a:txBody>
                  <a:tcPr/>
                </a:tc>
                <a:tc>
                  <a:txBody>
                    <a:bodyPr/>
                    <a:lstStyle/>
                    <a:p>
                      <a:r>
                        <a:rPr lang="en-CA" baseline="0" dirty="0" smtClean="0"/>
                        <a:t>Max bi-weekly</a:t>
                      </a:r>
                      <a:endParaRPr lang="en-CA" baseline="0" dirty="0">
                        <a:solidFill>
                          <a:schemeClr val="tx1"/>
                        </a:solidFill>
                      </a:endParaRPr>
                    </a:p>
                  </a:txBody>
                  <a:tcPr/>
                </a:tc>
              </a:tr>
              <a:tr h="370840">
                <a:tc>
                  <a:txBody>
                    <a:bodyPr/>
                    <a:lstStyle/>
                    <a:p>
                      <a:r>
                        <a:rPr lang="en-CA" dirty="0" smtClean="0"/>
                        <a:t>Date of ratification</a:t>
                      </a:r>
                      <a:endParaRPr lang="en-CA" dirty="0"/>
                    </a:p>
                  </a:txBody>
                  <a:tcPr/>
                </a:tc>
                <a:tc>
                  <a:txBody>
                    <a:bodyPr/>
                    <a:lstStyle/>
                    <a:p>
                      <a:pPr algn="ctr"/>
                      <a:r>
                        <a:rPr lang="en-CA" dirty="0" smtClean="0"/>
                        <a:t>67</a:t>
                      </a:r>
                      <a:r>
                        <a:rPr lang="en-CA" sz="1800" dirty="0" smtClean="0"/>
                        <a:t>¢</a:t>
                      </a:r>
                      <a:endParaRPr lang="en-CA" dirty="0"/>
                    </a:p>
                  </a:txBody>
                  <a:tcPr/>
                </a:tc>
                <a:tc>
                  <a:txBody>
                    <a:bodyPr/>
                    <a:lstStyle/>
                    <a:p>
                      <a:pPr algn="ctr"/>
                      <a:r>
                        <a:rPr lang="en-CA" dirty="0" smtClean="0"/>
                        <a:t>$46.90</a:t>
                      </a:r>
                      <a:endParaRPr lang="en-CA" dirty="0"/>
                    </a:p>
                  </a:txBody>
                  <a:tcPr/>
                </a:tc>
              </a:tr>
              <a:tr h="370840">
                <a:tc>
                  <a:txBody>
                    <a:bodyPr/>
                    <a:lstStyle/>
                    <a:p>
                      <a:r>
                        <a:rPr lang="en-CA" dirty="0" smtClean="0"/>
                        <a:t>April 1, 2013</a:t>
                      </a:r>
                      <a:endParaRPr lang="en-CA" dirty="0"/>
                    </a:p>
                  </a:txBody>
                  <a:tcPr/>
                </a:tc>
                <a:tc>
                  <a:txBody>
                    <a:bodyPr/>
                    <a:lstStyle/>
                    <a:p>
                      <a:pPr algn="ctr"/>
                      <a:r>
                        <a:rPr lang="en-CA" dirty="0" smtClean="0"/>
                        <a:t>70</a:t>
                      </a:r>
                      <a:r>
                        <a:rPr lang="en-CA" sz="1800" dirty="0" smtClean="0"/>
                        <a:t>¢</a:t>
                      </a:r>
                      <a:endParaRPr lang="en-CA" dirty="0"/>
                    </a:p>
                  </a:txBody>
                  <a:tcPr/>
                </a:tc>
                <a:tc>
                  <a:txBody>
                    <a:bodyPr/>
                    <a:lstStyle/>
                    <a:p>
                      <a:pPr algn="ctr"/>
                      <a:r>
                        <a:rPr lang="en-CA" dirty="0" smtClean="0"/>
                        <a:t>$49.00</a:t>
                      </a:r>
                      <a:endParaRPr lang="en-CA" dirty="0"/>
                    </a:p>
                  </a:txBody>
                  <a:tcPr/>
                </a:tc>
              </a:tr>
            </a:tbl>
          </a:graphicData>
        </a:graphic>
      </p:graphicFrame>
      <p:sp>
        <p:nvSpPr>
          <p:cNvPr id="8" name="TextBox 7"/>
          <p:cNvSpPr txBox="1"/>
          <p:nvPr/>
        </p:nvSpPr>
        <p:spPr>
          <a:xfrm>
            <a:off x="3276600" y="152400"/>
            <a:ext cx="2514600" cy="338554"/>
          </a:xfrm>
          <a:prstGeom prst="rect">
            <a:avLst/>
          </a:prstGeom>
          <a:noFill/>
        </p:spPr>
        <p:txBody>
          <a:bodyPr wrap="square" rtlCol="0">
            <a:spAutoFit/>
          </a:bodyPr>
          <a:lstStyle/>
          <a:p>
            <a:pPr algn="ctr"/>
            <a:r>
              <a:rPr lang="en-CA" sz="1600" dirty="0" smtClean="0">
                <a:solidFill>
                  <a:schemeClr val="bg2">
                    <a:lumMod val="75000"/>
                  </a:schemeClr>
                </a:solidFill>
              </a:rPr>
              <a:t>BCGEU</a:t>
            </a:r>
            <a:r>
              <a:rPr lang="en-CA" sz="1600" i="1" dirty="0" smtClean="0">
                <a:solidFill>
                  <a:schemeClr val="bg2">
                    <a:lumMod val="75000"/>
                  </a:schemeClr>
                </a:solidFill>
              </a:rPr>
              <a:t> Agreement</a:t>
            </a:r>
            <a:endParaRPr lang="en-CA" i="1" dirty="0">
              <a:solidFill>
                <a:schemeClr val="bg2">
                  <a:lumMod val="75000"/>
                </a:schemeClr>
              </a:solidFill>
            </a:endParaRPr>
          </a:p>
        </p:txBody>
      </p:sp>
    </p:spTree>
  </p:cSld>
  <p:clrMapOvr>
    <a:masterClrMapping/>
  </p:clrMapOvr>
  <p:transition>
    <p:fade thruBlk="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descr="BCPS_IDEAS_RGB_pos"/>
          <p:cNvPicPr>
            <a:picLocks noChangeAspect="1" noChangeArrowheads="1"/>
          </p:cNvPicPr>
          <p:nvPr/>
        </p:nvPicPr>
        <p:blipFill>
          <a:blip r:embed="rId2" cstate="print"/>
          <a:srcRect/>
          <a:stretch>
            <a:fillRect/>
          </a:stretch>
        </p:blipFill>
        <p:spPr bwMode="auto">
          <a:xfrm>
            <a:off x="6553200" y="5867400"/>
            <a:ext cx="2312988" cy="681038"/>
          </a:xfrm>
          <a:prstGeom prst="rect">
            <a:avLst/>
          </a:prstGeom>
          <a:noFill/>
        </p:spPr>
      </p:pic>
      <p:sp>
        <p:nvSpPr>
          <p:cNvPr id="3076" name="Rectangle 4"/>
          <p:cNvSpPr>
            <a:spLocks noGrp="1" noChangeArrowheads="1"/>
          </p:cNvSpPr>
          <p:nvPr>
            <p:ph type="title"/>
          </p:nvPr>
        </p:nvSpPr>
        <p:spPr>
          <a:xfrm>
            <a:off x="533400" y="228600"/>
            <a:ext cx="8077200" cy="792162"/>
          </a:xfrm>
        </p:spPr>
        <p:txBody>
          <a:bodyPr/>
          <a:lstStyle/>
          <a:p>
            <a:pPr algn="l"/>
            <a:r>
              <a:rPr lang="en-US" sz="2800" b="1" dirty="0" smtClean="0">
                <a:solidFill>
                  <a:schemeClr val="tx1"/>
                </a:solidFill>
                <a:latin typeface="+mn-lt"/>
              </a:rPr>
              <a:t>LEAVES</a:t>
            </a:r>
            <a:endParaRPr lang="en-US" sz="2800" b="1" dirty="0">
              <a:solidFill>
                <a:schemeClr val="tx1"/>
              </a:solidFill>
              <a:latin typeface="+mn-lt"/>
            </a:endParaRPr>
          </a:p>
        </p:txBody>
      </p:sp>
      <p:sp>
        <p:nvSpPr>
          <p:cNvPr id="3077" name="Rectangle 5"/>
          <p:cNvSpPr>
            <a:spLocks noGrp="1" noChangeArrowheads="1"/>
          </p:cNvSpPr>
          <p:nvPr>
            <p:ph type="body" idx="1"/>
          </p:nvPr>
        </p:nvSpPr>
        <p:spPr>
          <a:xfrm>
            <a:off x="609600" y="914400"/>
            <a:ext cx="8305800" cy="4983163"/>
          </a:xfrm>
        </p:spPr>
        <p:txBody>
          <a:bodyPr/>
          <a:lstStyle/>
          <a:p>
            <a:pPr>
              <a:buNone/>
            </a:pPr>
            <a:r>
              <a:rPr lang="en-CA" sz="1800" b="1" dirty="0" smtClean="0"/>
              <a:t>Article 17.1 </a:t>
            </a:r>
            <a:r>
              <a:rPr lang="en-CA" sz="1800" dirty="0" smtClean="0"/>
              <a:t>Paid Holidays</a:t>
            </a:r>
          </a:p>
          <a:p>
            <a:pPr>
              <a:buNone/>
            </a:pPr>
            <a:r>
              <a:rPr lang="en-CA" sz="1800" b="1" dirty="0" smtClean="0"/>
              <a:t>Family Day </a:t>
            </a:r>
            <a:r>
              <a:rPr lang="en-CA" sz="1800" dirty="0" smtClean="0"/>
              <a:t>(new holiday)</a:t>
            </a:r>
          </a:p>
          <a:p>
            <a:pPr>
              <a:buNone/>
            </a:pPr>
            <a:r>
              <a:rPr lang="en-CA" sz="1800" dirty="0" smtClean="0"/>
              <a:t>The second Monday of February is to be observed as “Family Day.”</a:t>
            </a:r>
          </a:p>
          <a:p>
            <a:pPr marL="0" indent="0">
              <a:buNone/>
            </a:pPr>
            <a:endParaRPr lang="en-CA" sz="1800" b="1" dirty="0" smtClean="0"/>
          </a:p>
          <a:p>
            <a:pPr marL="0" indent="0">
              <a:buNone/>
            </a:pPr>
            <a:r>
              <a:rPr lang="en-CA" sz="1800" b="1" dirty="0" smtClean="0"/>
              <a:t>Amendments to Articles 18.2 and 18.6:</a:t>
            </a:r>
            <a:endParaRPr lang="en-CA" sz="1800" dirty="0" smtClean="0"/>
          </a:p>
          <a:p>
            <a:pPr marL="0" indent="0">
              <a:buNone/>
            </a:pPr>
            <a:r>
              <a:rPr lang="en-CA" sz="1800" dirty="0" smtClean="0"/>
              <a:t>First year employees will be treated like all other employees when it comes to vacation carry over. They will no longer have the ability to receive an automatic payout of unused vacation time in their second year of employment.</a:t>
            </a:r>
          </a:p>
          <a:p>
            <a:pPr marL="0" indent="0">
              <a:buNone/>
            </a:pPr>
            <a:endParaRPr lang="en-CA" sz="1800" dirty="0" smtClean="0"/>
          </a:p>
          <a:p>
            <a:pPr marL="0" indent="0">
              <a:buNone/>
            </a:pPr>
            <a:r>
              <a:rPr lang="en-CA" sz="1800" dirty="0" smtClean="0"/>
              <a:t>First year employees, like all other employees, now have the ability to carry over up to 10 days of leave, up from 5 days.</a:t>
            </a:r>
          </a:p>
          <a:p>
            <a:pPr marL="0" indent="0">
              <a:buNone/>
            </a:pPr>
            <a:endParaRPr lang="en-CA" sz="1800" dirty="0" smtClean="0"/>
          </a:p>
          <a:p>
            <a:pPr marL="0" indent="0">
              <a:buNone/>
            </a:pPr>
            <a:r>
              <a:rPr lang="en-CA" sz="1800" b="1" dirty="0" smtClean="0"/>
              <a:t>Amendments to Articles 20.1 and 20.2:</a:t>
            </a:r>
            <a:endParaRPr lang="en-CA" sz="1800" dirty="0" smtClean="0"/>
          </a:p>
          <a:p>
            <a:pPr marL="0" indent="0">
              <a:buNone/>
            </a:pPr>
            <a:r>
              <a:rPr lang="en-US" sz="1800" dirty="0" smtClean="0"/>
              <a:t>Language change includes </a:t>
            </a:r>
            <a:r>
              <a:rPr lang="en-US" sz="1800" b="1" dirty="0" smtClean="0"/>
              <a:t>“stepsibling” </a:t>
            </a:r>
            <a:r>
              <a:rPr lang="en-US" sz="1800" dirty="0" smtClean="0"/>
              <a:t>and </a:t>
            </a:r>
            <a:r>
              <a:rPr lang="en-US" sz="1800" b="1" dirty="0" smtClean="0"/>
              <a:t>“stepchild.”</a:t>
            </a:r>
          </a:p>
          <a:p>
            <a:pPr>
              <a:buNone/>
            </a:pPr>
            <a:endParaRPr lang="en-CA" sz="1800" b="1" dirty="0" smtClean="0"/>
          </a:p>
        </p:txBody>
      </p:sp>
      <p:sp>
        <p:nvSpPr>
          <p:cNvPr id="3078" name="Text Box 6"/>
          <p:cNvSpPr txBox="1">
            <a:spLocks noChangeArrowheads="1"/>
          </p:cNvSpPr>
          <p:nvPr/>
        </p:nvSpPr>
        <p:spPr bwMode="auto">
          <a:xfrm>
            <a:off x="457200" y="6400800"/>
            <a:ext cx="8382000" cy="244475"/>
          </a:xfrm>
          <a:prstGeom prst="rect">
            <a:avLst/>
          </a:prstGeom>
          <a:noFill/>
          <a:ln w="9525">
            <a:noFill/>
            <a:miter lim="800000"/>
            <a:headEnd/>
            <a:tailEnd/>
          </a:ln>
          <a:effectLst/>
        </p:spPr>
        <p:txBody>
          <a:bodyPr>
            <a:spAutoFit/>
          </a:bodyPr>
          <a:lstStyle/>
          <a:p>
            <a:pPr algn="ctr">
              <a:spcBef>
                <a:spcPct val="50000"/>
              </a:spcBef>
            </a:pPr>
            <a:r>
              <a:rPr lang="en-CA" sz="1000" dirty="0">
                <a:solidFill>
                  <a:srgbClr val="E3A82B"/>
                </a:solidFill>
              </a:rPr>
              <a:t>COURAGE            </a:t>
            </a:r>
            <a:r>
              <a:rPr lang="en-CA" sz="1000" dirty="0" smtClean="0">
                <a:solidFill>
                  <a:srgbClr val="E3A82B"/>
                </a:solidFill>
              </a:rPr>
              <a:t>CURIOSITY            </a:t>
            </a:r>
            <a:r>
              <a:rPr lang="en-CA" sz="1000" dirty="0">
                <a:solidFill>
                  <a:srgbClr val="E3A82B"/>
                </a:solidFill>
              </a:rPr>
              <a:t>SERVICE            ACCOUNTABILITY           PASSION            TEAMWORK</a:t>
            </a:r>
          </a:p>
        </p:txBody>
      </p:sp>
      <p:sp>
        <p:nvSpPr>
          <p:cNvPr id="6" name="TextBox 5"/>
          <p:cNvSpPr txBox="1"/>
          <p:nvPr/>
        </p:nvSpPr>
        <p:spPr>
          <a:xfrm>
            <a:off x="3276600" y="152400"/>
            <a:ext cx="2514600" cy="338554"/>
          </a:xfrm>
          <a:prstGeom prst="rect">
            <a:avLst/>
          </a:prstGeom>
          <a:noFill/>
        </p:spPr>
        <p:txBody>
          <a:bodyPr wrap="square" rtlCol="0">
            <a:spAutoFit/>
          </a:bodyPr>
          <a:lstStyle/>
          <a:p>
            <a:pPr algn="ctr"/>
            <a:r>
              <a:rPr lang="en-CA" sz="1600" dirty="0" smtClean="0">
                <a:solidFill>
                  <a:schemeClr val="bg2">
                    <a:lumMod val="75000"/>
                  </a:schemeClr>
                </a:solidFill>
              </a:rPr>
              <a:t>BCGEU</a:t>
            </a:r>
            <a:r>
              <a:rPr lang="en-CA" sz="1600" i="1" dirty="0" smtClean="0">
                <a:solidFill>
                  <a:schemeClr val="bg2">
                    <a:lumMod val="75000"/>
                  </a:schemeClr>
                </a:solidFill>
              </a:rPr>
              <a:t> Agreement</a:t>
            </a:r>
            <a:endParaRPr lang="en-CA" i="1" dirty="0">
              <a:solidFill>
                <a:schemeClr val="bg2">
                  <a:lumMod val="75000"/>
                </a:schemeClr>
              </a:solidFill>
            </a:endParaRPr>
          </a:p>
        </p:txBody>
      </p:sp>
    </p:spTree>
  </p:cSld>
  <p:clrMapOvr>
    <a:masterClrMapping/>
  </p:clrMapOvr>
  <p:transition>
    <p:fade thruBlk="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descr="BCPS_IDEAS_RGB_pos"/>
          <p:cNvPicPr>
            <a:picLocks noChangeAspect="1" noChangeArrowheads="1"/>
          </p:cNvPicPr>
          <p:nvPr/>
        </p:nvPicPr>
        <p:blipFill>
          <a:blip r:embed="rId2" cstate="print"/>
          <a:srcRect/>
          <a:stretch>
            <a:fillRect/>
          </a:stretch>
        </p:blipFill>
        <p:spPr bwMode="auto">
          <a:xfrm>
            <a:off x="6553200" y="5867400"/>
            <a:ext cx="2312988" cy="681038"/>
          </a:xfrm>
          <a:prstGeom prst="rect">
            <a:avLst/>
          </a:prstGeom>
          <a:noFill/>
        </p:spPr>
      </p:pic>
      <p:sp>
        <p:nvSpPr>
          <p:cNvPr id="3076" name="Rectangle 4"/>
          <p:cNvSpPr>
            <a:spLocks noGrp="1" noChangeArrowheads="1"/>
          </p:cNvSpPr>
          <p:nvPr>
            <p:ph type="title"/>
          </p:nvPr>
        </p:nvSpPr>
        <p:spPr>
          <a:xfrm>
            <a:off x="533400" y="381000"/>
            <a:ext cx="8077200" cy="639762"/>
          </a:xfrm>
        </p:spPr>
        <p:txBody>
          <a:bodyPr/>
          <a:lstStyle/>
          <a:p>
            <a:pPr algn="l"/>
            <a:r>
              <a:rPr lang="en-US" sz="2800" b="1" dirty="0" smtClean="0">
                <a:solidFill>
                  <a:schemeClr val="tx1"/>
                </a:solidFill>
                <a:latin typeface="+mn-lt"/>
              </a:rPr>
              <a:t>BENEFITS</a:t>
            </a:r>
            <a:endParaRPr lang="en-US" sz="2800" b="1" dirty="0">
              <a:solidFill>
                <a:schemeClr val="tx1"/>
              </a:solidFill>
              <a:latin typeface="+mn-lt"/>
            </a:endParaRPr>
          </a:p>
        </p:txBody>
      </p:sp>
      <p:sp>
        <p:nvSpPr>
          <p:cNvPr id="3077" name="Rectangle 5"/>
          <p:cNvSpPr>
            <a:spLocks noGrp="1" noChangeArrowheads="1"/>
          </p:cNvSpPr>
          <p:nvPr>
            <p:ph type="body" idx="1"/>
          </p:nvPr>
        </p:nvSpPr>
        <p:spPr>
          <a:xfrm>
            <a:off x="457200" y="762000"/>
            <a:ext cx="8458200" cy="5135563"/>
          </a:xfrm>
        </p:spPr>
        <p:txBody>
          <a:bodyPr/>
          <a:lstStyle/>
          <a:p>
            <a:pPr>
              <a:buNone/>
            </a:pPr>
            <a:endParaRPr lang="en-US" sz="1800" b="1" i="1" dirty="0" smtClean="0"/>
          </a:p>
          <a:p>
            <a:pPr marL="0" indent="0">
              <a:buNone/>
            </a:pPr>
            <a:r>
              <a:rPr lang="en-US" sz="1800" b="1" u="sng" dirty="0" smtClean="0"/>
              <a:t>NO CHANGES NEGOTIATED TO THE EXTENDED HEALTH CARE, DENTAL AND GROUP LIFE PLANS.</a:t>
            </a:r>
          </a:p>
          <a:p>
            <a:pPr marL="0" indent="0">
              <a:buNone/>
            </a:pPr>
            <a:endParaRPr lang="en-US" sz="1800" b="1" u="sng" dirty="0" smtClean="0"/>
          </a:p>
          <a:p>
            <a:pPr>
              <a:buNone/>
            </a:pPr>
            <a:r>
              <a:rPr lang="en-CA" sz="1800" b="1" dirty="0" smtClean="0"/>
              <a:t>Long Term Disability Plan</a:t>
            </a:r>
          </a:p>
          <a:p>
            <a:pPr>
              <a:buNone/>
            </a:pPr>
            <a:r>
              <a:rPr lang="en-CA" sz="1800" b="1" dirty="0" smtClean="0"/>
              <a:t>2.1 </a:t>
            </a:r>
            <a:r>
              <a:rPr lang="en-CA" sz="1800" dirty="0" smtClean="0"/>
              <a:t>Eligibility</a:t>
            </a:r>
          </a:p>
          <a:p>
            <a:pPr marL="0" indent="0">
              <a:buNone/>
            </a:pPr>
            <a:r>
              <a:rPr lang="en-CA" sz="1800" dirty="0" smtClean="0"/>
              <a:t>Employees must submit their LTD Plan application within four weeks following the end of the STIIP period.</a:t>
            </a:r>
          </a:p>
          <a:p>
            <a:pPr marL="0" indent="0">
              <a:buNone/>
            </a:pPr>
            <a:endParaRPr lang="en-US" sz="1800" b="1" u="sng" dirty="0" smtClean="0">
              <a:latin typeface="Verdana" pitchFamily="34" charset="0"/>
            </a:endParaRPr>
          </a:p>
        </p:txBody>
      </p:sp>
      <p:sp>
        <p:nvSpPr>
          <p:cNvPr id="3078" name="Text Box 6"/>
          <p:cNvSpPr txBox="1">
            <a:spLocks noChangeArrowheads="1"/>
          </p:cNvSpPr>
          <p:nvPr/>
        </p:nvSpPr>
        <p:spPr bwMode="auto">
          <a:xfrm>
            <a:off x="457200" y="6400800"/>
            <a:ext cx="8382000" cy="244475"/>
          </a:xfrm>
          <a:prstGeom prst="rect">
            <a:avLst/>
          </a:prstGeom>
          <a:noFill/>
          <a:ln w="9525">
            <a:noFill/>
            <a:miter lim="800000"/>
            <a:headEnd/>
            <a:tailEnd/>
          </a:ln>
          <a:effectLst/>
        </p:spPr>
        <p:txBody>
          <a:bodyPr>
            <a:spAutoFit/>
          </a:bodyPr>
          <a:lstStyle/>
          <a:p>
            <a:pPr algn="ctr">
              <a:spcBef>
                <a:spcPct val="50000"/>
              </a:spcBef>
            </a:pPr>
            <a:r>
              <a:rPr lang="en-CA" sz="1000" dirty="0">
                <a:solidFill>
                  <a:srgbClr val="E3A82B"/>
                </a:solidFill>
              </a:rPr>
              <a:t>COURAGE            </a:t>
            </a:r>
            <a:r>
              <a:rPr lang="en-CA" sz="1000" dirty="0" smtClean="0">
                <a:solidFill>
                  <a:srgbClr val="E3A82B"/>
                </a:solidFill>
              </a:rPr>
              <a:t>CURIOSITY            </a:t>
            </a:r>
            <a:r>
              <a:rPr lang="en-CA" sz="1000" dirty="0">
                <a:solidFill>
                  <a:srgbClr val="E3A82B"/>
                </a:solidFill>
              </a:rPr>
              <a:t>SERVICE            ACCOUNTABILITY           PASSION            TEAMWORK</a:t>
            </a:r>
          </a:p>
        </p:txBody>
      </p:sp>
      <p:sp>
        <p:nvSpPr>
          <p:cNvPr id="6" name="TextBox 5"/>
          <p:cNvSpPr txBox="1"/>
          <p:nvPr/>
        </p:nvSpPr>
        <p:spPr>
          <a:xfrm>
            <a:off x="3276600" y="152400"/>
            <a:ext cx="2514600" cy="338554"/>
          </a:xfrm>
          <a:prstGeom prst="rect">
            <a:avLst/>
          </a:prstGeom>
          <a:noFill/>
        </p:spPr>
        <p:txBody>
          <a:bodyPr wrap="square" rtlCol="0">
            <a:spAutoFit/>
          </a:bodyPr>
          <a:lstStyle/>
          <a:p>
            <a:pPr algn="ctr"/>
            <a:r>
              <a:rPr lang="en-CA" sz="1600" dirty="0" smtClean="0">
                <a:solidFill>
                  <a:schemeClr val="bg2">
                    <a:lumMod val="75000"/>
                  </a:schemeClr>
                </a:solidFill>
              </a:rPr>
              <a:t>BCGEU</a:t>
            </a:r>
            <a:r>
              <a:rPr lang="en-CA" sz="1600" i="1" dirty="0" smtClean="0">
                <a:solidFill>
                  <a:schemeClr val="bg2">
                    <a:lumMod val="75000"/>
                  </a:schemeClr>
                </a:solidFill>
              </a:rPr>
              <a:t> Agreement</a:t>
            </a:r>
            <a:endParaRPr lang="en-CA" i="1" dirty="0">
              <a:solidFill>
                <a:schemeClr val="bg2">
                  <a:lumMod val="75000"/>
                </a:schemeClr>
              </a:solidFill>
            </a:endParaRPr>
          </a:p>
        </p:txBody>
      </p:sp>
    </p:spTree>
  </p:cSld>
  <p:clrMapOvr>
    <a:masterClrMapping/>
  </p:clrMapOvr>
  <p:transition>
    <p:fade thruBlk="1"/>
  </p:transition>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3750</TotalTime>
  <Words>1922</Words>
  <Application>Microsoft Office PowerPoint</Application>
  <PresentationFormat>On-screen Show (4:3)</PresentationFormat>
  <Paragraphs>425</Paragraphs>
  <Slides>28</Slides>
  <Notes>0</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Default Design</vt:lpstr>
      <vt:lpstr>2012 Collective Agreements Guide  BCGEU and PEA Agreements</vt:lpstr>
      <vt:lpstr>Introduction</vt:lpstr>
      <vt:lpstr>BCGEU</vt:lpstr>
      <vt:lpstr>TERM and Wage Increases</vt:lpstr>
      <vt:lpstr>ALLOWANCES</vt:lpstr>
      <vt:lpstr>ALLOWANCES</vt:lpstr>
      <vt:lpstr>ALLOWANCES</vt:lpstr>
      <vt:lpstr>LEAVES</vt:lpstr>
      <vt:lpstr>BENEFITS</vt:lpstr>
      <vt:lpstr>EMPLOYMENT SECURITY</vt:lpstr>
      <vt:lpstr>DISMISSAL, SUSPENSION, DISCIPLINE AND GREIVANCE PROCESS</vt:lpstr>
      <vt:lpstr>Correctional and Sheriffs Component</vt:lpstr>
      <vt:lpstr>Hospital and Allied Services Component</vt:lpstr>
      <vt:lpstr>Retail, Stores and Warehouse Component</vt:lpstr>
      <vt:lpstr>Social, Information, Health Component</vt:lpstr>
      <vt:lpstr>Administrative Services Component</vt:lpstr>
      <vt:lpstr>Environment, Technical and Operations Component Allowances</vt:lpstr>
      <vt:lpstr>AUXILLARY AND PART-TIME</vt:lpstr>
      <vt:lpstr>AUXILLARY AND PART-TIME</vt:lpstr>
      <vt:lpstr>PEA</vt:lpstr>
      <vt:lpstr>TERM and Wage Increases</vt:lpstr>
      <vt:lpstr>ALLOWANCES</vt:lpstr>
      <vt:lpstr>ALLOWANCES</vt:lpstr>
      <vt:lpstr>ALLOWANCES</vt:lpstr>
      <vt:lpstr>LEAVES</vt:lpstr>
      <vt:lpstr>BENEFITS</vt:lpstr>
      <vt:lpstr>EMPLOYMENT SECURITY</vt:lpstr>
      <vt:lpstr>MISCELLANEOUS </vt:lpstr>
    </vt:vector>
  </TitlesOfParts>
  <Company>Province of British Columbia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Rueben  Bronee</dc:creator>
  <cp:lastModifiedBy>Ramezani, Sandra PSA:EX</cp:lastModifiedBy>
  <cp:revision>202</cp:revision>
  <dcterms:created xsi:type="dcterms:W3CDTF">2008-03-10T16:36:59Z</dcterms:created>
  <dcterms:modified xsi:type="dcterms:W3CDTF">2017-07-07T18:47:49Z</dcterms:modified>
</cp:coreProperties>
</file>