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28"/>
  </p:notesMasterIdLst>
  <p:handoutMasterIdLst>
    <p:handoutMasterId r:id="rId29"/>
  </p:handoutMasterIdLst>
  <p:sldIdLst>
    <p:sldId id="316" r:id="rId5"/>
    <p:sldId id="370" r:id="rId6"/>
    <p:sldId id="310" r:id="rId7"/>
    <p:sldId id="376" r:id="rId8"/>
    <p:sldId id="340" r:id="rId9"/>
    <p:sldId id="342" r:id="rId10"/>
    <p:sldId id="343" r:id="rId11"/>
    <p:sldId id="366" r:id="rId12"/>
    <p:sldId id="344" r:id="rId13"/>
    <p:sldId id="341" r:id="rId14"/>
    <p:sldId id="372" r:id="rId15"/>
    <p:sldId id="345" r:id="rId16"/>
    <p:sldId id="367" r:id="rId17"/>
    <p:sldId id="373" r:id="rId18"/>
    <p:sldId id="374" r:id="rId19"/>
    <p:sldId id="363" r:id="rId20"/>
    <p:sldId id="365" r:id="rId21"/>
    <p:sldId id="354" r:id="rId22"/>
    <p:sldId id="352" r:id="rId23"/>
    <p:sldId id="359" r:id="rId24"/>
    <p:sldId id="360" r:id="rId25"/>
    <p:sldId id="362" r:id="rId26"/>
    <p:sldId id="371" r:id="rId27"/>
  </p:sldIdLst>
  <p:sldSz cx="12192000" cy="6858000"/>
  <p:notesSz cx="9296400" cy="7010400"/>
  <p:embeddedFontLst>
    <p:embeddedFont>
      <p:font typeface="Noto Sans" panose="020B0502040504020204" pitchFamily="34" charset="0"/>
      <p:regular r:id="rId30"/>
      <p:bold r:id="rId31"/>
      <p:italic r:id="rId32"/>
      <p:boldItalic r:id="rId33"/>
    </p:embeddedFont>
    <p:embeddedFont>
      <p:font typeface="Noto Sans Black" panose="020B0604020202020204" charset="0"/>
      <p:bold r:id="rId34"/>
      <p:italic r:id="rId35"/>
      <p:boldItalic r:id="rId36"/>
    </p:embeddedFont>
    <p:embeddedFont>
      <p:font typeface="Noto Serif" panose="02020600060500020200" pitchFamily="18" charset="0"/>
      <p:regular r:id="rId37"/>
      <p:bold r:id="rId38"/>
      <p:italic r:id="rId39"/>
      <p:boldItalic r:id="rId40"/>
    </p:embeddedFont>
    <p:embeddedFont>
      <p:font typeface="Verdana" panose="020B0604030504040204" pitchFamily="34" charset="0"/>
      <p:regular r:id="rId41"/>
      <p:bold r:id="rId42"/>
      <p:italic r:id="rId43"/>
      <p:boldItalic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7864"/>
    <a:srgbClr val="E8772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12" autoAdjust="0"/>
    <p:restoredTop sz="88009" autoAdjust="0"/>
  </p:normalViewPr>
  <p:slideViewPr>
    <p:cSldViewPr snapToGrid="0">
      <p:cViewPr varScale="1">
        <p:scale>
          <a:sx n="61" d="100"/>
          <a:sy n="61" d="100"/>
        </p:scale>
        <p:origin x="876" y="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13"/>
    </p:cViewPr>
  </p:sorterViewPr>
  <p:notesViewPr>
    <p:cSldViewPr snapToGrid="0">
      <p:cViewPr varScale="1">
        <p:scale>
          <a:sx n="88" d="100"/>
          <a:sy n="88" d="100"/>
        </p:scale>
        <p:origin x="1186"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0.fntdata"/><Relationship Id="rId21" Type="http://schemas.openxmlformats.org/officeDocument/2006/relationships/slide" Target="slides/slide17.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openxmlformats.org/officeDocument/2006/relationships/font" Target="fonts/font7.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2.fntdata"/><Relationship Id="rId44" Type="http://schemas.openxmlformats.org/officeDocument/2006/relationships/font" Target="fonts/font1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font" Target="fonts/font12.fntdata"/></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6" Type="http://schemas.openxmlformats.org/officeDocument/2006/relationships/image" Target="../media/image21.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6" Type="http://schemas.openxmlformats.org/officeDocument/2006/relationships/image" Target="../media/image21.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D1B973-CD7E-42F9-AB62-89F8736B1B3F}"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275ECEA3-8A62-46DC-AFFD-275664914DB3}">
      <dgm:prSet/>
      <dgm:spPr/>
      <dgm:t>
        <a:bodyPr/>
        <a:lstStyle/>
        <a:p>
          <a:pPr>
            <a:lnSpc>
              <a:spcPct val="100000"/>
            </a:lnSpc>
          </a:pPr>
          <a:r>
            <a:rPr lang="en-US"/>
            <a:t>Calendar Year End </a:t>
          </a:r>
        </a:p>
      </dgm:t>
    </dgm:pt>
    <dgm:pt modelId="{B01A31A6-F5B1-4EE8-8508-230C893FAF7B}" type="parTrans" cxnId="{89A13440-1CC8-48EF-94BC-606085424F1B}">
      <dgm:prSet/>
      <dgm:spPr/>
      <dgm:t>
        <a:bodyPr/>
        <a:lstStyle/>
        <a:p>
          <a:endParaRPr lang="en-US"/>
        </a:p>
      </dgm:t>
    </dgm:pt>
    <dgm:pt modelId="{1CA8F1A6-2825-41BC-A38E-711B738BC546}" type="sibTrans" cxnId="{89A13440-1CC8-48EF-94BC-606085424F1B}">
      <dgm:prSet/>
      <dgm:spPr/>
      <dgm:t>
        <a:bodyPr/>
        <a:lstStyle/>
        <a:p>
          <a:endParaRPr lang="en-US"/>
        </a:p>
      </dgm:t>
    </dgm:pt>
    <dgm:pt modelId="{61550D90-45E0-4F84-A1FE-FA14E3956BCB}">
      <dgm:prSet/>
      <dgm:spPr/>
      <dgm:t>
        <a:bodyPr/>
        <a:lstStyle/>
        <a:p>
          <a:pPr>
            <a:lnSpc>
              <a:spcPct val="100000"/>
            </a:lnSpc>
          </a:pPr>
          <a:r>
            <a:rPr lang="en-US"/>
            <a:t>Leave Rollover Processing Rules</a:t>
          </a:r>
        </a:p>
      </dgm:t>
    </dgm:pt>
    <dgm:pt modelId="{7F4F8A28-F429-4FA9-BC3A-EDB70D41DE56}" type="parTrans" cxnId="{D0833940-6819-46A1-8FEA-22F2A1D80631}">
      <dgm:prSet/>
      <dgm:spPr/>
      <dgm:t>
        <a:bodyPr/>
        <a:lstStyle/>
        <a:p>
          <a:endParaRPr lang="en-US"/>
        </a:p>
      </dgm:t>
    </dgm:pt>
    <dgm:pt modelId="{222EFCB4-D2B4-4461-B105-9DA62FBB8467}" type="sibTrans" cxnId="{D0833940-6819-46A1-8FEA-22F2A1D80631}">
      <dgm:prSet/>
      <dgm:spPr/>
      <dgm:t>
        <a:bodyPr/>
        <a:lstStyle/>
        <a:p>
          <a:endParaRPr lang="en-US"/>
        </a:p>
      </dgm:t>
    </dgm:pt>
    <dgm:pt modelId="{AB6C33DE-77C1-4272-82E5-47E8D2DE11BF}">
      <dgm:prSet/>
      <dgm:spPr/>
      <dgm:t>
        <a:bodyPr/>
        <a:lstStyle/>
        <a:p>
          <a:pPr>
            <a:lnSpc>
              <a:spcPct val="100000"/>
            </a:lnSpc>
          </a:pPr>
          <a:r>
            <a:rPr lang="en-US"/>
            <a:t>Leave Liability Impacts</a:t>
          </a:r>
        </a:p>
      </dgm:t>
    </dgm:pt>
    <dgm:pt modelId="{867F0120-5EFC-4726-9F02-98E1AFD3457B}" type="parTrans" cxnId="{A39D2B53-5D2F-43C6-A37A-B8C6B42FFE50}">
      <dgm:prSet/>
      <dgm:spPr/>
      <dgm:t>
        <a:bodyPr/>
        <a:lstStyle/>
        <a:p>
          <a:endParaRPr lang="en-US"/>
        </a:p>
      </dgm:t>
    </dgm:pt>
    <dgm:pt modelId="{F021F801-09F8-4119-933E-4EED107C274B}" type="sibTrans" cxnId="{A39D2B53-5D2F-43C6-A37A-B8C6B42FFE50}">
      <dgm:prSet/>
      <dgm:spPr/>
      <dgm:t>
        <a:bodyPr/>
        <a:lstStyle/>
        <a:p>
          <a:endParaRPr lang="en-US"/>
        </a:p>
      </dgm:t>
    </dgm:pt>
    <dgm:pt modelId="{71367F09-AF43-4C69-BD2D-DFC1089F6081}">
      <dgm:prSet/>
      <dgm:spPr/>
      <dgm:t>
        <a:bodyPr/>
        <a:lstStyle/>
        <a:p>
          <a:pPr>
            <a:lnSpc>
              <a:spcPct val="100000"/>
            </a:lnSpc>
          </a:pPr>
          <a:r>
            <a:rPr lang="en-US"/>
            <a:t>Important Dates</a:t>
          </a:r>
        </a:p>
      </dgm:t>
    </dgm:pt>
    <dgm:pt modelId="{BA3023EE-6B18-42C3-9E46-53FC50821B05}" type="parTrans" cxnId="{10D624F0-67D4-4629-B2E2-71DFDA9BA679}">
      <dgm:prSet/>
      <dgm:spPr/>
      <dgm:t>
        <a:bodyPr/>
        <a:lstStyle/>
        <a:p>
          <a:endParaRPr lang="en-US"/>
        </a:p>
      </dgm:t>
    </dgm:pt>
    <dgm:pt modelId="{8837F360-109B-4EF3-AFEF-06F5E6A130DB}" type="sibTrans" cxnId="{10D624F0-67D4-4629-B2E2-71DFDA9BA679}">
      <dgm:prSet/>
      <dgm:spPr/>
      <dgm:t>
        <a:bodyPr/>
        <a:lstStyle/>
        <a:p>
          <a:endParaRPr lang="en-US"/>
        </a:p>
      </dgm:t>
    </dgm:pt>
    <dgm:pt modelId="{4448E30D-6135-4632-9A53-A74BBEDB4175}">
      <dgm:prSet/>
      <dgm:spPr/>
      <dgm:t>
        <a:bodyPr/>
        <a:lstStyle/>
        <a:p>
          <a:pPr>
            <a:lnSpc>
              <a:spcPct val="100000"/>
            </a:lnSpc>
          </a:pPr>
          <a:r>
            <a:rPr lang="en-US"/>
            <a:t>Accrual Freeze and How it Impacts Reports</a:t>
          </a:r>
        </a:p>
      </dgm:t>
    </dgm:pt>
    <dgm:pt modelId="{705E97D3-D6FA-4A54-8C93-D1A39FCE0ADF}" type="parTrans" cxnId="{B64F2A0D-0E82-4B09-8FB3-BFB9832C635F}">
      <dgm:prSet/>
      <dgm:spPr/>
      <dgm:t>
        <a:bodyPr/>
        <a:lstStyle/>
        <a:p>
          <a:endParaRPr lang="en-US"/>
        </a:p>
      </dgm:t>
    </dgm:pt>
    <dgm:pt modelId="{39DE0CE0-4708-47EA-8BA4-150E35A4C977}" type="sibTrans" cxnId="{B64F2A0D-0E82-4B09-8FB3-BFB9832C635F}">
      <dgm:prSet/>
      <dgm:spPr/>
      <dgm:t>
        <a:bodyPr/>
        <a:lstStyle/>
        <a:p>
          <a:endParaRPr lang="en-US"/>
        </a:p>
      </dgm:t>
    </dgm:pt>
    <dgm:pt modelId="{56C7AA1D-9435-4A6F-B962-21105B3218E0}">
      <dgm:prSet/>
      <dgm:spPr/>
      <dgm:t>
        <a:bodyPr/>
        <a:lstStyle/>
        <a:p>
          <a:pPr>
            <a:lnSpc>
              <a:spcPct val="100000"/>
            </a:lnSpc>
          </a:pPr>
          <a:r>
            <a:rPr lang="en-US"/>
            <a:t>Key Messages</a:t>
          </a:r>
        </a:p>
      </dgm:t>
    </dgm:pt>
    <dgm:pt modelId="{D5858717-FB51-4484-BACF-70C3CC827B19}" type="parTrans" cxnId="{E342BCAB-E682-441A-82CD-FD280DA22C65}">
      <dgm:prSet/>
      <dgm:spPr/>
      <dgm:t>
        <a:bodyPr/>
        <a:lstStyle/>
        <a:p>
          <a:endParaRPr lang="en-US"/>
        </a:p>
      </dgm:t>
    </dgm:pt>
    <dgm:pt modelId="{75708066-443C-4949-BA99-77A23FEEBF40}" type="sibTrans" cxnId="{E342BCAB-E682-441A-82CD-FD280DA22C65}">
      <dgm:prSet/>
      <dgm:spPr/>
      <dgm:t>
        <a:bodyPr/>
        <a:lstStyle/>
        <a:p>
          <a:endParaRPr lang="en-US"/>
        </a:p>
      </dgm:t>
    </dgm:pt>
    <dgm:pt modelId="{02416103-361B-4BA8-8A63-CD213913A200}">
      <dgm:prSet/>
      <dgm:spPr/>
      <dgm:t>
        <a:bodyPr/>
        <a:lstStyle/>
        <a:p>
          <a:pPr>
            <a:lnSpc>
              <a:spcPct val="100000"/>
            </a:lnSpc>
          </a:pPr>
          <a:r>
            <a:rPr lang="en-US"/>
            <a:t>Recommendations</a:t>
          </a:r>
        </a:p>
      </dgm:t>
    </dgm:pt>
    <dgm:pt modelId="{4AD67EA0-A818-433B-A8DA-71203C3332C2}" type="parTrans" cxnId="{508E5145-3EDC-4DE3-AC10-475C210E7A98}">
      <dgm:prSet/>
      <dgm:spPr/>
      <dgm:t>
        <a:bodyPr/>
        <a:lstStyle/>
        <a:p>
          <a:endParaRPr lang="en-US"/>
        </a:p>
      </dgm:t>
    </dgm:pt>
    <dgm:pt modelId="{69572C50-A88D-4A10-A200-99135D58BFF3}" type="sibTrans" cxnId="{508E5145-3EDC-4DE3-AC10-475C210E7A98}">
      <dgm:prSet/>
      <dgm:spPr/>
      <dgm:t>
        <a:bodyPr/>
        <a:lstStyle/>
        <a:p>
          <a:endParaRPr lang="en-US"/>
        </a:p>
      </dgm:t>
    </dgm:pt>
    <dgm:pt modelId="{3A702E46-D994-44AA-A39B-1CADCCFD59EC}">
      <dgm:prSet/>
      <dgm:spPr/>
      <dgm:t>
        <a:bodyPr/>
        <a:lstStyle/>
        <a:p>
          <a:pPr>
            <a:lnSpc>
              <a:spcPct val="100000"/>
            </a:lnSpc>
          </a:pPr>
          <a:r>
            <a:rPr lang="en-US"/>
            <a:t>Support and Resources</a:t>
          </a:r>
        </a:p>
      </dgm:t>
    </dgm:pt>
    <dgm:pt modelId="{FFC05253-EC50-4912-9E47-62396DC8AAE2}" type="parTrans" cxnId="{6919FD48-0226-487C-A716-74C072F41448}">
      <dgm:prSet/>
      <dgm:spPr/>
      <dgm:t>
        <a:bodyPr/>
        <a:lstStyle/>
        <a:p>
          <a:endParaRPr lang="en-US"/>
        </a:p>
      </dgm:t>
    </dgm:pt>
    <dgm:pt modelId="{8E803615-5674-4C4B-9FF1-0BB24962485B}" type="sibTrans" cxnId="{6919FD48-0226-487C-A716-74C072F41448}">
      <dgm:prSet/>
      <dgm:spPr/>
      <dgm:t>
        <a:bodyPr/>
        <a:lstStyle/>
        <a:p>
          <a:endParaRPr lang="en-US"/>
        </a:p>
      </dgm:t>
    </dgm:pt>
    <dgm:pt modelId="{EACCE47A-BA7D-4D11-99F8-22D997EC69AE}" type="pres">
      <dgm:prSet presAssocID="{B9D1B973-CD7E-42F9-AB62-89F8736B1B3F}" presName="root" presStyleCnt="0">
        <dgm:presLayoutVars>
          <dgm:dir/>
          <dgm:resizeHandles val="exact"/>
        </dgm:presLayoutVars>
      </dgm:prSet>
      <dgm:spPr/>
    </dgm:pt>
    <dgm:pt modelId="{7BAE2143-4A24-4B0A-A60E-FE86C4D56692}" type="pres">
      <dgm:prSet presAssocID="{275ECEA3-8A62-46DC-AFFD-275664914DB3}" presName="compNode" presStyleCnt="0"/>
      <dgm:spPr/>
    </dgm:pt>
    <dgm:pt modelId="{E59C68CE-9F17-4DA2-A191-193C41F6B351}" type="pres">
      <dgm:prSet presAssocID="{275ECEA3-8A62-46DC-AFFD-275664914DB3}" presName="bgRect" presStyleLbl="bgShp" presStyleIdx="0" presStyleCnt="8"/>
      <dgm:spPr/>
    </dgm:pt>
    <dgm:pt modelId="{B2491151-D904-4516-869C-DD2B8D5FE36D}" type="pres">
      <dgm:prSet presAssocID="{275ECEA3-8A62-46DC-AFFD-275664914DB3}"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ily Calendar"/>
        </a:ext>
      </dgm:extLst>
    </dgm:pt>
    <dgm:pt modelId="{4816AAE9-EA85-4050-880D-DAC2980C806D}" type="pres">
      <dgm:prSet presAssocID="{275ECEA3-8A62-46DC-AFFD-275664914DB3}" presName="spaceRect" presStyleCnt="0"/>
      <dgm:spPr/>
    </dgm:pt>
    <dgm:pt modelId="{362309CD-8F84-4F3E-A755-652A71D563DD}" type="pres">
      <dgm:prSet presAssocID="{275ECEA3-8A62-46DC-AFFD-275664914DB3}" presName="parTx" presStyleLbl="revTx" presStyleIdx="0" presStyleCnt="8">
        <dgm:presLayoutVars>
          <dgm:chMax val="0"/>
          <dgm:chPref val="0"/>
        </dgm:presLayoutVars>
      </dgm:prSet>
      <dgm:spPr/>
    </dgm:pt>
    <dgm:pt modelId="{55B117C8-AAD3-431B-8F0E-C8E39A27885F}" type="pres">
      <dgm:prSet presAssocID="{1CA8F1A6-2825-41BC-A38E-711B738BC546}" presName="sibTrans" presStyleCnt="0"/>
      <dgm:spPr/>
    </dgm:pt>
    <dgm:pt modelId="{D2E7D667-D8C9-43C8-8C1D-CFC4F137BBE1}" type="pres">
      <dgm:prSet presAssocID="{61550D90-45E0-4F84-A1FE-FA14E3956BCB}" presName="compNode" presStyleCnt="0"/>
      <dgm:spPr/>
    </dgm:pt>
    <dgm:pt modelId="{EEB4BFF9-7592-46DB-816F-D0ED6DD2A965}" type="pres">
      <dgm:prSet presAssocID="{61550D90-45E0-4F84-A1FE-FA14E3956BCB}" presName="bgRect" presStyleLbl="bgShp" presStyleIdx="1" presStyleCnt="8"/>
      <dgm:spPr/>
    </dgm:pt>
    <dgm:pt modelId="{883C92F4-9478-4549-86D9-EE0C38761F7F}" type="pres">
      <dgm:prSet presAssocID="{61550D90-45E0-4F84-A1FE-FA14E3956BCB}" presName="iconRect" presStyleLbl="node1" presStyleIdx="1" presStyleCnt="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C8BE1091-ACD5-4F3C-9978-5F2EF07E20E4}" type="pres">
      <dgm:prSet presAssocID="{61550D90-45E0-4F84-A1FE-FA14E3956BCB}" presName="spaceRect" presStyleCnt="0"/>
      <dgm:spPr/>
    </dgm:pt>
    <dgm:pt modelId="{E924D442-3E42-4893-8C6F-7E7D13C7FC4C}" type="pres">
      <dgm:prSet presAssocID="{61550D90-45E0-4F84-A1FE-FA14E3956BCB}" presName="parTx" presStyleLbl="revTx" presStyleIdx="1" presStyleCnt="8">
        <dgm:presLayoutVars>
          <dgm:chMax val="0"/>
          <dgm:chPref val="0"/>
        </dgm:presLayoutVars>
      </dgm:prSet>
      <dgm:spPr/>
    </dgm:pt>
    <dgm:pt modelId="{BB7C598C-08BA-424F-9509-79EF7F63CA53}" type="pres">
      <dgm:prSet presAssocID="{222EFCB4-D2B4-4461-B105-9DA62FBB8467}" presName="sibTrans" presStyleCnt="0"/>
      <dgm:spPr/>
    </dgm:pt>
    <dgm:pt modelId="{33C5161F-F0F0-4AF4-8600-AE2AEDEF24DD}" type="pres">
      <dgm:prSet presAssocID="{AB6C33DE-77C1-4272-82E5-47E8D2DE11BF}" presName="compNode" presStyleCnt="0"/>
      <dgm:spPr/>
    </dgm:pt>
    <dgm:pt modelId="{4A3CFE03-0A39-4452-8AAF-C10E26DFB9FD}" type="pres">
      <dgm:prSet presAssocID="{AB6C33DE-77C1-4272-82E5-47E8D2DE11BF}" presName="bgRect" presStyleLbl="bgShp" presStyleIdx="2" presStyleCnt="8"/>
      <dgm:spPr/>
    </dgm:pt>
    <dgm:pt modelId="{1DD649B0-DE4A-4505-AB01-14AB081A3672}" type="pres">
      <dgm:prSet presAssocID="{AB6C33DE-77C1-4272-82E5-47E8D2DE11BF}"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ales of Justice"/>
        </a:ext>
      </dgm:extLst>
    </dgm:pt>
    <dgm:pt modelId="{E9071655-5497-4F52-8772-2318F2C54983}" type="pres">
      <dgm:prSet presAssocID="{AB6C33DE-77C1-4272-82E5-47E8D2DE11BF}" presName="spaceRect" presStyleCnt="0"/>
      <dgm:spPr/>
    </dgm:pt>
    <dgm:pt modelId="{E12E35CB-DBCE-4844-9EB8-B43330DD7395}" type="pres">
      <dgm:prSet presAssocID="{AB6C33DE-77C1-4272-82E5-47E8D2DE11BF}" presName="parTx" presStyleLbl="revTx" presStyleIdx="2" presStyleCnt="8">
        <dgm:presLayoutVars>
          <dgm:chMax val="0"/>
          <dgm:chPref val="0"/>
        </dgm:presLayoutVars>
      </dgm:prSet>
      <dgm:spPr/>
    </dgm:pt>
    <dgm:pt modelId="{5C34395A-7B76-47CF-AC15-3FE334131AAD}" type="pres">
      <dgm:prSet presAssocID="{F021F801-09F8-4119-933E-4EED107C274B}" presName="sibTrans" presStyleCnt="0"/>
      <dgm:spPr/>
    </dgm:pt>
    <dgm:pt modelId="{A9D5AC8E-9CF6-458F-9E31-48220A7A44F0}" type="pres">
      <dgm:prSet presAssocID="{71367F09-AF43-4C69-BD2D-DFC1089F6081}" presName="compNode" presStyleCnt="0"/>
      <dgm:spPr/>
    </dgm:pt>
    <dgm:pt modelId="{A0E7DB26-8390-4DA7-9A8D-B6BE81AF81E5}" type="pres">
      <dgm:prSet presAssocID="{71367F09-AF43-4C69-BD2D-DFC1089F6081}" presName="bgRect" presStyleLbl="bgShp" presStyleIdx="3" presStyleCnt="8"/>
      <dgm:spPr/>
    </dgm:pt>
    <dgm:pt modelId="{8688EF9D-E6B6-4B3A-878B-6ED66DC6301C}" type="pres">
      <dgm:prSet presAssocID="{71367F09-AF43-4C69-BD2D-DFC1089F6081}"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668595A3-20EE-4F80-8ECA-E0F3E5EAA058}" type="pres">
      <dgm:prSet presAssocID="{71367F09-AF43-4C69-BD2D-DFC1089F6081}" presName="spaceRect" presStyleCnt="0"/>
      <dgm:spPr/>
    </dgm:pt>
    <dgm:pt modelId="{12954CA8-AFC2-4040-B37B-8785AB99BE3E}" type="pres">
      <dgm:prSet presAssocID="{71367F09-AF43-4C69-BD2D-DFC1089F6081}" presName="parTx" presStyleLbl="revTx" presStyleIdx="3" presStyleCnt="8">
        <dgm:presLayoutVars>
          <dgm:chMax val="0"/>
          <dgm:chPref val="0"/>
        </dgm:presLayoutVars>
      </dgm:prSet>
      <dgm:spPr/>
    </dgm:pt>
    <dgm:pt modelId="{7A7E77AA-993D-4A3C-8217-28AC2DA25C2A}" type="pres">
      <dgm:prSet presAssocID="{8837F360-109B-4EF3-AFEF-06F5E6A130DB}" presName="sibTrans" presStyleCnt="0"/>
      <dgm:spPr/>
    </dgm:pt>
    <dgm:pt modelId="{B835DFB4-055C-4D0D-91E9-5B870A19493C}" type="pres">
      <dgm:prSet presAssocID="{4448E30D-6135-4632-9A53-A74BBEDB4175}" presName="compNode" presStyleCnt="0"/>
      <dgm:spPr/>
    </dgm:pt>
    <dgm:pt modelId="{7345A329-D78E-47B1-A6E4-F0A2E19DD4D0}" type="pres">
      <dgm:prSet presAssocID="{4448E30D-6135-4632-9A53-A74BBEDB4175}" presName="bgRect" presStyleLbl="bgShp" presStyleIdx="4" presStyleCnt="8"/>
      <dgm:spPr/>
    </dgm:pt>
    <dgm:pt modelId="{6F0E94D1-1C87-46B2-A267-FE4A430D2C2F}" type="pres">
      <dgm:prSet presAssocID="{4448E30D-6135-4632-9A53-A74BBEDB4175}" presName="iconRect" presStyleLbl="node1" presStyleIdx="4"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hermometer"/>
        </a:ext>
      </dgm:extLst>
    </dgm:pt>
    <dgm:pt modelId="{52495A18-9BB2-4D90-91E3-C83BE81226AA}" type="pres">
      <dgm:prSet presAssocID="{4448E30D-6135-4632-9A53-A74BBEDB4175}" presName="spaceRect" presStyleCnt="0"/>
      <dgm:spPr/>
    </dgm:pt>
    <dgm:pt modelId="{A90226CB-696A-43B8-8595-59B75889DBFB}" type="pres">
      <dgm:prSet presAssocID="{4448E30D-6135-4632-9A53-A74BBEDB4175}" presName="parTx" presStyleLbl="revTx" presStyleIdx="4" presStyleCnt="8">
        <dgm:presLayoutVars>
          <dgm:chMax val="0"/>
          <dgm:chPref val="0"/>
        </dgm:presLayoutVars>
      </dgm:prSet>
      <dgm:spPr/>
    </dgm:pt>
    <dgm:pt modelId="{36F07B7A-A0BE-4D87-AD4B-ABF0C21D28F0}" type="pres">
      <dgm:prSet presAssocID="{39DE0CE0-4708-47EA-8BA4-150E35A4C977}" presName="sibTrans" presStyleCnt="0"/>
      <dgm:spPr/>
    </dgm:pt>
    <dgm:pt modelId="{3DC743ED-5C1D-490F-B29B-B02E6004F356}" type="pres">
      <dgm:prSet presAssocID="{56C7AA1D-9435-4A6F-B962-21105B3218E0}" presName="compNode" presStyleCnt="0"/>
      <dgm:spPr/>
    </dgm:pt>
    <dgm:pt modelId="{94F0B3EB-C9D6-4C52-9D53-84FB38361028}" type="pres">
      <dgm:prSet presAssocID="{56C7AA1D-9435-4A6F-B962-21105B3218E0}" presName="bgRect" presStyleLbl="bgShp" presStyleIdx="5" presStyleCnt="8"/>
      <dgm:spPr/>
    </dgm:pt>
    <dgm:pt modelId="{CAF83315-7E59-4E89-92C8-D86C7A8B838A}" type="pres">
      <dgm:prSet presAssocID="{56C7AA1D-9435-4A6F-B962-21105B3218E0}" presName="iconRect" presStyleLbl="node1" presStyleIdx="5" presStyleCnt="8"/>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Key"/>
        </a:ext>
      </dgm:extLst>
    </dgm:pt>
    <dgm:pt modelId="{48C40A6B-A45F-4F97-9604-F076FA25938C}" type="pres">
      <dgm:prSet presAssocID="{56C7AA1D-9435-4A6F-B962-21105B3218E0}" presName="spaceRect" presStyleCnt="0"/>
      <dgm:spPr/>
    </dgm:pt>
    <dgm:pt modelId="{E1A68F69-5CD6-48FF-9133-0AEEE1B5D3C8}" type="pres">
      <dgm:prSet presAssocID="{56C7AA1D-9435-4A6F-B962-21105B3218E0}" presName="parTx" presStyleLbl="revTx" presStyleIdx="5" presStyleCnt="8">
        <dgm:presLayoutVars>
          <dgm:chMax val="0"/>
          <dgm:chPref val="0"/>
        </dgm:presLayoutVars>
      </dgm:prSet>
      <dgm:spPr/>
    </dgm:pt>
    <dgm:pt modelId="{8CFA24A4-0D47-490D-AD01-E6ABF509C71B}" type="pres">
      <dgm:prSet presAssocID="{75708066-443C-4949-BA99-77A23FEEBF40}" presName="sibTrans" presStyleCnt="0"/>
      <dgm:spPr/>
    </dgm:pt>
    <dgm:pt modelId="{8364E322-E540-4B5C-B0D8-F2436023A127}" type="pres">
      <dgm:prSet presAssocID="{02416103-361B-4BA8-8A63-CD213913A200}" presName="compNode" presStyleCnt="0"/>
      <dgm:spPr/>
    </dgm:pt>
    <dgm:pt modelId="{89CA55B3-0C41-485C-B6DF-30787231080D}" type="pres">
      <dgm:prSet presAssocID="{02416103-361B-4BA8-8A63-CD213913A200}" presName="bgRect" presStyleLbl="bgShp" presStyleIdx="6" presStyleCnt="8"/>
      <dgm:spPr/>
    </dgm:pt>
    <dgm:pt modelId="{1F35CDB8-6B7A-4CC0-BC26-3D9C9EE92E0D}" type="pres">
      <dgm:prSet presAssocID="{02416103-361B-4BA8-8A63-CD213913A200}" presName="iconRect" presStyleLbl="node1" presStyleIdx="6" presStyleCnt="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Lightbulb"/>
        </a:ext>
      </dgm:extLst>
    </dgm:pt>
    <dgm:pt modelId="{BBA85E29-2719-48FB-A68E-14D3CC3031FB}" type="pres">
      <dgm:prSet presAssocID="{02416103-361B-4BA8-8A63-CD213913A200}" presName="spaceRect" presStyleCnt="0"/>
      <dgm:spPr/>
    </dgm:pt>
    <dgm:pt modelId="{4796A5C2-B2CB-48A4-A2A4-C1A1759D399F}" type="pres">
      <dgm:prSet presAssocID="{02416103-361B-4BA8-8A63-CD213913A200}" presName="parTx" presStyleLbl="revTx" presStyleIdx="6" presStyleCnt="8">
        <dgm:presLayoutVars>
          <dgm:chMax val="0"/>
          <dgm:chPref val="0"/>
        </dgm:presLayoutVars>
      </dgm:prSet>
      <dgm:spPr/>
    </dgm:pt>
    <dgm:pt modelId="{A28FE62E-BC35-4041-B2C3-A27ADC4C704B}" type="pres">
      <dgm:prSet presAssocID="{69572C50-A88D-4A10-A200-99135D58BFF3}" presName="sibTrans" presStyleCnt="0"/>
      <dgm:spPr/>
    </dgm:pt>
    <dgm:pt modelId="{55A94A90-FD26-4B23-99AB-B68F83594948}" type="pres">
      <dgm:prSet presAssocID="{3A702E46-D994-44AA-A39B-1CADCCFD59EC}" presName="compNode" presStyleCnt="0"/>
      <dgm:spPr/>
    </dgm:pt>
    <dgm:pt modelId="{5FF3962D-FAE6-453D-B9C2-EE49086E4F0B}" type="pres">
      <dgm:prSet presAssocID="{3A702E46-D994-44AA-A39B-1CADCCFD59EC}" presName="bgRect" presStyleLbl="bgShp" presStyleIdx="7" presStyleCnt="8"/>
      <dgm:spPr/>
    </dgm:pt>
    <dgm:pt modelId="{24F8DEF7-3B78-4EEA-9E77-BC6C3C8833E8}" type="pres">
      <dgm:prSet presAssocID="{3A702E46-D994-44AA-A39B-1CADCCFD59EC}" presName="iconRect" presStyleLbl="node1" presStyleIdx="7" presStyleCnt="8"/>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a:noFill/>
        </a:ln>
      </dgm:spPr>
      <dgm:extLst>
        <a:ext uri="{E40237B7-FDA0-4F09-8148-C483321AD2D9}">
          <dgm14:cNvPr xmlns:dgm14="http://schemas.microsoft.com/office/drawing/2010/diagram" id="0" name="" descr="Call center"/>
        </a:ext>
      </dgm:extLst>
    </dgm:pt>
    <dgm:pt modelId="{DC95530E-D508-4A57-A6FF-7430D5B04940}" type="pres">
      <dgm:prSet presAssocID="{3A702E46-D994-44AA-A39B-1CADCCFD59EC}" presName="spaceRect" presStyleCnt="0"/>
      <dgm:spPr/>
    </dgm:pt>
    <dgm:pt modelId="{4DC0BC5B-130D-48B3-BE2E-A1E81FC1169B}" type="pres">
      <dgm:prSet presAssocID="{3A702E46-D994-44AA-A39B-1CADCCFD59EC}" presName="parTx" presStyleLbl="revTx" presStyleIdx="7" presStyleCnt="8">
        <dgm:presLayoutVars>
          <dgm:chMax val="0"/>
          <dgm:chPref val="0"/>
        </dgm:presLayoutVars>
      </dgm:prSet>
      <dgm:spPr/>
    </dgm:pt>
  </dgm:ptLst>
  <dgm:cxnLst>
    <dgm:cxn modelId="{B64F2A0D-0E82-4B09-8FB3-BFB9832C635F}" srcId="{B9D1B973-CD7E-42F9-AB62-89F8736B1B3F}" destId="{4448E30D-6135-4632-9A53-A74BBEDB4175}" srcOrd="4" destOrd="0" parTransId="{705E97D3-D6FA-4A54-8C93-D1A39FCE0ADF}" sibTransId="{39DE0CE0-4708-47EA-8BA4-150E35A4C977}"/>
    <dgm:cxn modelId="{BFDABB19-4849-4761-9F18-D5A9DB7E4C01}" type="presOf" srcId="{275ECEA3-8A62-46DC-AFFD-275664914DB3}" destId="{362309CD-8F84-4F3E-A755-652A71D563DD}" srcOrd="0" destOrd="0" presId="urn:microsoft.com/office/officeart/2018/2/layout/IconVerticalSolidList"/>
    <dgm:cxn modelId="{77C7F82C-238E-4D92-A26C-3EE0502BF761}" type="presOf" srcId="{AB6C33DE-77C1-4272-82E5-47E8D2DE11BF}" destId="{E12E35CB-DBCE-4844-9EB8-B43330DD7395}" srcOrd="0" destOrd="0" presId="urn:microsoft.com/office/officeart/2018/2/layout/IconVerticalSolidList"/>
    <dgm:cxn modelId="{04ACF93C-0986-4354-8F90-EBE7901A4CE1}" type="presOf" srcId="{02416103-361B-4BA8-8A63-CD213913A200}" destId="{4796A5C2-B2CB-48A4-A2A4-C1A1759D399F}" srcOrd="0" destOrd="0" presId="urn:microsoft.com/office/officeart/2018/2/layout/IconVerticalSolidList"/>
    <dgm:cxn modelId="{89A13440-1CC8-48EF-94BC-606085424F1B}" srcId="{B9D1B973-CD7E-42F9-AB62-89F8736B1B3F}" destId="{275ECEA3-8A62-46DC-AFFD-275664914DB3}" srcOrd="0" destOrd="0" parTransId="{B01A31A6-F5B1-4EE8-8508-230C893FAF7B}" sibTransId="{1CA8F1A6-2825-41BC-A38E-711B738BC546}"/>
    <dgm:cxn modelId="{D0833940-6819-46A1-8FEA-22F2A1D80631}" srcId="{B9D1B973-CD7E-42F9-AB62-89F8736B1B3F}" destId="{61550D90-45E0-4F84-A1FE-FA14E3956BCB}" srcOrd="1" destOrd="0" parTransId="{7F4F8A28-F429-4FA9-BC3A-EDB70D41DE56}" sibTransId="{222EFCB4-D2B4-4461-B105-9DA62FBB8467}"/>
    <dgm:cxn modelId="{C3570C63-34EA-40CA-BA0B-B945042E1E0B}" type="presOf" srcId="{4448E30D-6135-4632-9A53-A74BBEDB4175}" destId="{A90226CB-696A-43B8-8595-59B75889DBFB}" srcOrd="0" destOrd="0" presId="urn:microsoft.com/office/officeart/2018/2/layout/IconVerticalSolidList"/>
    <dgm:cxn modelId="{508E5145-3EDC-4DE3-AC10-475C210E7A98}" srcId="{B9D1B973-CD7E-42F9-AB62-89F8736B1B3F}" destId="{02416103-361B-4BA8-8A63-CD213913A200}" srcOrd="6" destOrd="0" parTransId="{4AD67EA0-A818-433B-A8DA-71203C3332C2}" sibTransId="{69572C50-A88D-4A10-A200-99135D58BFF3}"/>
    <dgm:cxn modelId="{6919FD48-0226-487C-A716-74C072F41448}" srcId="{B9D1B973-CD7E-42F9-AB62-89F8736B1B3F}" destId="{3A702E46-D994-44AA-A39B-1CADCCFD59EC}" srcOrd="7" destOrd="0" parTransId="{FFC05253-EC50-4912-9E47-62396DC8AAE2}" sibTransId="{8E803615-5674-4C4B-9FF1-0BB24962485B}"/>
    <dgm:cxn modelId="{55DF156C-D28E-4D06-AFDD-970475C1ABC0}" type="presOf" srcId="{3A702E46-D994-44AA-A39B-1CADCCFD59EC}" destId="{4DC0BC5B-130D-48B3-BE2E-A1E81FC1169B}" srcOrd="0" destOrd="0" presId="urn:microsoft.com/office/officeart/2018/2/layout/IconVerticalSolidList"/>
    <dgm:cxn modelId="{3B5D366F-D066-4FF5-AEA3-6E5F51CE2E52}" type="presOf" srcId="{71367F09-AF43-4C69-BD2D-DFC1089F6081}" destId="{12954CA8-AFC2-4040-B37B-8785AB99BE3E}" srcOrd="0" destOrd="0" presId="urn:microsoft.com/office/officeart/2018/2/layout/IconVerticalSolidList"/>
    <dgm:cxn modelId="{A39D2B53-5D2F-43C6-A37A-B8C6B42FFE50}" srcId="{B9D1B973-CD7E-42F9-AB62-89F8736B1B3F}" destId="{AB6C33DE-77C1-4272-82E5-47E8D2DE11BF}" srcOrd="2" destOrd="0" parTransId="{867F0120-5EFC-4726-9F02-98E1AFD3457B}" sibTransId="{F021F801-09F8-4119-933E-4EED107C274B}"/>
    <dgm:cxn modelId="{55DD637C-14CC-430A-BC40-5DFD3E633AA5}" type="presOf" srcId="{B9D1B973-CD7E-42F9-AB62-89F8736B1B3F}" destId="{EACCE47A-BA7D-4D11-99F8-22D997EC69AE}" srcOrd="0" destOrd="0" presId="urn:microsoft.com/office/officeart/2018/2/layout/IconVerticalSolidList"/>
    <dgm:cxn modelId="{F16DD87F-FF18-4496-BC91-F9D55E21ED4A}" type="presOf" srcId="{56C7AA1D-9435-4A6F-B962-21105B3218E0}" destId="{E1A68F69-5CD6-48FF-9133-0AEEE1B5D3C8}" srcOrd="0" destOrd="0" presId="urn:microsoft.com/office/officeart/2018/2/layout/IconVerticalSolidList"/>
    <dgm:cxn modelId="{4ABED988-2866-498F-AE34-15BD11DB0387}" type="presOf" srcId="{61550D90-45E0-4F84-A1FE-FA14E3956BCB}" destId="{E924D442-3E42-4893-8C6F-7E7D13C7FC4C}" srcOrd="0" destOrd="0" presId="urn:microsoft.com/office/officeart/2018/2/layout/IconVerticalSolidList"/>
    <dgm:cxn modelId="{E342BCAB-E682-441A-82CD-FD280DA22C65}" srcId="{B9D1B973-CD7E-42F9-AB62-89F8736B1B3F}" destId="{56C7AA1D-9435-4A6F-B962-21105B3218E0}" srcOrd="5" destOrd="0" parTransId="{D5858717-FB51-4484-BACF-70C3CC827B19}" sibTransId="{75708066-443C-4949-BA99-77A23FEEBF40}"/>
    <dgm:cxn modelId="{10D624F0-67D4-4629-B2E2-71DFDA9BA679}" srcId="{B9D1B973-CD7E-42F9-AB62-89F8736B1B3F}" destId="{71367F09-AF43-4C69-BD2D-DFC1089F6081}" srcOrd="3" destOrd="0" parTransId="{BA3023EE-6B18-42C3-9E46-53FC50821B05}" sibTransId="{8837F360-109B-4EF3-AFEF-06F5E6A130DB}"/>
    <dgm:cxn modelId="{AF02F1C7-69A4-404B-B356-B03B39A2955E}" type="presParOf" srcId="{EACCE47A-BA7D-4D11-99F8-22D997EC69AE}" destId="{7BAE2143-4A24-4B0A-A60E-FE86C4D56692}" srcOrd="0" destOrd="0" presId="urn:microsoft.com/office/officeart/2018/2/layout/IconVerticalSolidList"/>
    <dgm:cxn modelId="{4CEDF8EE-2438-4F2B-964A-18D0C40270A4}" type="presParOf" srcId="{7BAE2143-4A24-4B0A-A60E-FE86C4D56692}" destId="{E59C68CE-9F17-4DA2-A191-193C41F6B351}" srcOrd="0" destOrd="0" presId="urn:microsoft.com/office/officeart/2018/2/layout/IconVerticalSolidList"/>
    <dgm:cxn modelId="{47CF77FE-32DC-47F1-8E6F-720CBD21A9AB}" type="presParOf" srcId="{7BAE2143-4A24-4B0A-A60E-FE86C4D56692}" destId="{B2491151-D904-4516-869C-DD2B8D5FE36D}" srcOrd="1" destOrd="0" presId="urn:microsoft.com/office/officeart/2018/2/layout/IconVerticalSolidList"/>
    <dgm:cxn modelId="{6B98AA25-0C1A-4E53-87D2-70388FDDFEFE}" type="presParOf" srcId="{7BAE2143-4A24-4B0A-A60E-FE86C4D56692}" destId="{4816AAE9-EA85-4050-880D-DAC2980C806D}" srcOrd="2" destOrd="0" presId="urn:microsoft.com/office/officeart/2018/2/layout/IconVerticalSolidList"/>
    <dgm:cxn modelId="{BB06632A-A98D-4F3A-9417-3BC1E058B3E2}" type="presParOf" srcId="{7BAE2143-4A24-4B0A-A60E-FE86C4D56692}" destId="{362309CD-8F84-4F3E-A755-652A71D563DD}" srcOrd="3" destOrd="0" presId="urn:microsoft.com/office/officeart/2018/2/layout/IconVerticalSolidList"/>
    <dgm:cxn modelId="{3548DDD7-C31B-4518-B931-B0AE772AEC76}" type="presParOf" srcId="{EACCE47A-BA7D-4D11-99F8-22D997EC69AE}" destId="{55B117C8-AAD3-431B-8F0E-C8E39A27885F}" srcOrd="1" destOrd="0" presId="urn:microsoft.com/office/officeart/2018/2/layout/IconVerticalSolidList"/>
    <dgm:cxn modelId="{B2480F43-7E60-4659-9047-6B3B319B50AB}" type="presParOf" srcId="{EACCE47A-BA7D-4D11-99F8-22D997EC69AE}" destId="{D2E7D667-D8C9-43C8-8C1D-CFC4F137BBE1}" srcOrd="2" destOrd="0" presId="urn:microsoft.com/office/officeart/2018/2/layout/IconVerticalSolidList"/>
    <dgm:cxn modelId="{384AA875-3B71-4336-A275-37D43A30FDCC}" type="presParOf" srcId="{D2E7D667-D8C9-43C8-8C1D-CFC4F137BBE1}" destId="{EEB4BFF9-7592-46DB-816F-D0ED6DD2A965}" srcOrd="0" destOrd="0" presId="urn:microsoft.com/office/officeart/2018/2/layout/IconVerticalSolidList"/>
    <dgm:cxn modelId="{BB892AAE-F1FA-4ABF-B838-BA03C171C7BE}" type="presParOf" srcId="{D2E7D667-D8C9-43C8-8C1D-CFC4F137BBE1}" destId="{883C92F4-9478-4549-86D9-EE0C38761F7F}" srcOrd="1" destOrd="0" presId="urn:microsoft.com/office/officeart/2018/2/layout/IconVerticalSolidList"/>
    <dgm:cxn modelId="{311A216B-0369-429D-83DB-1BE701B23082}" type="presParOf" srcId="{D2E7D667-D8C9-43C8-8C1D-CFC4F137BBE1}" destId="{C8BE1091-ACD5-4F3C-9978-5F2EF07E20E4}" srcOrd="2" destOrd="0" presId="urn:microsoft.com/office/officeart/2018/2/layout/IconVerticalSolidList"/>
    <dgm:cxn modelId="{10DE8B31-166D-43A2-A077-1E694E6CE76C}" type="presParOf" srcId="{D2E7D667-D8C9-43C8-8C1D-CFC4F137BBE1}" destId="{E924D442-3E42-4893-8C6F-7E7D13C7FC4C}" srcOrd="3" destOrd="0" presId="urn:microsoft.com/office/officeart/2018/2/layout/IconVerticalSolidList"/>
    <dgm:cxn modelId="{8492ECC1-CCBF-402D-9749-5E1476BADB21}" type="presParOf" srcId="{EACCE47A-BA7D-4D11-99F8-22D997EC69AE}" destId="{BB7C598C-08BA-424F-9509-79EF7F63CA53}" srcOrd="3" destOrd="0" presId="urn:microsoft.com/office/officeart/2018/2/layout/IconVerticalSolidList"/>
    <dgm:cxn modelId="{22D76008-F3FA-442A-AA72-5E26835E5E19}" type="presParOf" srcId="{EACCE47A-BA7D-4D11-99F8-22D997EC69AE}" destId="{33C5161F-F0F0-4AF4-8600-AE2AEDEF24DD}" srcOrd="4" destOrd="0" presId="urn:microsoft.com/office/officeart/2018/2/layout/IconVerticalSolidList"/>
    <dgm:cxn modelId="{B7C15628-170F-47D9-A5F1-2F1686EF45DC}" type="presParOf" srcId="{33C5161F-F0F0-4AF4-8600-AE2AEDEF24DD}" destId="{4A3CFE03-0A39-4452-8AAF-C10E26DFB9FD}" srcOrd="0" destOrd="0" presId="urn:microsoft.com/office/officeart/2018/2/layout/IconVerticalSolidList"/>
    <dgm:cxn modelId="{D0C1B93A-FF2C-420B-8F8F-40667EEDF121}" type="presParOf" srcId="{33C5161F-F0F0-4AF4-8600-AE2AEDEF24DD}" destId="{1DD649B0-DE4A-4505-AB01-14AB081A3672}" srcOrd="1" destOrd="0" presId="urn:microsoft.com/office/officeart/2018/2/layout/IconVerticalSolidList"/>
    <dgm:cxn modelId="{C0FFBE41-346D-4F30-8DD8-8EA01BB85294}" type="presParOf" srcId="{33C5161F-F0F0-4AF4-8600-AE2AEDEF24DD}" destId="{E9071655-5497-4F52-8772-2318F2C54983}" srcOrd="2" destOrd="0" presId="urn:microsoft.com/office/officeart/2018/2/layout/IconVerticalSolidList"/>
    <dgm:cxn modelId="{3EE6931F-4917-4C6D-964F-D32DCA35CD7D}" type="presParOf" srcId="{33C5161F-F0F0-4AF4-8600-AE2AEDEF24DD}" destId="{E12E35CB-DBCE-4844-9EB8-B43330DD7395}" srcOrd="3" destOrd="0" presId="urn:microsoft.com/office/officeart/2018/2/layout/IconVerticalSolidList"/>
    <dgm:cxn modelId="{7321EA96-0B29-4A0D-A4EC-435461B6B8CF}" type="presParOf" srcId="{EACCE47A-BA7D-4D11-99F8-22D997EC69AE}" destId="{5C34395A-7B76-47CF-AC15-3FE334131AAD}" srcOrd="5" destOrd="0" presId="urn:microsoft.com/office/officeart/2018/2/layout/IconVerticalSolidList"/>
    <dgm:cxn modelId="{8DD573A7-9FE8-4EF7-A43C-31539D7E187F}" type="presParOf" srcId="{EACCE47A-BA7D-4D11-99F8-22D997EC69AE}" destId="{A9D5AC8E-9CF6-458F-9E31-48220A7A44F0}" srcOrd="6" destOrd="0" presId="urn:microsoft.com/office/officeart/2018/2/layout/IconVerticalSolidList"/>
    <dgm:cxn modelId="{AD8E1342-1608-4008-AD66-4B63BF2FA6A8}" type="presParOf" srcId="{A9D5AC8E-9CF6-458F-9E31-48220A7A44F0}" destId="{A0E7DB26-8390-4DA7-9A8D-B6BE81AF81E5}" srcOrd="0" destOrd="0" presId="urn:microsoft.com/office/officeart/2018/2/layout/IconVerticalSolidList"/>
    <dgm:cxn modelId="{1D3CD741-B2DE-435F-BF3D-93CF537E51F9}" type="presParOf" srcId="{A9D5AC8E-9CF6-458F-9E31-48220A7A44F0}" destId="{8688EF9D-E6B6-4B3A-878B-6ED66DC6301C}" srcOrd="1" destOrd="0" presId="urn:microsoft.com/office/officeart/2018/2/layout/IconVerticalSolidList"/>
    <dgm:cxn modelId="{AD6701E8-396A-4E27-9013-DBBF56E2B735}" type="presParOf" srcId="{A9D5AC8E-9CF6-458F-9E31-48220A7A44F0}" destId="{668595A3-20EE-4F80-8ECA-E0F3E5EAA058}" srcOrd="2" destOrd="0" presId="urn:microsoft.com/office/officeart/2018/2/layout/IconVerticalSolidList"/>
    <dgm:cxn modelId="{E0A1E616-518B-403F-9E25-5E50697FF008}" type="presParOf" srcId="{A9D5AC8E-9CF6-458F-9E31-48220A7A44F0}" destId="{12954CA8-AFC2-4040-B37B-8785AB99BE3E}" srcOrd="3" destOrd="0" presId="urn:microsoft.com/office/officeart/2018/2/layout/IconVerticalSolidList"/>
    <dgm:cxn modelId="{876B0967-1E39-4150-9B81-48EE4DE6917C}" type="presParOf" srcId="{EACCE47A-BA7D-4D11-99F8-22D997EC69AE}" destId="{7A7E77AA-993D-4A3C-8217-28AC2DA25C2A}" srcOrd="7" destOrd="0" presId="urn:microsoft.com/office/officeart/2018/2/layout/IconVerticalSolidList"/>
    <dgm:cxn modelId="{1BE97FE4-9E98-4D7C-BD98-6DC08371BEC2}" type="presParOf" srcId="{EACCE47A-BA7D-4D11-99F8-22D997EC69AE}" destId="{B835DFB4-055C-4D0D-91E9-5B870A19493C}" srcOrd="8" destOrd="0" presId="urn:microsoft.com/office/officeart/2018/2/layout/IconVerticalSolidList"/>
    <dgm:cxn modelId="{8CC853BD-0BF7-42DA-9EA2-C2A69BECD788}" type="presParOf" srcId="{B835DFB4-055C-4D0D-91E9-5B870A19493C}" destId="{7345A329-D78E-47B1-A6E4-F0A2E19DD4D0}" srcOrd="0" destOrd="0" presId="urn:microsoft.com/office/officeart/2018/2/layout/IconVerticalSolidList"/>
    <dgm:cxn modelId="{0982B7F9-8B53-4DA2-A344-E7B283104555}" type="presParOf" srcId="{B835DFB4-055C-4D0D-91E9-5B870A19493C}" destId="{6F0E94D1-1C87-46B2-A267-FE4A430D2C2F}" srcOrd="1" destOrd="0" presId="urn:microsoft.com/office/officeart/2018/2/layout/IconVerticalSolidList"/>
    <dgm:cxn modelId="{EB9FA50B-0BB7-4332-A04C-F1E893DA2710}" type="presParOf" srcId="{B835DFB4-055C-4D0D-91E9-5B870A19493C}" destId="{52495A18-9BB2-4D90-91E3-C83BE81226AA}" srcOrd="2" destOrd="0" presId="urn:microsoft.com/office/officeart/2018/2/layout/IconVerticalSolidList"/>
    <dgm:cxn modelId="{153DB341-7ECE-4EC9-8E64-D5CDE1BBC667}" type="presParOf" srcId="{B835DFB4-055C-4D0D-91E9-5B870A19493C}" destId="{A90226CB-696A-43B8-8595-59B75889DBFB}" srcOrd="3" destOrd="0" presId="urn:microsoft.com/office/officeart/2018/2/layout/IconVerticalSolidList"/>
    <dgm:cxn modelId="{A6F5EFA1-A7A6-4463-917D-4AC190CC5DBB}" type="presParOf" srcId="{EACCE47A-BA7D-4D11-99F8-22D997EC69AE}" destId="{36F07B7A-A0BE-4D87-AD4B-ABF0C21D28F0}" srcOrd="9" destOrd="0" presId="urn:microsoft.com/office/officeart/2018/2/layout/IconVerticalSolidList"/>
    <dgm:cxn modelId="{B66F86B5-D61F-41BD-BA25-6DBCF3CBB0A4}" type="presParOf" srcId="{EACCE47A-BA7D-4D11-99F8-22D997EC69AE}" destId="{3DC743ED-5C1D-490F-B29B-B02E6004F356}" srcOrd="10" destOrd="0" presId="urn:microsoft.com/office/officeart/2018/2/layout/IconVerticalSolidList"/>
    <dgm:cxn modelId="{F65ADDFA-97E0-4B95-883B-35C8D87BE7B8}" type="presParOf" srcId="{3DC743ED-5C1D-490F-B29B-B02E6004F356}" destId="{94F0B3EB-C9D6-4C52-9D53-84FB38361028}" srcOrd="0" destOrd="0" presId="urn:microsoft.com/office/officeart/2018/2/layout/IconVerticalSolidList"/>
    <dgm:cxn modelId="{BF5D7DF2-3317-44A2-B76B-8C93CFEA6F10}" type="presParOf" srcId="{3DC743ED-5C1D-490F-B29B-B02E6004F356}" destId="{CAF83315-7E59-4E89-92C8-D86C7A8B838A}" srcOrd="1" destOrd="0" presId="urn:microsoft.com/office/officeart/2018/2/layout/IconVerticalSolidList"/>
    <dgm:cxn modelId="{2D83296E-8459-49E7-8D30-F76AC70C8743}" type="presParOf" srcId="{3DC743ED-5C1D-490F-B29B-B02E6004F356}" destId="{48C40A6B-A45F-4F97-9604-F076FA25938C}" srcOrd="2" destOrd="0" presId="urn:microsoft.com/office/officeart/2018/2/layout/IconVerticalSolidList"/>
    <dgm:cxn modelId="{FF7B4977-E8D8-466E-9E3F-2256510D6666}" type="presParOf" srcId="{3DC743ED-5C1D-490F-B29B-B02E6004F356}" destId="{E1A68F69-5CD6-48FF-9133-0AEEE1B5D3C8}" srcOrd="3" destOrd="0" presId="urn:microsoft.com/office/officeart/2018/2/layout/IconVerticalSolidList"/>
    <dgm:cxn modelId="{108CDFCE-8F1B-4D94-9AAB-3775A5C87F18}" type="presParOf" srcId="{EACCE47A-BA7D-4D11-99F8-22D997EC69AE}" destId="{8CFA24A4-0D47-490D-AD01-E6ABF509C71B}" srcOrd="11" destOrd="0" presId="urn:microsoft.com/office/officeart/2018/2/layout/IconVerticalSolidList"/>
    <dgm:cxn modelId="{8438F1D8-9159-4931-82B4-90F195862601}" type="presParOf" srcId="{EACCE47A-BA7D-4D11-99F8-22D997EC69AE}" destId="{8364E322-E540-4B5C-B0D8-F2436023A127}" srcOrd="12" destOrd="0" presId="urn:microsoft.com/office/officeart/2018/2/layout/IconVerticalSolidList"/>
    <dgm:cxn modelId="{50EBFCDB-5C68-4084-A05C-FAA99E3254C1}" type="presParOf" srcId="{8364E322-E540-4B5C-B0D8-F2436023A127}" destId="{89CA55B3-0C41-485C-B6DF-30787231080D}" srcOrd="0" destOrd="0" presId="urn:microsoft.com/office/officeart/2018/2/layout/IconVerticalSolidList"/>
    <dgm:cxn modelId="{4D1EBB81-D93B-4024-8603-BF975F0C5E58}" type="presParOf" srcId="{8364E322-E540-4B5C-B0D8-F2436023A127}" destId="{1F35CDB8-6B7A-4CC0-BC26-3D9C9EE92E0D}" srcOrd="1" destOrd="0" presId="urn:microsoft.com/office/officeart/2018/2/layout/IconVerticalSolidList"/>
    <dgm:cxn modelId="{5BA3B6D0-9C34-4C41-A4B0-03AA717BEE88}" type="presParOf" srcId="{8364E322-E540-4B5C-B0D8-F2436023A127}" destId="{BBA85E29-2719-48FB-A68E-14D3CC3031FB}" srcOrd="2" destOrd="0" presId="urn:microsoft.com/office/officeart/2018/2/layout/IconVerticalSolidList"/>
    <dgm:cxn modelId="{BC4C3968-F387-4622-84BE-8EA27A46E8D6}" type="presParOf" srcId="{8364E322-E540-4B5C-B0D8-F2436023A127}" destId="{4796A5C2-B2CB-48A4-A2A4-C1A1759D399F}" srcOrd="3" destOrd="0" presId="urn:microsoft.com/office/officeart/2018/2/layout/IconVerticalSolidList"/>
    <dgm:cxn modelId="{79A9AFBE-5FCF-4781-8A60-1EFA067E9E44}" type="presParOf" srcId="{EACCE47A-BA7D-4D11-99F8-22D997EC69AE}" destId="{A28FE62E-BC35-4041-B2C3-A27ADC4C704B}" srcOrd="13" destOrd="0" presId="urn:microsoft.com/office/officeart/2018/2/layout/IconVerticalSolidList"/>
    <dgm:cxn modelId="{6CEFED1E-5C69-4FBC-9885-B8FA2A648072}" type="presParOf" srcId="{EACCE47A-BA7D-4D11-99F8-22D997EC69AE}" destId="{55A94A90-FD26-4B23-99AB-B68F83594948}" srcOrd="14" destOrd="0" presId="urn:microsoft.com/office/officeart/2018/2/layout/IconVerticalSolidList"/>
    <dgm:cxn modelId="{820C25D7-2C64-45D0-9BF7-A3E0E28A6F8E}" type="presParOf" srcId="{55A94A90-FD26-4B23-99AB-B68F83594948}" destId="{5FF3962D-FAE6-453D-B9C2-EE49086E4F0B}" srcOrd="0" destOrd="0" presId="urn:microsoft.com/office/officeart/2018/2/layout/IconVerticalSolidList"/>
    <dgm:cxn modelId="{F21FFED5-8866-4EEC-919B-7C18C4B72AB1}" type="presParOf" srcId="{55A94A90-FD26-4B23-99AB-B68F83594948}" destId="{24F8DEF7-3B78-4EEA-9E77-BC6C3C8833E8}" srcOrd="1" destOrd="0" presId="urn:microsoft.com/office/officeart/2018/2/layout/IconVerticalSolidList"/>
    <dgm:cxn modelId="{CA106991-4F2E-4E3D-AF6F-5EB7D18B608B}" type="presParOf" srcId="{55A94A90-FD26-4B23-99AB-B68F83594948}" destId="{DC95530E-D508-4A57-A6FF-7430D5B04940}" srcOrd="2" destOrd="0" presId="urn:microsoft.com/office/officeart/2018/2/layout/IconVerticalSolidList"/>
    <dgm:cxn modelId="{6FBC99C2-34D6-456F-B51F-DC057531AA0A}" type="presParOf" srcId="{55A94A90-FD26-4B23-99AB-B68F83594948}" destId="{4DC0BC5B-130D-48B3-BE2E-A1E81FC1169B}"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1818E7-D70E-48AC-835F-1086B095E4FC}" type="doc">
      <dgm:prSet loTypeId="urn:microsoft.com/office/officeart/2016/7/layout/HorizontalActionList" loCatId="List" qsTypeId="urn:microsoft.com/office/officeart/2005/8/quickstyle/simple1" qsCatId="simple" csTypeId="urn:microsoft.com/office/officeart/2005/8/colors/accent1_2" csCatId="accent1" phldr="1"/>
      <dgm:spPr/>
      <dgm:t>
        <a:bodyPr/>
        <a:lstStyle/>
        <a:p>
          <a:endParaRPr lang="en-US"/>
        </a:p>
      </dgm:t>
    </dgm:pt>
    <dgm:pt modelId="{18439D09-7C8E-4E7E-83BD-F902EAFA4BE6}">
      <dgm:prSet/>
      <dgm:spPr/>
      <dgm:t>
        <a:bodyPr/>
        <a:lstStyle/>
        <a:p>
          <a:r>
            <a:rPr lang="en-US" dirty="0"/>
            <a:t>Monitor</a:t>
          </a:r>
        </a:p>
      </dgm:t>
    </dgm:pt>
    <dgm:pt modelId="{2145B5A2-DE9D-44DA-B569-52F43A2A1CD1}" type="parTrans" cxnId="{1A5FEF8C-A8D1-45DF-ABF4-48AB068133C1}">
      <dgm:prSet/>
      <dgm:spPr/>
      <dgm:t>
        <a:bodyPr/>
        <a:lstStyle/>
        <a:p>
          <a:endParaRPr lang="en-US"/>
        </a:p>
      </dgm:t>
    </dgm:pt>
    <dgm:pt modelId="{6A0522F8-2810-486A-A112-79E449C0D905}" type="sibTrans" cxnId="{1A5FEF8C-A8D1-45DF-ABF4-48AB068133C1}">
      <dgm:prSet/>
      <dgm:spPr/>
      <dgm:t>
        <a:bodyPr/>
        <a:lstStyle/>
        <a:p>
          <a:endParaRPr lang="en-US"/>
        </a:p>
      </dgm:t>
    </dgm:pt>
    <dgm:pt modelId="{E856B550-5675-40A9-9F70-E33F40AE13AF}">
      <dgm:prSet/>
      <dgm:spPr/>
      <dgm:t>
        <a:bodyPr/>
        <a:lstStyle/>
        <a:p>
          <a:r>
            <a:rPr lang="en-US"/>
            <a:t>Monitor employee leave throughout the year </a:t>
          </a:r>
        </a:p>
      </dgm:t>
    </dgm:pt>
    <dgm:pt modelId="{73F3F5DA-382E-46AF-BEDA-779A453CF83E}" type="parTrans" cxnId="{E17DF754-4FAE-4E51-8E98-3115B3A9C65A}">
      <dgm:prSet/>
      <dgm:spPr/>
      <dgm:t>
        <a:bodyPr/>
        <a:lstStyle/>
        <a:p>
          <a:endParaRPr lang="en-US"/>
        </a:p>
      </dgm:t>
    </dgm:pt>
    <dgm:pt modelId="{65F3A2D4-89BF-47FF-8A70-0950AF11F765}" type="sibTrans" cxnId="{E17DF754-4FAE-4E51-8E98-3115B3A9C65A}">
      <dgm:prSet/>
      <dgm:spPr/>
      <dgm:t>
        <a:bodyPr/>
        <a:lstStyle/>
        <a:p>
          <a:endParaRPr lang="en-US"/>
        </a:p>
      </dgm:t>
    </dgm:pt>
    <dgm:pt modelId="{D980A245-661C-493F-9F35-09CD01A9A047}">
      <dgm:prSet/>
      <dgm:spPr/>
      <dgm:t>
        <a:bodyPr/>
        <a:lstStyle/>
        <a:p>
          <a:r>
            <a:rPr lang="en-US"/>
            <a:t>Run</a:t>
          </a:r>
        </a:p>
      </dgm:t>
    </dgm:pt>
    <dgm:pt modelId="{5148DBA7-6479-480F-AD1C-B1746ED98871}" type="parTrans" cxnId="{6438844D-77BC-40E0-BD18-ED1CCD032CC4}">
      <dgm:prSet/>
      <dgm:spPr/>
      <dgm:t>
        <a:bodyPr/>
        <a:lstStyle/>
        <a:p>
          <a:endParaRPr lang="en-US"/>
        </a:p>
      </dgm:t>
    </dgm:pt>
    <dgm:pt modelId="{3A7AB41E-5325-48E9-ADCB-CFE2FDED9AB7}" type="sibTrans" cxnId="{6438844D-77BC-40E0-BD18-ED1CCD032CC4}">
      <dgm:prSet/>
      <dgm:spPr/>
      <dgm:t>
        <a:bodyPr/>
        <a:lstStyle/>
        <a:p>
          <a:endParaRPr lang="en-US"/>
        </a:p>
      </dgm:t>
    </dgm:pt>
    <dgm:pt modelId="{DC1DB534-2513-4323-B14E-AAE967F1DD1C}">
      <dgm:prSet/>
      <dgm:spPr/>
      <dgm:t>
        <a:bodyPr/>
        <a:lstStyle/>
        <a:p>
          <a:r>
            <a:rPr lang="en-US" dirty="0"/>
            <a:t>Run Unapproved Leave and Payable Time Needing Approval reports on a regular basis to prevent orphaned transactions</a:t>
          </a:r>
        </a:p>
      </dgm:t>
    </dgm:pt>
    <dgm:pt modelId="{1CC1731F-982E-4AA7-AB76-62470DE327A6}" type="parTrans" cxnId="{03E8AE0F-490B-4A44-9CA1-58ED02B1A4D1}">
      <dgm:prSet/>
      <dgm:spPr/>
      <dgm:t>
        <a:bodyPr/>
        <a:lstStyle/>
        <a:p>
          <a:endParaRPr lang="en-US"/>
        </a:p>
      </dgm:t>
    </dgm:pt>
    <dgm:pt modelId="{D02D4D61-BEDA-43D4-BC53-4B8D7BB1B8B4}" type="sibTrans" cxnId="{03E8AE0F-490B-4A44-9CA1-58ED02B1A4D1}">
      <dgm:prSet/>
      <dgm:spPr/>
      <dgm:t>
        <a:bodyPr/>
        <a:lstStyle/>
        <a:p>
          <a:endParaRPr lang="en-US"/>
        </a:p>
      </dgm:t>
    </dgm:pt>
    <dgm:pt modelId="{1DECFF67-5500-4ADE-9945-BF32038228BC}">
      <dgm:prSet/>
      <dgm:spPr/>
      <dgm:t>
        <a:bodyPr/>
        <a:lstStyle/>
        <a:p>
          <a:r>
            <a:rPr lang="en-US" dirty="0"/>
            <a:t>Approve</a:t>
          </a:r>
        </a:p>
      </dgm:t>
    </dgm:pt>
    <dgm:pt modelId="{3EE860E0-A455-4D08-A749-39411920F5EA}" type="parTrans" cxnId="{344DDF71-F656-4A9A-BA4D-AA33D99C35C8}">
      <dgm:prSet/>
      <dgm:spPr/>
      <dgm:t>
        <a:bodyPr/>
        <a:lstStyle/>
        <a:p>
          <a:endParaRPr lang="en-US"/>
        </a:p>
      </dgm:t>
    </dgm:pt>
    <dgm:pt modelId="{5C433132-4BDE-430C-96D3-6C64F0F2F913}" type="sibTrans" cxnId="{344DDF71-F656-4A9A-BA4D-AA33D99C35C8}">
      <dgm:prSet/>
      <dgm:spPr/>
      <dgm:t>
        <a:bodyPr/>
        <a:lstStyle/>
        <a:p>
          <a:endParaRPr lang="en-US"/>
        </a:p>
      </dgm:t>
    </dgm:pt>
    <dgm:pt modelId="{A0EFCA72-5FB1-4041-9C0D-F27ABF582F4D}">
      <dgm:prSet/>
      <dgm:spPr/>
      <dgm:t>
        <a:bodyPr/>
        <a:lstStyle/>
        <a:p>
          <a:r>
            <a:rPr lang="en-US" dirty="0"/>
            <a:t>T&amp;L leave transactions must be approved by 5:00 PM Jan 12, 2026 at the latest ~ Recommendation is to approve by Wednesday, Dec 24, 2025. </a:t>
          </a:r>
        </a:p>
      </dgm:t>
    </dgm:pt>
    <dgm:pt modelId="{9FE533EC-57B2-4EB2-B19B-712D202E096A}" type="parTrans" cxnId="{BE491278-1BE7-4B46-BB84-5669E7F87A39}">
      <dgm:prSet/>
      <dgm:spPr/>
      <dgm:t>
        <a:bodyPr/>
        <a:lstStyle/>
        <a:p>
          <a:endParaRPr lang="en-US"/>
        </a:p>
      </dgm:t>
    </dgm:pt>
    <dgm:pt modelId="{3BCA5CCC-4C91-4D92-9B5E-117D9901D91C}" type="sibTrans" cxnId="{BE491278-1BE7-4B46-BB84-5669E7F87A39}">
      <dgm:prSet/>
      <dgm:spPr/>
      <dgm:t>
        <a:bodyPr/>
        <a:lstStyle/>
        <a:p>
          <a:endParaRPr lang="en-US"/>
        </a:p>
      </dgm:t>
    </dgm:pt>
    <dgm:pt modelId="{8B3B2D3F-F645-4DBB-AD82-C83E9CABD09E}">
      <dgm:prSet/>
      <dgm:spPr/>
      <dgm:t>
        <a:bodyPr/>
        <a:lstStyle/>
        <a:p>
          <a:r>
            <a:rPr lang="en-US" dirty="0"/>
            <a:t>Ensure</a:t>
          </a:r>
        </a:p>
      </dgm:t>
    </dgm:pt>
    <dgm:pt modelId="{34C4BF47-42B4-4EFB-AF5A-6751DD45CC18}" type="parTrans" cxnId="{0B7C46B7-B464-46BA-8798-29538D074302}">
      <dgm:prSet/>
      <dgm:spPr/>
      <dgm:t>
        <a:bodyPr/>
        <a:lstStyle/>
        <a:p>
          <a:endParaRPr lang="en-US"/>
        </a:p>
      </dgm:t>
    </dgm:pt>
    <dgm:pt modelId="{C7ADA456-1015-46E9-8C1D-2060AA73C41B}" type="sibTrans" cxnId="{0B7C46B7-B464-46BA-8798-29538D074302}">
      <dgm:prSet/>
      <dgm:spPr/>
      <dgm:t>
        <a:bodyPr/>
        <a:lstStyle/>
        <a:p>
          <a:endParaRPr lang="en-US"/>
        </a:p>
      </dgm:t>
    </dgm:pt>
    <dgm:pt modelId="{8647B8B5-B723-4BE7-B022-51763C51E15E}">
      <dgm:prSet/>
      <dgm:spPr/>
      <dgm:t>
        <a:bodyPr/>
        <a:lstStyle/>
        <a:p>
          <a:r>
            <a:rPr lang="en-US"/>
            <a:t>Ensure all LMTs are approved and submitted to AskMyHR by Dec 2, 2025</a:t>
          </a:r>
        </a:p>
      </dgm:t>
    </dgm:pt>
    <dgm:pt modelId="{0D4ACEF7-66B3-456F-9898-30715F815BB2}" type="parTrans" cxnId="{AAC004EA-F84A-496B-A0DA-C96F2504418F}">
      <dgm:prSet/>
      <dgm:spPr/>
      <dgm:t>
        <a:bodyPr/>
        <a:lstStyle/>
        <a:p>
          <a:endParaRPr lang="en-US"/>
        </a:p>
      </dgm:t>
    </dgm:pt>
    <dgm:pt modelId="{9A230AFA-D3E3-443D-AD80-2CB02B2C907E}" type="sibTrans" cxnId="{AAC004EA-F84A-496B-A0DA-C96F2504418F}">
      <dgm:prSet/>
      <dgm:spPr/>
      <dgm:t>
        <a:bodyPr/>
        <a:lstStyle/>
        <a:p>
          <a:endParaRPr lang="en-US"/>
        </a:p>
      </dgm:t>
    </dgm:pt>
    <dgm:pt modelId="{7D41635B-3D87-415D-A390-11555D6AE088}">
      <dgm:prSet/>
      <dgm:spPr/>
      <dgm:t>
        <a:bodyPr/>
        <a:lstStyle/>
        <a:p>
          <a:r>
            <a:rPr lang="en-US" dirty="0"/>
            <a:t>Follow</a:t>
          </a:r>
        </a:p>
      </dgm:t>
    </dgm:pt>
    <dgm:pt modelId="{D447B21F-1D62-48E4-8613-B7A47096E129}" type="parTrans" cxnId="{E3A370B0-1806-4AA3-B23A-D16726BE53F7}">
      <dgm:prSet/>
      <dgm:spPr/>
      <dgm:t>
        <a:bodyPr/>
        <a:lstStyle/>
        <a:p>
          <a:endParaRPr lang="en-US"/>
        </a:p>
      </dgm:t>
    </dgm:pt>
    <dgm:pt modelId="{82790860-8B15-42D3-A104-09FF50B9702D}" type="sibTrans" cxnId="{E3A370B0-1806-4AA3-B23A-D16726BE53F7}">
      <dgm:prSet/>
      <dgm:spPr/>
      <dgm:t>
        <a:bodyPr/>
        <a:lstStyle/>
        <a:p>
          <a:endParaRPr lang="en-US"/>
        </a:p>
      </dgm:t>
    </dgm:pt>
    <dgm:pt modelId="{031F0FA4-98E8-4D8A-AE4C-874C4F067D29}">
      <dgm:prSet/>
      <dgm:spPr/>
      <dgm:t>
        <a:bodyPr/>
        <a:lstStyle/>
        <a:p>
          <a:r>
            <a:rPr lang="en-US" dirty="0"/>
            <a:t>Follow the Peoplesoft Announcements on ESS and MSS for important messages that include deadlines for Calendar Year End processes</a:t>
          </a:r>
        </a:p>
      </dgm:t>
    </dgm:pt>
    <dgm:pt modelId="{689A84A2-7433-4899-A0B9-B17D71297596}" type="parTrans" cxnId="{6F7A2370-C1E2-4D22-A148-A817D8CA38E6}">
      <dgm:prSet/>
      <dgm:spPr/>
      <dgm:t>
        <a:bodyPr/>
        <a:lstStyle/>
        <a:p>
          <a:endParaRPr lang="en-US"/>
        </a:p>
      </dgm:t>
    </dgm:pt>
    <dgm:pt modelId="{AAF84149-DB17-434C-A1E1-2976A001F3CE}" type="sibTrans" cxnId="{6F7A2370-C1E2-4D22-A148-A817D8CA38E6}">
      <dgm:prSet/>
      <dgm:spPr/>
      <dgm:t>
        <a:bodyPr/>
        <a:lstStyle/>
        <a:p>
          <a:endParaRPr lang="en-US"/>
        </a:p>
      </dgm:t>
    </dgm:pt>
    <dgm:pt modelId="{C3F80D7E-7BD3-4CF7-9B6F-7473A85E7E14}" type="pres">
      <dgm:prSet presAssocID="{B61818E7-D70E-48AC-835F-1086B095E4FC}" presName="Name0" presStyleCnt="0">
        <dgm:presLayoutVars>
          <dgm:dir/>
          <dgm:animLvl val="lvl"/>
          <dgm:resizeHandles val="exact"/>
        </dgm:presLayoutVars>
      </dgm:prSet>
      <dgm:spPr/>
    </dgm:pt>
    <dgm:pt modelId="{9CDC4E11-4B26-4E4F-B7D3-CFA85DA35031}" type="pres">
      <dgm:prSet presAssocID="{18439D09-7C8E-4E7E-83BD-F902EAFA4BE6}" presName="composite" presStyleCnt="0"/>
      <dgm:spPr/>
    </dgm:pt>
    <dgm:pt modelId="{E8898B7A-9FE6-4551-8A08-68E8D3E6F0DA}" type="pres">
      <dgm:prSet presAssocID="{18439D09-7C8E-4E7E-83BD-F902EAFA4BE6}" presName="parTx" presStyleLbl="alignNode1" presStyleIdx="0" presStyleCnt="5">
        <dgm:presLayoutVars>
          <dgm:chMax val="0"/>
          <dgm:chPref val="0"/>
        </dgm:presLayoutVars>
      </dgm:prSet>
      <dgm:spPr/>
    </dgm:pt>
    <dgm:pt modelId="{75195735-DA84-451A-A3E6-AAF9A17A926C}" type="pres">
      <dgm:prSet presAssocID="{18439D09-7C8E-4E7E-83BD-F902EAFA4BE6}" presName="desTx" presStyleLbl="alignAccFollowNode1" presStyleIdx="0" presStyleCnt="5" custScaleX="100000">
        <dgm:presLayoutVars/>
      </dgm:prSet>
      <dgm:spPr/>
    </dgm:pt>
    <dgm:pt modelId="{9BCB1E6F-B704-4284-A99C-84164E19D709}" type="pres">
      <dgm:prSet presAssocID="{6A0522F8-2810-486A-A112-79E449C0D905}" presName="space" presStyleCnt="0"/>
      <dgm:spPr/>
    </dgm:pt>
    <dgm:pt modelId="{38EC5FA6-2A24-4823-AB85-DEF1D9D564FF}" type="pres">
      <dgm:prSet presAssocID="{D980A245-661C-493F-9F35-09CD01A9A047}" presName="composite" presStyleCnt="0"/>
      <dgm:spPr/>
    </dgm:pt>
    <dgm:pt modelId="{115D2428-63C2-4FF2-B71D-73D6359E533D}" type="pres">
      <dgm:prSet presAssocID="{D980A245-661C-493F-9F35-09CD01A9A047}" presName="parTx" presStyleLbl="alignNode1" presStyleIdx="1" presStyleCnt="5">
        <dgm:presLayoutVars>
          <dgm:chMax val="0"/>
          <dgm:chPref val="0"/>
        </dgm:presLayoutVars>
      </dgm:prSet>
      <dgm:spPr/>
    </dgm:pt>
    <dgm:pt modelId="{14EF620B-6656-47CA-B8BE-7C54DADD8AF4}" type="pres">
      <dgm:prSet presAssocID="{D980A245-661C-493F-9F35-09CD01A9A047}" presName="desTx" presStyleLbl="alignAccFollowNode1" presStyleIdx="1" presStyleCnt="5">
        <dgm:presLayoutVars/>
      </dgm:prSet>
      <dgm:spPr/>
    </dgm:pt>
    <dgm:pt modelId="{1F3A99FD-9563-4749-8899-8D89704294BB}" type="pres">
      <dgm:prSet presAssocID="{3A7AB41E-5325-48E9-ADCB-CFE2FDED9AB7}" presName="space" presStyleCnt="0"/>
      <dgm:spPr/>
    </dgm:pt>
    <dgm:pt modelId="{B9C47AD6-30F5-42E3-A73E-2FA70CF4A9F5}" type="pres">
      <dgm:prSet presAssocID="{1DECFF67-5500-4ADE-9945-BF32038228BC}" presName="composite" presStyleCnt="0"/>
      <dgm:spPr/>
    </dgm:pt>
    <dgm:pt modelId="{99BF3FAB-B5B8-41F1-BAD6-74DA4FE02CE2}" type="pres">
      <dgm:prSet presAssocID="{1DECFF67-5500-4ADE-9945-BF32038228BC}" presName="parTx" presStyleLbl="alignNode1" presStyleIdx="2" presStyleCnt="5">
        <dgm:presLayoutVars>
          <dgm:chMax val="0"/>
          <dgm:chPref val="0"/>
        </dgm:presLayoutVars>
      </dgm:prSet>
      <dgm:spPr/>
    </dgm:pt>
    <dgm:pt modelId="{FB8B9AF1-4B8D-4DE8-B780-2CD00331443C}" type="pres">
      <dgm:prSet presAssocID="{1DECFF67-5500-4ADE-9945-BF32038228BC}" presName="desTx" presStyleLbl="alignAccFollowNode1" presStyleIdx="2" presStyleCnt="5">
        <dgm:presLayoutVars/>
      </dgm:prSet>
      <dgm:spPr/>
    </dgm:pt>
    <dgm:pt modelId="{6C9CE3A0-FA11-4B6B-8227-188E39B8E528}" type="pres">
      <dgm:prSet presAssocID="{5C433132-4BDE-430C-96D3-6C64F0F2F913}" presName="space" presStyleCnt="0"/>
      <dgm:spPr/>
    </dgm:pt>
    <dgm:pt modelId="{32E3561A-C4E4-4DC3-89DD-AF82DC847C31}" type="pres">
      <dgm:prSet presAssocID="{8B3B2D3F-F645-4DBB-AD82-C83E9CABD09E}" presName="composite" presStyleCnt="0"/>
      <dgm:spPr/>
    </dgm:pt>
    <dgm:pt modelId="{AD935DD0-E551-4424-80CC-6B879C2D605E}" type="pres">
      <dgm:prSet presAssocID="{8B3B2D3F-F645-4DBB-AD82-C83E9CABD09E}" presName="parTx" presStyleLbl="alignNode1" presStyleIdx="3" presStyleCnt="5">
        <dgm:presLayoutVars>
          <dgm:chMax val="0"/>
          <dgm:chPref val="0"/>
        </dgm:presLayoutVars>
      </dgm:prSet>
      <dgm:spPr/>
    </dgm:pt>
    <dgm:pt modelId="{940639C7-A4E4-4C63-A902-7CE50001D6E8}" type="pres">
      <dgm:prSet presAssocID="{8B3B2D3F-F645-4DBB-AD82-C83E9CABD09E}" presName="desTx" presStyleLbl="alignAccFollowNode1" presStyleIdx="3" presStyleCnt="5">
        <dgm:presLayoutVars/>
      </dgm:prSet>
      <dgm:spPr/>
    </dgm:pt>
    <dgm:pt modelId="{171D71C2-6F70-46F3-9E2A-CD142BD70CC6}" type="pres">
      <dgm:prSet presAssocID="{C7ADA456-1015-46E9-8C1D-2060AA73C41B}" presName="space" presStyleCnt="0"/>
      <dgm:spPr/>
    </dgm:pt>
    <dgm:pt modelId="{B2396534-2A4E-4610-AA6C-BFB8DC5B18F8}" type="pres">
      <dgm:prSet presAssocID="{7D41635B-3D87-415D-A390-11555D6AE088}" presName="composite" presStyleCnt="0"/>
      <dgm:spPr/>
    </dgm:pt>
    <dgm:pt modelId="{12F9823D-D8A8-41D5-9E24-9704BA8CC21C}" type="pres">
      <dgm:prSet presAssocID="{7D41635B-3D87-415D-A390-11555D6AE088}" presName="parTx" presStyleLbl="alignNode1" presStyleIdx="4" presStyleCnt="5">
        <dgm:presLayoutVars>
          <dgm:chMax val="0"/>
          <dgm:chPref val="0"/>
        </dgm:presLayoutVars>
      </dgm:prSet>
      <dgm:spPr/>
    </dgm:pt>
    <dgm:pt modelId="{AD2F52A2-C41D-4DF9-A94C-7C1B8032A5CE}" type="pres">
      <dgm:prSet presAssocID="{7D41635B-3D87-415D-A390-11555D6AE088}" presName="desTx" presStyleLbl="alignAccFollowNode1" presStyleIdx="4" presStyleCnt="5">
        <dgm:presLayoutVars/>
      </dgm:prSet>
      <dgm:spPr/>
    </dgm:pt>
  </dgm:ptLst>
  <dgm:cxnLst>
    <dgm:cxn modelId="{03E8AE0F-490B-4A44-9CA1-58ED02B1A4D1}" srcId="{D980A245-661C-493F-9F35-09CD01A9A047}" destId="{DC1DB534-2513-4323-B14E-AAE967F1DD1C}" srcOrd="0" destOrd="0" parTransId="{1CC1731F-982E-4AA7-AB76-62470DE327A6}" sibTransId="{D02D4D61-BEDA-43D4-BC53-4B8D7BB1B8B4}"/>
    <dgm:cxn modelId="{11856810-C89D-4C85-86DF-CCEC8612B371}" type="presOf" srcId="{E856B550-5675-40A9-9F70-E33F40AE13AF}" destId="{75195735-DA84-451A-A3E6-AAF9A17A926C}" srcOrd="0" destOrd="0" presId="urn:microsoft.com/office/officeart/2016/7/layout/HorizontalActionList"/>
    <dgm:cxn modelId="{06BD7322-A50E-44CD-99F2-3F7B5263A87F}" type="presOf" srcId="{8B3B2D3F-F645-4DBB-AD82-C83E9CABD09E}" destId="{AD935DD0-E551-4424-80CC-6B879C2D605E}" srcOrd="0" destOrd="0" presId="urn:microsoft.com/office/officeart/2016/7/layout/HorizontalActionList"/>
    <dgm:cxn modelId="{B7939327-A6A9-4361-8ACC-A1E8E21D0D72}" type="presOf" srcId="{D980A245-661C-493F-9F35-09CD01A9A047}" destId="{115D2428-63C2-4FF2-B71D-73D6359E533D}" srcOrd="0" destOrd="0" presId="urn:microsoft.com/office/officeart/2016/7/layout/HorizontalActionList"/>
    <dgm:cxn modelId="{29FF0729-99B8-48B5-B767-951BEBC393FF}" type="presOf" srcId="{1DECFF67-5500-4ADE-9945-BF32038228BC}" destId="{99BF3FAB-B5B8-41F1-BAD6-74DA4FE02CE2}" srcOrd="0" destOrd="0" presId="urn:microsoft.com/office/officeart/2016/7/layout/HorizontalActionList"/>
    <dgm:cxn modelId="{9384F83E-EF19-4C18-A488-8886B6D703E6}" type="presOf" srcId="{DC1DB534-2513-4323-B14E-AAE967F1DD1C}" destId="{14EF620B-6656-47CA-B8BE-7C54DADD8AF4}" srcOrd="0" destOrd="0" presId="urn:microsoft.com/office/officeart/2016/7/layout/HorizontalActionList"/>
    <dgm:cxn modelId="{52313B5F-64D0-4262-B1D5-634DE354A2B2}" type="presOf" srcId="{18439D09-7C8E-4E7E-83BD-F902EAFA4BE6}" destId="{E8898B7A-9FE6-4551-8A08-68E8D3E6F0DA}" srcOrd="0" destOrd="0" presId="urn:microsoft.com/office/officeart/2016/7/layout/HorizontalActionList"/>
    <dgm:cxn modelId="{74117C42-AD96-4FBC-AFDF-80F28581955A}" type="presOf" srcId="{8647B8B5-B723-4BE7-B022-51763C51E15E}" destId="{940639C7-A4E4-4C63-A902-7CE50001D6E8}" srcOrd="0" destOrd="0" presId="urn:microsoft.com/office/officeart/2016/7/layout/HorizontalActionList"/>
    <dgm:cxn modelId="{6438844D-77BC-40E0-BD18-ED1CCD032CC4}" srcId="{B61818E7-D70E-48AC-835F-1086B095E4FC}" destId="{D980A245-661C-493F-9F35-09CD01A9A047}" srcOrd="1" destOrd="0" parTransId="{5148DBA7-6479-480F-AD1C-B1746ED98871}" sibTransId="{3A7AB41E-5325-48E9-ADCB-CFE2FDED9AB7}"/>
    <dgm:cxn modelId="{E9B6A86E-2861-4511-B198-1D6A52E280D8}" type="presOf" srcId="{031F0FA4-98E8-4D8A-AE4C-874C4F067D29}" destId="{AD2F52A2-C41D-4DF9-A94C-7C1B8032A5CE}" srcOrd="0" destOrd="0" presId="urn:microsoft.com/office/officeart/2016/7/layout/HorizontalActionList"/>
    <dgm:cxn modelId="{6F7A2370-C1E2-4D22-A148-A817D8CA38E6}" srcId="{7D41635B-3D87-415D-A390-11555D6AE088}" destId="{031F0FA4-98E8-4D8A-AE4C-874C4F067D29}" srcOrd="0" destOrd="0" parTransId="{689A84A2-7433-4899-A0B9-B17D71297596}" sibTransId="{AAF84149-DB17-434C-A1E1-2976A001F3CE}"/>
    <dgm:cxn modelId="{344DDF71-F656-4A9A-BA4D-AA33D99C35C8}" srcId="{B61818E7-D70E-48AC-835F-1086B095E4FC}" destId="{1DECFF67-5500-4ADE-9945-BF32038228BC}" srcOrd="2" destOrd="0" parTransId="{3EE860E0-A455-4D08-A749-39411920F5EA}" sibTransId="{5C433132-4BDE-430C-96D3-6C64F0F2F913}"/>
    <dgm:cxn modelId="{1E572B72-1DB0-4C4C-A507-40CD0B8BE5A5}" type="presOf" srcId="{B61818E7-D70E-48AC-835F-1086B095E4FC}" destId="{C3F80D7E-7BD3-4CF7-9B6F-7473A85E7E14}" srcOrd="0" destOrd="0" presId="urn:microsoft.com/office/officeart/2016/7/layout/HorizontalActionList"/>
    <dgm:cxn modelId="{E17DF754-4FAE-4E51-8E98-3115B3A9C65A}" srcId="{18439D09-7C8E-4E7E-83BD-F902EAFA4BE6}" destId="{E856B550-5675-40A9-9F70-E33F40AE13AF}" srcOrd="0" destOrd="0" parTransId="{73F3F5DA-382E-46AF-BEDA-779A453CF83E}" sibTransId="{65F3A2D4-89BF-47FF-8A70-0950AF11F765}"/>
    <dgm:cxn modelId="{BE491278-1BE7-4B46-BB84-5669E7F87A39}" srcId="{1DECFF67-5500-4ADE-9945-BF32038228BC}" destId="{A0EFCA72-5FB1-4041-9C0D-F27ABF582F4D}" srcOrd="0" destOrd="0" parTransId="{9FE533EC-57B2-4EB2-B19B-712D202E096A}" sibTransId="{3BCA5CCC-4C91-4D92-9B5E-117D9901D91C}"/>
    <dgm:cxn modelId="{1A5FEF8C-A8D1-45DF-ABF4-48AB068133C1}" srcId="{B61818E7-D70E-48AC-835F-1086B095E4FC}" destId="{18439D09-7C8E-4E7E-83BD-F902EAFA4BE6}" srcOrd="0" destOrd="0" parTransId="{2145B5A2-DE9D-44DA-B569-52F43A2A1CD1}" sibTransId="{6A0522F8-2810-486A-A112-79E449C0D905}"/>
    <dgm:cxn modelId="{F132359E-7C8C-441E-B25B-35CC8F1475DF}" type="presOf" srcId="{A0EFCA72-5FB1-4041-9C0D-F27ABF582F4D}" destId="{FB8B9AF1-4B8D-4DE8-B780-2CD00331443C}" srcOrd="0" destOrd="0" presId="urn:microsoft.com/office/officeart/2016/7/layout/HorizontalActionList"/>
    <dgm:cxn modelId="{E3A370B0-1806-4AA3-B23A-D16726BE53F7}" srcId="{B61818E7-D70E-48AC-835F-1086B095E4FC}" destId="{7D41635B-3D87-415D-A390-11555D6AE088}" srcOrd="4" destOrd="0" parTransId="{D447B21F-1D62-48E4-8613-B7A47096E129}" sibTransId="{82790860-8B15-42D3-A104-09FF50B9702D}"/>
    <dgm:cxn modelId="{0B7C46B7-B464-46BA-8798-29538D074302}" srcId="{B61818E7-D70E-48AC-835F-1086B095E4FC}" destId="{8B3B2D3F-F645-4DBB-AD82-C83E9CABD09E}" srcOrd="3" destOrd="0" parTransId="{34C4BF47-42B4-4EFB-AF5A-6751DD45CC18}" sibTransId="{C7ADA456-1015-46E9-8C1D-2060AA73C41B}"/>
    <dgm:cxn modelId="{A65419E0-EFBA-48DD-AF0D-3A55A48E7CED}" type="presOf" srcId="{7D41635B-3D87-415D-A390-11555D6AE088}" destId="{12F9823D-D8A8-41D5-9E24-9704BA8CC21C}" srcOrd="0" destOrd="0" presId="urn:microsoft.com/office/officeart/2016/7/layout/HorizontalActionList"/>
    <dgm:cxn modelId="{AAC004EA-F84A-496B-A0DA-C96F2504418F}" srcId="{8B3B2D3F-F645-4DBB-AD82-C83E9CABD09E}" destId="{8647B8B5-B723-4BE7-B022-51763C51E15E}" srcOrd="0" destOrd="0" parTransId="{0D4ACEF7-66B3-456F-9898-30715F815BB2}" sibTransId="{9A230AFA-D3E3-443D-AD80-2CB02B2C907E}"/>
    <dgm:cxn modelId="{70A132EE-F99E-4D7C-9C92-91152A6032FB}" type="presParOf" srcId="{C3F80D7E-7BD3-4CF7-9B6F-7473A85E7E14}" destId="{9CDC4E11-4B26-4E4F-B7D3-CFA85DA35031}" srcOrd="0" destOrd="0" presId="urn:microsoft.com/office/officeart/2016/7/layout/HorizontalActionList"/>
    <dgm:cxn modelId="{613193A5-3B6A-487F-B92D-4C1C6BAC0244}" type="presParOf" srcId="{9CDC4E11-4B26-4E4F-B7D3-CFA85DA35031}" destId="{E8898B7A-9FE6-4551-8A08-68E8D3E6F0DA}" srcOrd="0" destOrd="0" presId="urn:microsoft.com/office/officeart/2016/7/layout/HorizontalActionList"/>
    <dgm:cxn modelId="{B082E967-6883-4F44-85DE-C13357D86895}" type="presParOf" srcId="{9CDC4E11-4B26-4E4F-B7D3-CFA85DA35031}" destId="{75195735-DA84-451A-A3E6-AAF9A17A926C}" srcOrd="1" destOrd="0" presId="urn:microsoft.com/office/officeart/2016/7/layout/HorizontalActionList"/>
    <dgm:cxn modelId="{FEAE1621-A4AE-44EA-814D-1C5CB317FA40}" type="presParOf" srcId="{C3F80D7E-7BD3-4CF7-9B6F-7473A85E7E14}" destId="{9BCB1E6F-B704-4284-A99C-84164E19D709}" srcOrd="1" destOrd="0" presId="urn:microsoft.com/office/officeart/2016/7/layout/HorizontalActionList"/>
    <dgm:cxn modelId="{AF93F96F-B3B8-4118-8D66-8E4CFE73F006}" type="presParOf" srcId="{C3F80D7E-7BD3-4CF7-9B6F-7473A85E7E14}" destId="{38EC5FA6-2A24-4823-AB85-DEF1D9D564FF}" srcOrd="2" destOrd="0" presId="urn:microsoft.com/office/officeart/2016/7/layout/HorizontalActionList"/>
    <dgm:cxn modelId="{11DCABEF-65E9-42B8-9DEF-732ECE274ECB}" type="presParOf" srcId="{38EC5FA6-2A24-4823-AB85-DEF1D9D564FF}" destId="{115D2428-63C2-4FF2-B71D-73D6359E533D}" srcOrd="0" destOrd="0" presId="urn:microsoft.com/office/officeart/2016/7/layout/HorizontalActionList"/>
    <dgm:cxn modelId="{FAD0E5BC-64BC-42D7-A6D1-D3FF852F3CA2}" type="presParOf" srcId="{38EC5FA6-2A24-4823-AB85-DEF1D9D564FF}" destId="{14EF620B-6656-47CA-B8BE-7C54DADD8AF4}" srcOrd="1" destOrd="0" presId="urn:microsoft.com/office/officeart/2016/7/layout/HorizontalActionList"/>
    <dgm:cxn modelId="{1ED2535E-FA1B-4AC7-808A-9D6A0AE3229F}" type="presParOf" srcId="{C3F80D7E-7BD3-4CF7-9B6F-7473A85E7E14}" destId="{1F3A99FD-9563-4749-8899-8D89704294BB}" srcOrd="3" destOrd="0" presId="urn:microsoft.com/office/officeart/2016/7/layout/HorizontalActionList"/>
    <dgm:cxn modelId="{A7F15F3A-339E-419C-A7D9-9D6A8E8F6539}" type="presParOf" srcId="{C3F80D7E-7BD3-4CF7-9B6F-7473A85E7E14}" destId="{B9C47AD6-30F5-42E3-A73E-2FA70CF4A9F5}" srcOrd="4" destOrd="0" presId="urn:microsoft.com/office/officeart/2016/7/layout/HorizontalActionList"/>
    <dgm:cxn modelId="{69AFE913-346E-437D-8051-E08FFFC82222}" type="presParOf" srcId="{B9C47AD6-30F5-42E3-A73E-2FA70CF4A9F5}" destId="{99BF3FAB-B5B8-41F1-BAD6-74DA4FE02CE2}" srcOrd="0" destOrd="0" presId="urn:microsoft.com/office/officeart/2016/7/layout/HorizontalActionList"/>
    <dgm:cxn modelId="{8E043B40-D546-4944-B03A-EC63A7FDE73B}" type="presParOf" srcId="{B9C47AD6-30F5-42E3-A73E-2FA70CF4A9F5}" destId="{FB8B9AF1-4B8D-4DE8-B780-2CD00331443C}" srcOrd="1" destOrd="0" presId="urn:microsoft.com/office/officeart/2016/7/layout/HorizontalActionList"/>
    <dgm:cxn modelId="{28CD3D21-8AEB-4D64-B5EF-9BDA2AA13CD8}" type="presParOf" srcId="{C3F80D7E-7BD3-4CF7-9B6F-7473A85E7E14}" destId="{6C9CE3A0-FA11-4B6B-8227-188E39B8E528}" srcOrd="5" destOrd="0" presId="urn:microsoft.com/office/officeart/2016/7/layout/HorizontalActionList"/>
    <dgm:cxn modelId="{A0BEDBDB-9626-49A7-B70E-13BAF013E027}" type="presParOf" srcId="{C3F80D7E-7BD3-4CF7-9B6F-7473A85E7E14}" destId="{32E3561A-C4E4-4DC3-89DD-AF82DC847C31}" srcOrd="6" destOrd="0" presId="urn:microsoft.com/office/officeart/2016/7/layout/HorizontalActionList"/>
    <dgm:cxn modelId="{90232DFC-DB34-485D-B278-4BDA2023B471}" type="presParOf" srcId="{32E3561A-C4E4-4DC3-89DD-AF82DC847C31}" destId="{AD935DD0-E551-4424-80CC-6B879C2D605E}" srcOrd="0" destOrd="0" presId="urn:microsoft.com/office/officeart/2016/7/layout/HorizontalActionList"/>
    <dgm:cxn modelId="{841D7CA7-523A-45E0-A22C-59882781047C}" type="presParOf" srcId="{32E3561A-C4E4-4DC3-89DD-AF82DC847C31}" destId="{940639C7-A4E4-4C63-A902-7CE50001D6E8}" srcOrd="1" destOrd="0" presId="urn:microsoft.com/office/officeart/2016/7/layout/HorizontalActionList"/>
    <dgm:cxn modelId="{53EB07B6-1A22-44CF-AA05-3D244A976BA5}" type="presParOf" srcId="{C3F80D7E-7BD3-4CF7-9B6F-7473A85E7E14}" destId="{171D71C2-6F70-46F3-9E2A-CD142BD70CC6}" srcOrd="7" destOrd="0" presId="urn:microsoft.com/office/officeart/2016/7/layout/HorizontalActionList"/>
    <dgm:cxn modelId="{5DEA60F0-5A58-4321-80FF-DC579ABA1807}" type="presParOf" srcId="{C3F80D7E-7BD3-4CF7-9B6F-7473A85E7E14}" destId="{B2396534-2A4E-4610-AA6C-BFB8DC5B18F8}" srcOrd="8" destOrd="0" presId="urn:microsoft.com/office/officeart/2016/7/layout/HorizontalActionList"/>
    <dgm:cxn modelId="{D85A1FAF-0AFD-47CC-A092-2598B80072FD}" type="presParOf" srcId="{B2396534-2A4E-4610-AA6C-BFB8DC5B18F8}" destId="{12F9823D-D8A8-41D5-9E24-9704BA8CC21C}" srcOrd="0" destOrd="0" presId="urn:microsoft.com/office/officeart/2016/7/layout/HorizontalActionList"/>
    <dgm:cxn modelId="{8A5496AD-B866-4F8E-9DB8-345A0E96EAFE}" type="presParOf" srcId="{B2396534-2A4E-4610-AA6C-BFB8DC5B18F8}" destId="{AD2F52A2-C41D-4DF9-A94C-7C1B8032A5CE}" srcOrd="1" destOrd="0" presId="urn:microsoft.com/office/officeart/2016/7/layout/Horizontal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9C68CE-9F17-4DA2-A191-193C41F6B351}">
      <dsp:nvSpPr>
        <dsp:cNvPr id="0" name=""/>
        <dsp:cNvSpPr/>
      </dsp:nvSpPr>
      <dsp:spPr>
        <a:xfrm>
          <a:off x="0" y="594"/>
          <a:ext cx="6172199" cy="499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491151-D904-4516-869C-DD2B8D5FE36D}">
      <dsp:nvSpPr>
        <dsp:cNvPr id="0" name=""/>
        <dsp:cNvSpPr/>
      </dsp:nvSpPr>
      <dsp:spPr>
        <a:xfrm>
          <a:off x="151170" y="113035"/>
          <a:ext cx="274855" cy="2748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2309CD-8F84-4F3E-A755-652A71D563DD}">
      <dsp:nvSpPr>
        <dsp:cNvPr id="0" name=""/>
        <dsp:cNvSpPr/>
      </dsp:nvSpPr>
      <dsp:spPr>
        <a:xfrm>
          <a:off x="577196" y="594"/>
          <a:ext cx="5595003" cy="499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2889" tIns="52889" rIns="52889" bIns="52889" numCol="1" spcCol="1270" anchor="ctr" anchorCtr="0">
          <a:noAutofit/>
        </a:bodyPr>
        <a:lstStyle/>
        <a:p>
          <a:pPr marL="0" lvl="0" indent="0" algn="l" defTabSz="711200">
            <a:lnSpc>
              <a:spcPct val="100000"/>
            </a:lnSpc>
            <a:spcBef>
              <a:spcPct val="0"/>
            </a:spcBef>
            <a:spcAft>
              <a:spcPct val="35000"/>
            </a:spcAft>
            <a:buNone/>
          </a:pPr>
          <a:r>
            <a:rPr lang="en-US" sz="1600" kern="1200"/>
            <a:t>Calendar Year End </a:t>
          </a:r>
        </a:p>
      </dsp:txBody>
      <dsp:txXfrm>
        <a:off x="577196" y="594"/>
        <a:ext cx="5595003" cy="499736"/>
      </dsp:txXfrm>
    </dsp:sp>
    <dsp:sp modelId="{EEB4BFF9-7592-46DB-816F-D0ED6DD2A965}">
      <dsp:nvSpPr>
        <dsp:cNvPr id="0" name=""/>
        <dsp:cNvSpPr/>
      </dsp:nvSpPr>
      <dsp:spPr>
        <a:xfrm>
          <a:off x="0" y="625266"/>
          <a:ext cx="6172199" cy="499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3C92F4-9478-4549-86D9-EE0C38761F7F}">
      <dsp:nvSpPr>
        <dsp:cNvPr id="0" name=""/>
        <dsp:cNvSpPr/>
      </dsp:nvSpPr>
      <dsp:spPr>
        <a:xfrm>
          <a:off x="151170" y="737706"/>
          <a:ext cx="274855" cy="27485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924D442-3E42-4893-8C6F-7E7D13C7FC4C}">
      <dsp:nvSpPr>
        <dsp:cNvPr id="0" name=""/>
        <dsp:cNvSpPr/>
      </dsp:nvSpPr>
      <dsp:spPr>
        <a:xfrm>
          <a:off x="577196" y="625266"/>
          <a:ext cx="5595003" cy="499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2889" tIns="52889" rIns="52889" bIns="52889" numCol="1" spcCol="1270" anchor="ctr" anchorCtr="0">
          <a:noAutofit/>
        </a:bodyPr>
        <a:lstStyle/>
        <a:p>
          <a:pPr marL="0" lvl="0" indent="0" algn="l" defTabSz="711200">
            <a:lnSpc>
              <a:spcPct val="100000"/>
            </a:lnSpc>
            <a:spcBef>
              <a:spcPct val="0"/>
            </a:spcBef>
            <a:spcAft>
              <a:spcPct val="35000"/>
            </a:spcAft>
            <a:buNone/>
          </a:pPr>
          <a:r>
            <a:rPr lang="en-US" sz="1600" kern="1200"/>
            <a:t>Leave Rollover Processing Rules</a:t>
          </a:r>
        </a:p>
      </dsp:txBody>
      <dsp:txXfrm>
        <a:off x="577196" y="625266"/>
        <a:ext cx="5595003" cy="499736"/>
      </dsp:txXfrm>
    </dsp:sp>
    <dsp:sp modelId="{4A3CFE03-0A39-4452-8AAF-C10E26DFB9FD}">
      <dsp:nvSpPr>
        <dsp:cNvPr id="0" name=""/>
        <dsp:cNvSpPr/>
      </dsp:nvSpPr>
      <dsp:spPr>
        <a:xfrm>
          <a:off x="0" y="1249937"/>
          <a:ext cx="6172199" cy="499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D649B0-DE4A-4505-AB01-14AB081A3672}">
      <dsp:nvSpPr>
        <dsp:cNvPr id="0" name=""/>
        <dsp:cNvSpPr/>
      </dsp:nvSpPr>
      <dsp:spPr>
        <a:xfrm>
          <a:off x="151170" y="1362378"/>
          <a:ext cx="274855" cy="27485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2E35CB-DBCE-4844-9EB8-B43330DD7395}">
      <dsp:nvSpPr>
        <dsp:cNvPr id="0" name=""/>
        <dsp:cNvSpPr/>
      </dsp:nvSpPr>
      <dsp:spPr>
        <a:xfrm>
          <a:off x="577196" y="1249937"/>
          <a:ext cx="5595003" cy="499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2889" tIns="52889" rIns="52889" bIns="52889" numCol="1" spcCol="1270" anchor="ctr" anchorCtr="0">
          <a:noAutofit/>
        </a:bodyPr>
        <a:lstStyle/>
        <a:p>
          <a:pPr marL="0" lvl="0" indent="0" algn="l" defTabSz="711200">
            <a:lnSpc>
              <a:spcPct val="100000"/>
            </a:lnSpc>
            <a:spcBef>
              <a:spcPct val="0"/>
            </a:spcBef>
            <a:spcAft>
              <a:spcPct val="35000"/>
            </a:spcAft>
            <a:buNone/>
          </a:pPr>
          <a:r>
            <a:rPr lang="en-US" sz="1600" kern="1200"/>
            <a:t>Leave Liability Impacts</a:t>
          </a:r>
        </a:p>
      </dsp:txBody>
      <dsp:txXfrm>
        <a:off x="577196" y="1249937"/>
        <a:ext cx="5595003" cy="499736"/>
      </dsp:txXfrm>
    </dsp:sp>
    <dsp:sp modelId="{A0E7DB26-8390-4DA7-9A8D-B6BE81AF81E5}">
      <dsp:nvSpPr>
        <dsp:cNvPr id="0" name=""/>
        <dsp:cNvSpPr/>
      </dsp:nvSpPr>
      <dsp:spPr>
        <a:xfrm>
          <a:off x="0" y="1874608"/>
          <a:ext cx="6172199" cy="499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88EF9D-E6B6-4B3A-878B-6ED66DC6301C}">
      <dsp:nvSpPr>
        <dsp:cNvPr id="0" name=""/>
        <dsp:cNvSpPr/>
      </dsp:nvSpPr>
      <dsp:spPr>
        <a:xfrm>
          <a:off x="151170" y="1987049"/>
          <a:ext cx="274855" cy="27485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2954CA8-AFC2-4040-B37B-8785AB99BE3E}">
      <dsp:nvSpPr>
        <dsp:cNvPr id="0" name=""/>
        <dsp:cNvSpPr/>
      </dsp:nvSpPr>
      <dsp:spPr>
        <a:xfrm>
          <a:off x="577196" y="1874608"/>
          <a:ext cx="5595003" cy="499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2889" tIns="52889" rIns="52889" bIns="52889" numCol="1" spcCol="1270" anchor="ctr" anchorCtr="0">
          <a:noAutofit/>
        </a:bodyPr>
        <a:lstStyle/>
        <a:p>
          <a:pPr marL="0" lvl="0" indent="0" algn="l" defTabSz="711200">
            <a:lnSpc>
              <a:spcPct val="100000"/>
            </a:lnSpc>
            <a:spcBef>
              <a:spcPct val="0"/>
            </a:spcBef>
            <a:spcAft>
              <a:spcPct val="35000"/>
            </a:spcAft>
            <a:buNone/>
          </a:pPr>
          <a:r>
            <a:rPr lang="en-US" sz="1600" kern="1200"/>
            <a:t>Important Dates</a:t>
          </a:r>
        </a:p>
      </dsp:txBody>
      <dsp:txXfrm>
        <a:off x="577196" y="1874608"/>
        <a:ext cx="5595003" cy="499736"/>
      </dsp:txXfrm>
    </dsp:sp>
    <dsp:sp modelId="{7345A329-D78E-47B1-A6E4-F0A2E19DD4D0}">
      <dsp:nvSpPr>
        <dsp:cNvPr id="0" name=""/>
        <dsp:cNvSpPr/>
      </dsp:nvSpPr>
      <dsp:spPr>
        <a:xfrm>
          <a:off x="0" y="2499279"/>
          <a:ext cx="6172199" cy="499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0E94D1-1C87-46B2-A267-FE4A430D2C2F}">
      <dsp:nvSpPr>
        <dsp:cNvPr id="0" name=""/>
        <dsp:cNvSpPr/>
      </dsp:nvSpPr>
      <dsp:spPr>
        <a:xfrm>
          <a:off x="151170" y="2611720"/>
          <a:ext cx="274855" cy="27485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0226CB-696A-43B8-8595-59B75889DBFB}">
      <dsp:nvSpPr>
        <dsp:cNvPr id="0" name=""/>
        <dsp:cNvSpPr/>
      </dsp:nvSpPr>
      <dsp:spPr>
        <a:xfrm>
          <a:off x="577196" y="2499279"/>
          <a:ext cx="5595003" cy="499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2889" tIns="52889" rIns="52889" bIns="52889" numCol="1" spcCol="1270" anchor="ctr" anchorCtr="0">
          <a:noAutofit/>
        </a:bodyPr>
        <a:lstStyle/>
        <a:p>
          <a:pPr marL="0" lvl="0" indent="0" algn="l" defTabSz="711200">
            <a:lnSpc>
              <a:spcPct val="100000"/>
            </a:lnSpc>
            <a:spcBef>
              <a:spcPct val="0"/>
            </a:spcBef>
            <a:spcAft>
              <a:spcPct val="35000"/>
            </a:spcAft>
            <a:buNone/>
          </a:pPr>
          <a:r>
            <a:rPr lang="en-US" sz="1600" kern="1200"/>
            <a:t>Accrual Freeze and How it Impacts Reports</a:t>
          </a:r>
        </a:p>
      </dsp:txBody>
      <dsp:txXfrm>
        <a:off x="577196" y="2499279"/>
        <a:ext cx="5595003" cy="499736"/>
      </dsp:txXfrm>
    </dsp:sp>
    <dsp:sp modelId="{94F0B3EB-C9D6-4C52-9D53-84FB38361028}">
      <dsp:nvSpPr>
        <dsp:cNvPr id="0" name=""/>
        <dsp:cNvSpPr/>
      </dsp:nvSpPr>
      <dsp:spPr>
        <a:xfrm>
          <a:off x="0" y="3123950"/>
          <a:ext cx="6172199" cy="499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F83315-7E59-4E89-92C8-D86C7A8B838A}">
      <dsp:nvSpPr>
        <dsp:cNvPr id="0" name=""/>
        <dsp:cNvSpPr/>
      </dsp:nvSpPr>
      <dsp:spPr>
        <a:xfrm>
          <a:off x="151170" y="3236391"/>
          <a:ext cx="274855" cy="274855"/>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A68F69-5CD6-48FF-9133-0AEEE1B5D3C8}">
      <dsp:nvSpPr>
        <dsp:cNvPr id="0" name=""/>
        <dsp:cNvSpPr/>
      </dsp:nvSpPr>
      <dsp:spPr>
        <a:xfrm>
          <a:off x="577196" y="3123950"/>
          <a:ext cx="5595003" cy="499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2889" tIns="52889" rIns="52889" bIns="52889" numCol="1" spcCol="1270" anchor="ctr" anchorCtr="0">
          <a:noAutofit/>
        </a:bodyPr>
        <a:lstStyle/>
        <a:p>
          <a:pPr marL="0" lvl="0" indent="0" algn="l" defTabSz="711200">
            <a:lnSpc>
              <a:spcPct val="100000"/>
            </a:lnSpc>
            <a:spcBef>
              <a:spcPct val="0"/>
            </a:spcBef>
            <a:spcAft>
              <a:spcPct val="35000"/>
            </a:spcAft>
            <a:buNone/>
          </a:pPr>
          <a:r>
            <a:rPr lang="en-US" sz="1600" kern="1200"/>
            <a:t>Key Messages</a:t>
          </a:r>
        </a:p>
      </dsp:txBody>
      <dsp:txXfrm>
        <a:off x="577196" y="3123950"/>
        <a:ext cx="5595003" cy="499736"/>
      </dsp:txXfrm>
    </dsp:sp>
    <dsp:sp modelId="{89CA55B3-0C41-485C-B6DF-30787231080D}">
      <dsp:nvSpPr>
        <dsp:cNvPr id="0" name=""/>
        <dsp:cNvSpPr/>
      </dsp:nvSpPr>
      <dsp:spPr>
        <a:xfrm>
          <a:off x="0" y="3748621"/>
          <a:ext cx="6172199" cy="499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35CDB8-6B7A-4CC0-BC26-3D9C9EE92E0D}">
      <dsp:nvSpPr>
        <dsp:cNvPr id="0" name=""/>
        <dsp:cNvSpPr/>
      </dsp:nvSpPr>
      <dsp:spPr>
        <a:xfrm>
          <a:off x="151170" y="3861062"/>
          <a:ext cx="274855" cy="274855"/>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796A5C2-B2CB-48A4-A2A4-C1A1759D399F}">
      <dsp:nvSpPr>
        <dsp:cNvPr id="0" name=""/>
        <dsp:cNvSpPr/>
      </dsp:nvSpPr>
      <dsp:spPr>
        <a:xfrm>
          <a:off x="577196" y="3748621"/>
          <a:ext cx="5595003" cy="499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2889" tIns="52889" rIns="52889" bIns="52889" numCol="1" spcCol="1270" anchor="ctr" anchorCtr="0">
          <a:noAutofit/>
        </a:bodyPr>
        <a:lstStyle/>
        <a:p>
          <a:pPr marL="0" lvl="0" indent="0" algn="l" defTabSz="711200">
            <a:lnSpc>
              <a:spcPct val="100000"/>
            </a:lnSpc>
            <a:spcBef>
              <a:spcPct val="0"/>
            </a:spcBef>
            <a:spcAft>
              <a:spcPct val="35000"/>
            </a:spcAft>
            <a:buNone/>
          </a:pPr>
          <a:r>
            <a:rPr lang="en-US" sz="1600" kern="1200"/>
            <a:t>Recommendations</a:t>
          </a:r>
        </a:p>
      </dsp:txBody>
      <dsp:txXfrm>
        <a:off x="577196" y="3748621"/>
        <a:ext cx="5595003" cy="499736"/>
      </dsp:txXfrm>
    </dsp:sp>
    <dsp:sp modelId="{5FF3962D-FAE6-453D-B9C2-EE49086E4F0B}">
      <dsp:nvSpPr>
        <dsp:cNvPr id="0" name=""/>
        <dsp:cNvSpPr/>
      </dsp:nvSpPr>
      <dsp:spPr>
        <a:xfrm>
          <a:off x="0" y="4373293"/>
          <a:ext cx="6172199" cy="499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F8DEF7-3B78-4EEA-9E77-BC6C3C8833E8}">
      <dsp:nvSpPr>
        <dsp:cNvPr id="0" name=""/>
        <dsp:cNvSpPr/>
      </dsp:nvSpPr>
      <dsp:spPr>
        <a:xfrm>
          <a:off x="151170" y="4485733"/>
          <a:ext cx="274855" cy="274855"/>
        </a:xfrm>
        <a:prstGeom prst="rect">
          <a:avLst/>
        </a:prstGeom>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DC0BC5B-130D-48B3-BE2E-A1E81FC1169B}">
      <dsp:nvSpPr>
        <dsp:cNvPr id="0" name=""/>
        <dsp:cNvSpPr/>
      </dsp:nvSpPr>
      <dsp:spPr>
        <a:xfrm>
          <a:off x="577196" y="4373293"/>
          <a:ext cx="5595003" cy="499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2889" tIns="52889" rIns="52889" bIns="52889" numCol="1" spcCol="1270" anchor="ctr" anchorCtr="0">
          <a:noAutofit/>
        </a:bodyPr>
        <a:lstStyle/>
        <a:p>
          <a:pPr marL="0" lvl="0" indent="0" algn="l" defTabSz="711200">
            <a:lnSpc>
              <a:spcPct val="100000"/>
            </a:lnSpc>
            <a:spcBef>
              <a:spcPct val="0"/>
            </a:spcBef>
            <a:spcAft>
              <a:spcPct val="35000"/>
            </a:spcAft>
            <a:buNone/>
          </a:pPr>
          <a:r>
            <a:rPr lang="en-US" sz="1600" kern="1200"/>
            <a:t>Support and Resources</a:t>
          </a:r>
        </a:p>
      </dsp:txBody>
      <dsp:txXfrm>
        <a:off x="577196" y="4373293"/>
        <a:ext cx="5595003" cy="4997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898B7A-9FE6-4551-8A08-68E8D3E6F0DA}">
      <dsp:nvSpPr>
        <dsp:cNvPr id="0" name=""/>
        <dsp:cNvSpPr/>
      </dsp:nvSpPr>
      <dsp:spPr>
        <a:xfrm>
          <a:off x="8255" y="887131"/>
          <a:ext cx="2071702" cy="62151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711" tIns="163711" rIns="163711" bIns="163711" numCol="1" spcCol="1270" anchor="ctr" anchorCtr="0">
          <a:noAutofit/>
        </a:bodyPr>
        <a:lstStyle/>
        <a:p>
          <a:pPr marL="0" lvl="0" indent="0" algn="ctr" defTabSz="800100">
            <a:lnSpc>
              <a:spcPct val="90000"/>
            </a:lnSpc>
            <a:spcBef>
              <a:spcPct val="0"/>
            </a:spcBef>
            <a:spcAft>
              <a:spcPct val="35000"/>
            </a:spcAft>
            <a:buNone/>
          </a:pPr>
          <a:r>
            <a:rPr lang="en-US" sz="1800" kern="1200" dirty="0"/>
            <a:t>Monitor</a:t>
          </a:r>
        </a:p>
      </dsp:txBody>
      <dsp:txXfrm>
        <a:off x="8255" y="887131"/>
        <a:ext cx="2071702" cy="621510"/>
      </dsp:txXfrm>
    </dsp:sp>
    <dsp:sp modelId="{75195735-DA84-451A-A3E6-AAF9A17A926C}">
      <dsp:nvSpPr>
        <dsp:cNvPr id="0" name=""/>
        <dsp:cNvSpPr/>
      </dsp:nvSpPr>
      <dsp:spPr>
        <a:xfrm>
          <a:off x="8255" y="1508642"/>
          <a:ext cx="2071702" cy="239158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4638" tIns="204638" rIns="204638" bIns="204638" numCol="1" spcCol="1270" anchor="t" anchorCtr="0">
          <a:noAutofit/>
        </a:bodyPr>
        <a:lstStyle/>
        <a:p>
          <a:pPr marL="0" lvl="0" indent="0" algn="l" defTabSz="622300">
            <a:lnSpc>
              <a:spcPct val="90000"/>
            </a:lnSpc>
            <a:spcBef>
              <a:spcPct val="0"/>
            </a:spcBef>
            <a:spcAft>
              <a:spcPct val="35000"/>
            </a:spcAft>
            <a:buNone/>
          </a:pPr>
          <a:r>
            <a:rPr lang="en-US" sz="1400" kern="1200"/>
            <a:t>Monitor employee leave throughout the year </a:t>
          </a:r>
        </a:p>
      </dsp:txBody>
      <dsp:txXfrm>
        <a:off x="8255" y="1508642"/>
        <a:ext cx="2071702" cy="2391588"/>
      </dsp:txXfrm>
    </dsp:sp>
    <dsp:sp modelId="{115D2428-63C2-4FF2-B71D-73D6359E533D}">
      <dsp:nvSpPr>
        <dsp:cNvPr id="0" name=""/>
        <dsp:cNvSpPr/>
      </dsp:nvSpPr>
      <dsp:spPr>
        <a:xfrm>
          <a:off x="2187851" y="887131"/>
          <a:ext cx="2071702" cy="62151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711" tIns="163711" rIns="163711" bIns="163711" numCol="1" spcCol="1270" anchor="ctr" anchorCtr="0">
          <a:noAutofit/>
        </a:bodyPr>
        <a:lstStyle/>
        <a:p>
          <a:pPr marL="0" lvl="0" indent="0" algn="ctr" defTabSz="800100">
            <a:lnSpc>
              <a:spcPct val="90000"/>
            </a:lnSpc>
            <a:spcBef>
              <a:spcPct val="0"/>
            </a:spcBef>
            <a:spcAft>
              <a:spcPct val="35000"/>
            </a:spcAft>
            <a:buNone/>
          </a:pPr>
          <a:r>
            <a:rPr lang="en-US" sz="1800" kern="1200"/>
            <a:t>Run</a:t>
          </a:r>
        </a:p>
      </dsp:txBody>
      <dsp:txXfrm>
        <a:off x="2187851" y="887131"/>
        <a:ext cx="2071702" cy="621510"/>
      </dsp:txXfrm>
    </dsp:sp>
    <dsp:sp modelId="{14EF620B-6656-47CA-B8BE-7C54DADD8AF4}">
      <dsp:nvSpPr>
        <dsp:cNvPr id="0" name=""/>
        <dsp:cNvSpPr/>
      </dsp:nvSpPr>
      <dsp:spPr>
        <a:xfrm>
          <a:off x="2187851" y="1508642"/>
          <a:ext cx="2071702" cy="239158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4638" tIns="204638" rIns="204638" bIns="204638" numCol="1" spcCol="1270" anchor="t" anchorCtr="0">
          <a:noAutofit/>
        </a:bodyPr>
        <a:lstStyle/>
        <a:p>
          <a:pPr marL="0" lvl="0" indent="0" algn="l" defTabSz="622300">
            <a:lnSpc>
              <a:spcPct val="90000"/>
            </a:lnSpc>
            <a:spcBef>
              <a:spcPct val="0"/>
            </a:spcBef>
            <a:spcAft>
              <a:spcPct val="35000"/>
            </a:spcAft>
            <a:buNone/>
          </a:pPr>
          <a:r>
            <a:rPr lang="en-US" sz="1400" kern="1200" dirty="0"/>
            <a:t>Run Unapproved Leave and Payable Time Needing Approval reports on a regular basis to prevent orphaned transactions</a:t>
          </a:r>
        </a:p>
      </dsp:txBody>
      <dsp:txXfrm>
        <a:off x="2187851" y="1508642"/>
        <a:ext cx="2071702" cy="2391588"/>
      </dsp:txXfrm>
    </dsp:sp>
    <dsp:sp modelId="{99BF3FAB-B5B8-41F1-BAD6-74DA4FE02CE2}">
      <dsp:nvSpPr>
        <dsp:cNvPr id="0" name=""/>
        <dsp:cNvSpPr/>
      </dsp:nvSpPr>
      <dsp:spPr>
        <a:xfrm>
          <a:off x="4367448" y="887131"/>
          <a:ext cx="2071702" cy="62151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711" tIns="163711" rIns="163711" bIns="163711" numCol="1" spcCol="1270" anchor="ctr" anchorCtr="0">
          <a:noAutofit/>
        </a:bodyPr>
        <a:lstStyle/>
        <a:p>
          <a:pPr marL="0" lvl="0" indent="0" algn="ctr" defTabSz="800100">
            <a:lnSpc>
              <a:spcPct val="90000"/>
            </a:lnSpc>
            <a:spcBef>
              <a:spcPct val="0"/>
            </a:spcBef>
            <a:spcAft>
              <a:spcPct val="35000"/>
            </a:spcAft>
            <a:buNone/>
          </a:pPr>
          <a:r>
            <a:rPr lang="en-US" sz="1800" kern="1200" dirty="0"/>
            <a:t>Approve</a:t>
          </a:r>
        </a:p>
      </dsp:txBody>
      <dsp:txXfrm>
        <a:off x="4367448" y="887131"/>
        <a:ext cx="2071702" cy="621510"/>
      </dsp:txXfrm>
    </dsp:sp>
    <dsp:sp modelId="{FB8B9AF1-4B8D-4DE8-B780-2CD00331443C}">
      <dsp:nvSpPr>
        <dsp:cNvPr id="0" name=""/>
        <dsp:cNvSpPr/>
      </dsp:nvSpPr>
      <dsp:spPr>
        <a:xfrm>
          <a:off x="4367448" y="1508642"/>
          <a:ext cx="2071702" cy="239158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4638" tIns="204638" rIns="204638" bIns="204638" numCol="1" spcCol="1270" anchor="t" anchorCtr="0">
          <a:noAutofit/>
        </a:bodyPr>
        <a:lstStyle/>
        <a:p>
          <a:pPr marL="0" lvl="0" indent="0" algn="l" defTabSz="622300">
            <a:lnSpc>
              <a:spcPct val="90000"/>
            </a:lnSpc>
            <a:spcBef>
              <a:spcPct val="0"/>
            </a:spcBef>
            <a:spcAft>
              <a:spcPct val="35000"/>
            </a:spcAft>
            <a:buNone/>
          </a:pPr>
          <a:r>
            <a:rPr lang="en-US" sz="1400" kern="1200" dirty="0"/>
            <a:t>T&amp;L leave transactions must be approved by 5:00 PM Jan 12, 2026 at the latest ~ Recommendation is to approve by Wednesday, Dec 24, 2025. </a:t>
          </a:r>
        </a:p>
      </dsp:txBody>
      <dsp:txXfrm>
        <a:off x="4367448" y="1508642"/>
        <a:ext cx="2071702" cy="2391588"/>
      </dsp:txXfrm>
    </dsp:sp>
    <dsp:sp modelId="{AD935DD0-E551-4424-80CC-6B879C2D605E}">
      <dsp:nvSpPr>
        <dsp:cNvPr id="0" name=""/>
        <dsp:cNvSpPr/>
      </dsp:nvSpPr>
      <dsp:spPr>
        <a:xfrm>
          <a:off x="6547045" y="887131"/>
          <a:ext cx="2071702" cy="62151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711" tIns="163711" rIns="163711" bIns="163711" numCol="1" spcCol="1270" anchor="ctr" anchorCtr="0">
          <a:noAutofit/>
        </a:bodyPr>
        <a:lstStyle/>
        <a:p>
          <a:pPr marL="0" lvl="0" indent="0" algn="ctr" defTabSz="800100">
            <a:lnSpc>
              <a:spcPct val="90000"/>
            </a:lnSpc>
            <a:spcBef>
              <a:spcPct val="0"/>
            </a:spcBef>
            <a:spcAft>
              <a:spcPct val="35000"/>
            </a:spcAft>
            <a:buNone/>
          </a:pPr>
          <a:r>
            <a:rPr lang="en-US" sz="1800" kern="1200" dirty="0"/>
            <a:t>Ensure</a:t>
          </a:r>
        </a:p>
      </dsp:txBody>
      <dsp:txXfrm>
        <a:off x="6547045" y="887131"/>
        <a:ext cx="2071702" cy="621510"/>
      </dsp:txXfrm>
    </dsp:sp>
    <dsp:sp modelId="{940639C7-A4E4-4C63-A902-7CE50001D6E8}">
      <dsp:nvSpPr>
        <dsp:cNvPr id="0" name=""/>
        <dsp:cNvSpPr/>
      </dsp:nvSpPr>
      <dsp:spPr>
        <a:xfrm>
          <a:off x="6547045" y="1508642"/>
          <a:ext cx="2071702" cy="239158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4638" tIns="204638" rIns="204638" bIns="204638" numCol="1" spcCol="1270" anchor="t" anchorCtr="0">
          <a:noAutofit/>
        </a:bodyPr>
        <a:lstStyle/>
        <a:p>
          <a:pPr marL="0" lvl="0" indent="0" algn="l" defTabSz="622300">
            <a:lnSpc>
              <a:spcPct val="90000"/>
            </a:lnSpc>
            <a:spcBef>
              <a:spcPct val="0"/>
            </a:spcBef>
            <a:spcAft>
              <a:spcPct val="35000"/>
            </a:spcAft>
            <a:buNone/>
          </a:pPr>
          <a:r>
            <a:rPr lang="en-US" sz="1400" kern="1200"/>
            <a:t>Ensure all LMTs are approved and submitted to AskMyHR by Dec 2, 2025</a:t>
          </a:r>
        </a:p>
      </dsp:txBody>
      <dsp:txXfrm>
        <a:off x="6547045" y="1508642"/>
        <a:ext cx="2071702" cy="2391588"/>
      </dsp:txXfrm>
    </dsp:sp>
    <dsp:sp modelId="{12F9823D-D8A8-41D5-9E24-9704BA8CC21C}">
      <dsp:nvSpPr>
        <dsp:cNvPr id="0" name=""/>
        <dsp:cNvSpPr/>
      </dsp:nvSpPr>
      <dsp:spPr>
        <a:xfrm>
          <a:off x="8726642" y="887131"/>
          <a:ext cx="2071702" cy="62151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711" tIns="163711" rIns="163711" bIns="163711" numCol="1" spcCol="1270" anchor="ctr" anchorCtr="0">
          <a:noAutofit/>
        </a:bodyPr>
        <a:lstStyle/>
        <a:p>
          <a:pPr marL="0" lvl="0" indent="0" algn="ctr" defTabSz="800100">
            <a:lnSpc>
              <a:spcPct val="90000"/>
            </a:lnSpc>
            <a:spcBef>
              <a:spcPct val="0"/>
            </a:spcBef>
            <a:spcAft>
              <a:spcPct val="35000"/>
            </a:spcAft>
            <a:buNone/>
          </a:pPr>
          <a:r>
            <a:rPr lang="en-US" sz="1800" kern="1200" dirty="0"/>
            <a:t>Follow</a:t>
          </a:r>
        </a:p>
      </dsp:txBody>
      <dsp:txXfrm>
        <a:off x="8726642" y="887131"/>
        <a:ext cx="2071702" cy="621510"/>
      </dsp:txXfrm>
    </dsp:sp>
    <dsp:sp modelId="{AD2F52A2-C41D-4DF9-A94C-7C1B8032A5CE}">
      <dsp:nvSpPr>
        <dsp:cNvPr id="0" name=""/>
        <dsp:cNvSpPr/>
      </dsp:nvSpPr>
      <dsp:spPr>
        <a:xfrm>
          <a:off x="8726642" y="1508642"/>
          <a:ext cx="2071702" cy="239158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4638" tIns="204638" rIns="204638" bIns="204638" numCol="1" spcCol="1270" anchor="t" anchorCtr="0">
          <a:noAutofit/>
        </a:bodyPr>
        <a:lstStyle/>
        <a:p>
          <a:pPr marL="0" lvl="0" indent="0" algn="l" defTabSz="622300">
            <a:lnSpc>
              <a:spcPct val="90000"/>
            </a:lnSpc>
            <a:spcBef>
              <a:spcPct val="0"/>
            </a:spcBef>
            <a:spcAft>
              <a:spcPct val="35000"/>
            </a:spcAft>
            <a:buNone/>
          </a:pPr>
          <a:r>
            <a:rPr lang="en-US" sz="1400" kern="1200" dirty="0"/>
            <a:t>Follow the Peoplesoft Announcements on ESS and MSS for important messages that include deadlines for Calendar Year End processes</a:t>
          </a:r>
        </a:p>
      </dsp:txBody>
      <dsp:txXfrm>
        <a:off x="8726642" y="1508642"/>
        <a:ext cx="2071702" cy="239158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5A5C721-18C6-72A4-6D9F-93BD1000F4D6}"/>
              </a:ext>
            </a:extLst>
          </p:cNvPr>
          <p:cNvSpPr>
            <a:spLocks noGrp="1"/>
          </p:cNvSpPr>
          <p:nvPr>
            <p:ph type="hdr" sz="quarter"/>
          </p:nvPr>
        </p:nvSpPr>
        <p:spPr>
          <a:xfrm>
            <a:off x="0" y="0"/>
            <a:ext cx="4028440" cy="352143"/>
          </a:xfrm>
          <a:prstGeom prst="rect">
            <a:avLst/>
          </a:prstGeom>
        </p:spPr>
        <p:txBody>
          <a:bodyPr vert="horz" lIns="93177" tIns="46589" rIns="93177" bIns="46589" rtlCol="0"/>
          <a:lstStyle>
            <a:lvl1pPr algn="l">
              <a:defRPr sz="1200"/>
            </a:lvl1pPr>
          </a:lstStyle>
          <a:p>
            <a:endParaRPr lang="en-US" dirty="0"/>
          </a:p>
        </p:txBody>
      </p:sp>
      <p:sp>
        <p:nvSpPr>
          <p:cNvPr id="3" name="Date Placeholder 2">
            <a:extLst>
              <a:ext uri="{FF2B5EF4-FFF2-40B4-BE49-F238E27FC236}">
                <a16:creationId xmlns:a16="http://schemas.microsoft.com/office/drawing/2014/main" id="{00751702-9C01-1A59-FE7F-159E37421E73}"/>
              </a:ext>
            </a:extLst>
          </p:cNvPr>
          <p:cNvSpPr>
            <a:spLocks noGrp="1"/>
          </p:cNvSpPr>
          <p:nvPr>
            <p:ph type="dt" sz="quarter" idx="1"/>
          </p:nvPr>
        </p:nvSpPr>
        <p:spPr>
          <a:xfrm>
            <a:off x="5266347" y="0"/>
            <a:ext cx="4028440" cy="352143"/>
          </a:xfrm>
          <a:prstGeom prst="rect">
            <a:avLst/>
          </a:prstGeom>
        </p:spPr>
        <p:txBody>
          <a:bodyPr vert="horz" lIns="93177" tIns="46589" rIns="93177" bIns="46589" rtlCol="0"/>
          <a:lstStyle>
            <a:lvl1pPr algn="r">
              <a:defRPr sz="1200"/>
            </a:lvl1pPr>
          </a:lstStyle>
          <a:p>
            <a:fld id="{C68101F8-853C-4A70-974C-33F35524B67A}" type="datetimeFigureOut">
              <a:rPr lang="en-US" smtClean="0"/>
              <a:t>11/25/2025</a:t>
            </a:fld>
            <a:endParaRPr lang="en-US" dirty="0"/>
          </a:p>
        </p:txBody>
      </p:sp>
      <p:sp>
        <p:nvSpPr>
          <p:cNvPr id="4" name="Footer Placeholder 3">
            <a:extLst>
              <a:ext uri="{FF2B5EF4-FFF2-40B4-BE49-F238E27FC236}">
                <a16:creationId xmlns:a16="http://schemas.microsoft.com/office/drawing/2014/main" id="{D9C11354-7C64-A8F3-D749-91571D5FFEF2}"/>
              </a:ext>
            </a:extLst>
          </p:cNvPr>
          <p:cNvSpPr>
            <a:spLocks noGrp="1"/>
          </p:cNvSpPr>
          <p:nvPr>
            <p:ph type="ftr" sz="quarter" idx="2"/>
          </p:nvPr>
        </p:nvSpPr>
        <p:spPr>
          <a:xfrm>
            <a:off x="0" y="6658258"/>
            <a:ext cx="4028440" cy="352142"/>
          </a:xfrm>
          <a:prstGeom prst="rect">
            <a:avLst/>
          </a:prstGeom>
        </p:spPr>
        <p:txBody>
          <a:bodyPr vert="horz" lIns="93177" tIns="46589" rIns="93177" bIns="46589" rtlCol="0" anchor="b"/>
          <a:lstStyle>
            <a:lvl1pPr algn="l">
              <a:defRPr sz="1200"/>
            </a:lvl1pPr>
          </a:lstStyle>
          <a:p>
            <a:r>
              <a:rPr lang="en-US" dirty="0"/>
              <a:t>Calendar Year End and Leave Rollover  ~ 2023 </a:t>
            </a:r>
          </a:p>
        </p:txBody>
      </p:sp>
      <p:sp>
        <p:nvSpPr>
          <p:cNvPr id="5" name="Slide Number Placeholder 4">
            <a:extLst>
              <a:ext uri="{FF2B5EF4-FFF2-40B4-BE49-F238E27FC236}">
                <a16:creationId xmlns:a16="http://schemas.microsoft.com/office/drawing/2014/main" id="{5AE835DE-9CCD-AE69-B027-95E029E3BAAF}"/>
              </a:ext>
            </a:extLst>
          </p:cNvPr>
          <p:cNvSpPr>
            <a:spLocks noGrp="1"/>
          </p:cNvSpPr>
          <p:nvPr>
            <p:ph type="sldNum" sz="quarter" idx="3"/>
          </p:nvPr>
        </p:nvSpPr>
        <p:spPr>
          <a:xfrm>
            <a:off x="5266347" y="6658258"/>
            <a:ext cx="4028440" cy="352142"/>
          </a:xfrm>
          <a:prstGeom prst="rect">
            <a:avLst/>
          </a:prstGeom>
        </p:spPr>
        <p:txBody>
          <a:bodyPr vert="horz" lIns="93177" tIns="46589" rIns="93177" bIns="46589" rtlCol="0" anchor="b"/>
          <a:lstStyle>
            <a:lvl1pPr algn="r">
              <a:defRPr sz="1200"/>
            </a:lvl1pPr>
          </a:lstStyle>
          <a:p>
            <a:fld id="{90518DE2-77EF-4B94-BCC4-7DB390EE8537}" type="slidenum">
              <a:rPr lang="en-US" smtClean="0"/>
              <a:t>‹#›</a:t>
            </a:fld>
            <a:endParaRPr lang="en-US" dirty="0"/>
          </a:p>
        </p:txBody>
      </p:sp>
    </p:spTree>
    <p:extLst>
      <p:ext uri="{BB962C8B-B14F-4D97-AF65-F5344CB8AC3E}">
        <p14:creationId xmlns:p14="http://schemas.microsoft.com/office/powerpoint/2010/main" val="285029048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2143"/>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5266347" y="0"/>
            <a:ext cx="4028440" cy="352143"/>
          </a:xfrm>
          <a:prstGeom prst="rect">
            <a:avLst/>
          </a:prstGeom>
        </p:spPr>
        <p:txBody>
          <a:bodyPr vert="horz" lIns="93177" tIns="46589" rIns="93177" bIns="46589" rtlCol="0"/>
          <a:lstStyle>
            <a:lvl1pPr algn="r">
              <a:defRPr sz="1200"/>
            </a:lvl1pPr>
          </a:lstStyle>
          <a:p>
            <a:fld id="{51D8F11D-5574-4DCD-A072-3DE52744AAF3}" type="datetimeFigureOut">
              <a:rPr lang="en-US" smtClean="0"/>
              <a:t>11/25/2025</a:t>
            </a:fld>
            <a:endParaRPr lang="en-US" dirty="0"/>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929640" y="3373756"/>
            <a:ext cx="7437120" cy="2760344"/>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258"/>
            <a:ext cx="4028440" cy="352142"/>
          </a:xfrm>
          <a:prstGeom prst="rect">
            <a:avLst/>
          </a:prstGeom>
        </p:spPr>
        <p:txBody>
          <a:bodyPr vert="horz" lIns="93177" tIns="46589" rIns="93177" bIns="46589" rtlCol="0" anchor="b"/>
          <a:lstStyle>
            <a:lvl1pPr algn="l">
              <a:defRPr sz="1200"/>
            </a:lvl1pPr>
          </a:lstStyle>
          <a:p>
            <a:r>
              <a:rPr lang="en-US" dirty="0"/>
              <a:t>Calendar Year End and Leave Rollover  ~ 2023 </a:t>
            </a:r>
          </a:p>
        </p:txBody>
      </p:sp>
      <p:sp>
        <p:nvSpPr>
          <p:cNvPr id="7" name="Slide Number Placeholder 6"/>
          <p:cNvSpPr>
            <a:spLocks noGrp="1"/>
          </p:cNvSpPr>
          <p:nvPr>
            <p:ph type="sldNum" sz="quarter" idx="5"/>
          </p:nvPr>
        </p:nvSpPr>
        <p:spPr>
          <a:xfrm>
            <a:off x="5266347" y="6658258"/>
            <a:ext cx="4028440" cy="352142"/>
          </a:xfrm>
          <a:prstGeom prst="rect">
            <a:avLst/>
          </a:prstGeom>
        </p:spPr>
        <p:txBody>
          <a:bodyPr vert="horz" lIns="93177" tIns="46589" rIns="93177" bIns="46589" rtlCol="0" anchor="b"/>
          <a:lstStyle>
            <a:lvl1pPr algn="r">
              <a:defRPr sz="1200"/>
            </a:lvl1pPr>
          </a:lstStyle>
          <a:p>
            <a:fld id="{284871E3-2BB9-422A-BAC9-C11497C05650}" type="slidenum">
              <a:rPr lang="en-US" smtClean="0"/>
              <a:t>‹#›</a:t>
            </a:fld>
            <a:endParaRPr lang="en-US" dirty="0"/>
          </a:p>
        </p:txBody>
      </p:sp>
    </p:spTree>
    <p:extLst>
      <p:ext uri="{BB962C8B-B14F-4D97-AF65-F5344CB8AC3E}">
        <p14:creationId xmlns:p14="http://schemas.microsoft.com/office/powerpoint/2010/main" val="46631193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a:t>
            </a:fld>
            <a:endParaRPr lang="en-US" dirty="0"/>
          </a:p>
        </p:txBody>
      </p:sp>
    </p:spTree>
    <p:extLst>
      <p:ext uri="{BB962C8B-B14F-4D97-AF65-F5344CB8AC3E}">
        <p14:creationId xmlns:p14="http://schemas.microsoft.com/office/powerpoint/2010/main" val="3326361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10</a:t>
            </a:fld>
            <a:endParaRPr lang="en-US" dirty="0"/>
          </a:p>
        </p:txBody>
      </p:sp>
    </p:spTree>
    <p:extLst>
      <p:ext uri="{BB962C8B-B14F-4D97-AF65-F5344CB8AC3E}">
        <p14:creationId xmlns:p14="http://schemas.microsoft.com/office/powerpoint/2010/main" val="3024264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11</a:t>
            </a:fld>
            <a:endParaRPr lang="en-US" dirty="0"/>
          </a:p>
        </p:txBody>
      </p:sp>
    </p:spTree>
    <p:extLst>
      <p:ext uri="{BB962C8B-B14F-4D97-AF65-F5344CB8AC3E}">
        <p14:creationId xmlns:p14="http://schemas.microsoft.com/office/powerpoint/2010/main" val="3028582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12</a:t>
            </a:fld>
            <a:endParaRPr lang="en-US" dirty="0"/>
          </a:p>
        </p:txBody>
      </p:sp>
    </p:spTree>
    <p:extLst>
      <p:ext uri="{BB962C8B-B14F-4D97-AF65-F5344CB8AC3E}">
        <p14:creationId xmlns:p14="http://schemas.microsoft.com/office/powerpoint/2010/main" val="4155947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13</a:t>
            </a:fld>
            <a:endParaRPr lang="en-US" dirty="0"/>
          </a:p>
        </p:txBody>
      </p:sp>
    </p:spTree>
    <p:extLst>
      <p:ext uri="{BB962C8B-B14F-4D97-AF65-F5344CB8AC3E}">
        <p14:creationId xmlns:p14="http://schemas.microsoft.com/office/powerpoint/2010/main" val="2665143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14</a:t>
            </a:fld>
            <a:endParaRPr lang="en-US" dirty="0"/>
          </a:p>
        </p:txBody>
      </p:sp>
    </p:spTree>
    <p:extLst>
      <p:ext uri="{BB962C8B-B14F-4D97-AF65-F5344CB8AC3E}">
        <p14:creationId xmlns:p14="http://schemas.microsoft.com/office/powerpoint/2010/main" val="23008293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15</a:t>
            </a:fld>
            <a:endParaRPr lang="en-US" dirty="0"/>
          </a:p>
        </p:txBody>
      </p:sp>
    </p:spTree>
    <p:extLst>
      <p:ext uri="{BB962C8B-B14F-4D97-AF65-F5344CB8AC3E}">
        <p14:creationId xmlns:p14="http://schemas.microsoft.com/office/powerpoint/2010/main" val="18052648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16</a:t>
            </a:fld>
            <a:endParaRPr lang="en-US" dirty="0"/>
          </a:p>
        </p:txBody>
      </p:sp>
    </p:spTree>
    <p:extLst>
      <p:ext uri="{BB962C8B-B14F-4D97-AF65-F5344CB8AC3E}">
        <p14:creationId xmlns:p14="http://schemas.microsoft.com/office/powerpoint/2010/main" val="53033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17</a:t>
            </a:fld>
            <a:endParaRPr lang="en-US" dirty="0"/>
          </a:p>
        </p:txBody>
      </p:sp>
    </p:spTree>
    <p:extLst>
      <p:ext uri="{BB962C8B-B14F-4D97-AF65-F5344CB8AC3E}">
        <p14:creationId xmlns:p14="http://schemas.microsoft.com/office/powerpoint/2010/main" val="37293667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18</a:t>
            </a:fld>
            <a:endParaRPr lang="en-US" dirty="0"/>
          </a:p>
        </p:txBody>
      </p:sp>
    </p:spTree>
    <p:extLst>
      <p:ext uri="{BB962C8B-B14F-4D97-AF65-F5344CB8AC3E}">
        <p14:creationId xmlns:p14="http://schemas.microsoft.com/office/powerpoint/2010/main" val="30046851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19</a:t>
            </a:fld>
            <a:endParaRPr lang="en-US" dirty="0"/>
          </a:p>
        </p:txBody>
      </p:sp>
    </p:spTree>
    <p:extLst>
      <p:ext uri="{BB962C8B-B14F-4D97-AF65-F5344CB8AC3E}">
        <p14:creationId xmlns:p14="http://schemas.microsoft.com/office/powerpoint/2010/main" val="331968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2</a:t>
            </a:fld>
            <a:endParaRPr lang="en-US" dirty="0"/>
          </a:p>
        </p:txBody>
      </p:sp>
    </p:spTree>
    <p:extLst>
      <p:ext uri="{BB962C8B-B14F-4D97-AF65-F5344CB8AC3E}">
        <p14:creationId xmlns:p14="http://schemas.microsoft.com/office/powerpoint/2010/main" val="10746260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20</a:t>
            </a:fld>
            <a:endParaRPr lang="en-US" dirty="0"/>
          </a:p>
        </p:txBody>
      </p:sp>
    </p:spTree>
    <p:extLst>
      <p:ext uri="{BB962C8B-B14F-4D97-AF65-F5344CB8AC3E}">
        <p14:creationId xmlns:p14="http://schemas.microsoft.com/office/powerpoint/2010/main" val="1559542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21</a:t>
            </a:fld>
            <a:endParaRPr lang="en-US" dirty="0"/>
          </a:p>
        </p:txBody>
      </p:sp>
    </p:spTree>
    <p:extLst>
      <p:ext uri="{BB962C8B-B14F-4D97-AF65-F5344CB8AC3E}">
        <p14:creationId xmlns:p14="http://schemas.microsoft.com/office/powerpoint/2010/main" val="4392415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22</a:t>
            </a:fld>
            <a:endParaRPr lang="en-US" dirty="0"/>
          </a:p>
        </p:txBody>
      </p:sp>
    </p:spTree>
    <p:extLst>
      <p:ext uri="{BB962C8B-B14F-4D97-AF65-F5344CB8AC3E}">
        <p14:creationId xmlns:p14="http://schemas.microsoft.com/office/powerpoint/2010/main" val="11589604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23</a:t>
            </a:fld>
            <a:endParaRPr lang="en-US" dirty="0"/>
          </a:p>
        </p:txBody>
      </p:sp>
    </p:spTree>
    <p:extLst>
      <p:ext uri="{BB962C8B-B14F-4D97-AF65-F5344CB8AC3E}">
        <p14:creationId xmlns:p14="http://schemas.microsoft.com/office/powerpoint/2010/main" val="178767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3</a:t>
            </a:fld>
            <a:endParaRPr lang="en-US" dirty="0"/>
          </a:p>
        </p:txBody>
      </p:sp>
      <p:sp>
        <p:nvSpPr>
          <p:cNvPr id="5" name="Footer Placeholder 4">
            <a:extLst>
              <a:ext uri="{FF2B5EF4-FFF2-40B4-BE49-F238E27FC236}">
                <a16:creationId xmlns:a16="http://schemas.microsoft.com/office/drawing/2014/main" id="{05F7C2B9-6EB4-5952-90C8-E478151924B4}"/>
              </a:ext>
            </a:extLst>
          </p:cNvPr>
          <p:cNvSpPr>
            <a:spLocks noGrp="1"/>
          </p:cNvSpPr>
          <p:nvPr>
            <p:ph type="ftr" sz="quarter" idx="4"/>
          </p:nvPr>
        </p:nvSpPr>
        <p:spPr/>
        <p:txBody>
          <a:bodyPr/>
          <a:lstStyle/>
          <a:p>
            <a:r>
              <a:rPr lang="en-US" dirty="0"/>
              <a:t>Calendar Year End and Leave Rollover  ~ 2023 </a:t>
            </a:r>
          </a:p>
        </p:txBody>
      </p:sp>
    </p:spTree>
    <p:extLst>
      <p:ext uri="{BB962C8B-B14F-4D97-AF65-F5344CB8AC3E}">
        <p14:creationId xmlns:p14="http://schemas.microsoft.com/office/powerpoint/2010/main" val="4217231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4</a:t>
            </a:fld>
            <a:endParaRPr lang="en-US" dirty="0"/>
          </a:p>
        </p:txBody>
      </p:sp>
    </p:spTree>
    <p:extLst>
      <p:ext uri="{BB962C8B-B14F-4D97-AF65-F5344CB8AC3E}">
        <p14:creationId xmlns:p14="http://schemas.microsoft.com/office/powerpoint/2010/main" val="1983301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5</a:t>
            </a:fld>
            <a:endParaRPr lang="en-US" dirty="0"/>
          </a:p>
        </p:txBody>
      </p:sp>
      <p:sp>
        <p:nvSpPr>
          <p:cNvPr id="5" name="Footer Placeholder 4">
            <a:extLst>
              <a:ext uri="{FF2B5EF4-FFF2-40B4-BE49-F238E27FC236}">
                <a16:creationId xmlns:a16="http://schemas.microsoft.com/office/drawing/2014/main" id="{05F7C2B9-6EB4-5952-90C8-E478151924B4}"/>
              </a:ext>
            </a:extLst>
          </p:cNvPr>
          <p:cNvSpPr>
            <a:spLocks noGrp="1"/>
          </p:cNvSpPr>
          <p:nvPr>
            <p:ph type="ftr" sz="quarter" idx="4"/>
          </p:nvPr>
        </p:nvSpPr>
        <p:spPr/>
        <p:txBody>
          <a:bodyPr/>
          <a:lstStyle/>
          <a:p>
            <a:r>
              <a:rPr lang="en-US" dirty="0"/>
              <a:t>Calendar Year End and Leave Rollover  ~ 2023 </a:t>
            </a:r>
          </a:p>
        </p:txBody>
      </p:sp>
    </p:spTree>
    <p:extLst>
      <p:ext uri="{BB962C8B-B14F-4D97-AF65-F5344CB8AC3E}">
        <p14:creationId xmlns:p14="http://schemas.microsoft.com/office/powerpoint/2010/main" val="2302000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6</a:t>
            </a:fld>
            <a:endParaRPr lang="en-US" dirty="0"/>
          </a:p>
        </p:txBody>
      </p:sp>
    </p:spTree>
    <p:extLst>
      <p:ext uri="{BB962C8B-B14F-4D97-AF65-F5344CB8AC3E}">
        <p14:creationId xmlns:p14="http://schemas.microsoft.com/office/powerpoint/2010/main" val="2095304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7</a:t>
            </a:fld>
            <a:endParaRPr lang="en-US" dirty="0"/>
          </a:p>
        </p:txBody>
      </p:sp>
    </p:spTree>
    <p:extLst>
      <p:ext uri="{BB962C8B-B14F-4D97-AF65-F5344CB8AC3E}">
        <p14:creationId xmlns:p14="http://schemas.microsoft.com/office/powerpoint/2010/main" val="2207016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8</a:t>
            </a:fld>
            <a:endParaRPr lang="en-US" dirty="0"/>
          </a:p>
        </p:txBody>
      </p:sp>
    </p:spTree>
    <p:extLst>
      <p:ext uri="{BB962C8B-B14F-4D97-AF65-F5344CB8AC3E}">
        <p14:creationId xmlns:p14="http://schemas.microsoft.com/office/powerpoint/2010/main" val="1765568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r>
              <a:rPr lang="en-US"/>
              <a:t>Calendar Year End and Leave Rollover  ~ 2023 </a:t>
            </a:r>
            <a:endParaRPr lang="en-US" dirty="0"/>
          </a:p>
        </p:txBody>
      </p:sp>
      <p:sp>
        <p:nvSpPr>
          <p:cNvPr id="5" name="Slide Number Placeholder 4"/>
          <p:cNvSpPr>
            <a:spLocks noGrp="1"/>
          </p:cNvSpPr>
          <p:nvPr>
            <p:ph type="sldNum" sz="quarter" idx="5"/>
          </p:nvPr>
        </p:nvSpPr>
        <p:spPr/>
        <p:txBody>
          <a:bodyPr/>
          <a:lstStyle/>
          <a:p>
            <a:fld id="{284871E3-2BB9-422A-BAC9-C11497C05650}" type="slidenum">
              <a:rPr lang="en-US" smtClean="0"/>
              <a:t>9</a:t>
            </a:fld>
            <a:endParaRPr lang="en-US" dirty="0"/>
          </a:p>
        </p:txBody>
      </p:sp>
    </p:spTree>
    <p:extLst>
      <p:ext uri="{BB962C8B-B14F-4D97-AF65-F5344CB8AC3E}">
        <p14:creationId xmlns:p14="http://schemas.microsoft.com/office/powerpoint/2010/main" val="9234372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Main 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F6D616-9800-469E-911C-0D21471CCB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10828" y="5967639"/>
            <a:ext cx="2304413" cy="680099"/>
          </a:xfrm>
          <a:prstGeom prst="rect">
            <a:avLst/>
          </a:prstGeom>
        </p:spPr>
      </p:pic>
      <p:cxnSp>
        <p:nvCxnSpPr>
          <p:cNvPr id="3" name="Straight Connector 2">
            <a:extLst>
              <a:ext uri="{FF2B5EF4-FFF2-40B4-BE49-F238E27FC236}">
                <a16:creationId xmlns:a16="http://schemas.microsoft.com/office/drawing/2014/main" id="{C3692182-18F1-4BD1-A10B-80273C08FB9B}"/>
              </a:ext>
            </a:extLst>
          </p:cNvPr>
          <p:cNvCxnSpPr/>
          <p:nvPr userDrawn="1"/>
        </p:nvCxnSpPr>
        <p:spPr>
          <a:xfrm>
            <a:off x="0" y="6667992"/>
            <a:ext cx="1170907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C0ECC6A-EF65-45B8-924F-CAD412C5EA74}"/>
              </a:ext>
            </a:extLst>
          </p:cNvPr>
          <p:cNvSpPr>
            <a:spLocks noGrp="1"/>
          </p:cNvSpPr>
          <p:nvPr>
            <p:ph type="title"/>
          </p:nvPr>
        </p:nvSpPr>
        <p:spPr>
          <a:xfrm>
            <a:off x="838200" y="1357224"/>
            <a:ext cx="9228138" cy="1903562"/>
          </a:xfrm>
        </p:spPr>
        <p:txBody>
          <a:bodyPr>
            <a:noAutofit/>
          </a:bodyPr>
          <a:lstStyle>
            <a:lvl1pPr algn="l">
              <a:defRPr sz="6600"/>
            </a:lvl1pPr>
          </a:lstStyle>
          <a:p>
            <a:r>
              <a:rPr lang="en-US" dirty="0"/>
              <a:t>Click to edit Master title style</a:t>
            </a:r>
          </a:p>
        </p:txBody>
      </p:sp>
      <p:sp>
        <p:nvSpPr>
          <p:cNvPr id="5" name="Text Placeholder 3">
            <a:extLst>
              <a:ext uri="{FF2B5EF4-FFF2-40B4-BE49-F238E27FC236}">
                <a16:creationId xmlns:a16="http://schemas.microsoft.com/office/drawing/2014/main" id="{06D52A8E-8135-48C0-94EB-0C2B5EF5EDE8}"/>
              </a:ext>
            </a:extLst>
          </p:cNvPr>
          <p:cNvSpPr>
            <a:spLocks noGrp="1"/>
          </p:cNvSpPr>
          <p:nvPr>
            <p:ph type="body" sz="quarter" idx="10" hasCustomPrompt="1"/>
          </p:nvPr>
        </p:nvSpPr>
        <p:spPr>
          <a:xfrm>
            <a:off x="838200" y="3917950"/>
            <a:ext cx="9228138" cy="857250"/>
          </a:xfrm>
        </p:spPr>
        <p:txBody>
          <a:bodyPr/>
          <a:lstStyle>
            <a:lvl1pPr marL="0" indent="0">
              <a:buNone/>
              <a:defRPr/>
            </a:lvl1pPr>
          </a:lstStyle>
          <a:p>
            <a:r>
              <a:rPr lang="en-US" sz="2800" i="1" dirty="0">
                <a:solidFill>
                  <a:schemeClr val="tx2"/>
                </a:solidFill>
                <a:latin typeface="Noto Serif" panose="02020600060500020200" pitchFamily="18" charset="0"/>
                <a:ea typeface="Noto Serif" panose="02020600060500020200" pitchFamily="18" charset="0"/>
                <a:cs typeface="Noto Serif" panose="02020600060500020200" pitchFamily="18" charset="0"/>
              </a:rPr>
              <a:t>Click to edit Master title style</a:t>
            </a:r>
          </a:p>
        </p:txBody>
      </p:sp>
    </p:spTree>
    <p:extLst>
      <p:ext uri="{BB962C8B-B14F-4D97-AF65-F5344CB8AC3E}">
        <p14:creationId xmlns:p14="http://schemas.microsoft.com/office/powerpoint/2010/main" val="2823031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8439-1F5B-4DC2-9501-8BBEFE7A9F35}"/>
              </a:ext>
            </a:extLst>
          </p:cNvPr>
          <p:cNvSpPr>
            <a:spLocks noGrp="1"/>
          </p:cNvSpPr>
          <p:nvPr>
            <p:ph type="title"/>
          </p:nvPr>
        </p:nvSpPr>
        <p:spPr/>
        <p:txBody>
          <a:bodyPr>
            <a:normAutofit/>
          </a:bodyPr>
          <a:lstStyle>
            <a:lvl1pPr algn="ctr">
              <a:defRPr sz="3600">
                <a:solidFill>
                  <a:schemeClr val="tx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863921A-C84E-41CD-8C70-BBC05C026D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0DAF06-A10C-47EC-B3F7-D5F4868359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0BB0C8DE-E28D-E97B-D03B-6E83F43AF8E1}"/>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10" name="TextBox 9">
            <a:extLst>
              <a:ext uri="{FF2B5EF4-FFF2-40B4-BE49-F238E27FC236}">
                <a16:creationId xmlns:a16="http://schemas.microsoft.com/office/drawing/2014/main" id="{F8F05920-8330-2F7B-87B6-E2485ADCCFDD}"/>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5" name="TextBox 4">
            <a:extLst>
              <a:ext uri="{FF2B5EF4-FFF2-40B4-BE49-F238E27FC236}">
                <a16:creationId xmlns:a16="http://schemas.microsoft.com/office/drawing/2014/main" id="{7B7FBC97-7D35-F4E2-C56A-AFBBCF37EFF0}"/>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t>Calendar Year End and Leave Rollover </a:t>
            </a:r>
          </a:p>
        </p:txBody>
      </p:sp>
    </p:spTree>
    <p:extLst>
      <p:ext uri="{BB962C8B-B14F-4D97-AF65-F5344CB8AC3E}">
        <p14:creationId xmlns:p14="http://schemas.microsoft.com/office/powerpoint/2010/main" val="1388349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F9F5B-8748-4419-8675-E1AECD1F62E8}"/>
              </a:ext>
            </a:extLst>
          </p:cNvPr>
          <p:cNvSpPr>
            <a:spLocks noGrp="1"/>
          </p:cNvSpPr>
          <p:nvPr>
            <p:ph type="title"/>
          </p:nvPr>
        </p:nvSpPr>
        <p:spPr>
          <a:xfrm>
            <a:off x="839788" y="365125"/>
            <a:ext cx="10515600" cy="1325563"/>
          </a:xfrm>
        </p:spPr>
        <p:txBody>
          <a:bodyPr>
            <a:normAutofit/>
          </a:bodyPr>
          <a:lstStyle>
            <a:lvl1pPr algn="ctr">
              <a:defRPr sz="3600">
                <a:solidFill>
                  <a:schemeClr val="tx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33603DE5-6819-45B2-81E3-93D8D2113A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244C8F-BE5D-4285-9706-4F9B04ED43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B1A637-B502-46E2-B941-B3210D8974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E9DBA9D-E6A2-4DCC-9EE6-6DECA75D7A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733BCAEE-DCC6-87DB-7540-D2E33497B8C7}"/>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12" name="TextBox 11">
            <a:extLst>
              <a:ext uri="{FF2B5EF4-FFF2-40B4-BE49-F238E27FC236}">
                <a16:creationId xmlns:a16="http://schemas.microsoft.com/office/drawing/2014/main" id="{74FFDE00-0942-7732-AC67-140097EDD6A9}"/>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8" name="TextBox 7">
            <a:extLst>
              <a:ext uri="{FF2B5EF4-FFF2-40B4-BE49-F238E27FC236}">
                <a16:creationId xmlns:a16="http://schemas.microsoft.com/office/drawing/2014/main" id="{E5166B8E-6208-CE1B-1A26-074B3DCC8965}"/>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1298773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sic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2E893-05F3-4A52-A293-DB21C8484749}"/>
              </a:ext>
            </a:extLst>
          </p:cNvPr>
          <p:cNvSpPr>
            <a:spLocks noGrp="1"/>
          </p:cNvSpPr>
          <p:nvPr>
            <p:ph type="title"/>
          </p:nvPr>
        </p:nvSpPr>
        <p:spPr/>
        <p:txBody>
          <a:bodyPr>
            <a:normAutofit/>
          </a:bodyPr>
          <a:lstStyle>
            <a:lvl1pPr algn="ctr">
              <a:defRPr sz="3600">
                <a:solidFill>
                  <a:schemeClr val="tx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690D377-628D-CE83-2AF9-8500DEF3C8D1}"/>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493D6733-BB35-41C7-3E7B-ADF79F910D6F}"/>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9" name="TextBox 8">
            <a:extLst>
              <a:ext uri="{FF2B5EF4-FFF2-40B4-BE49-F238E27FC236}">
                <a16:creationId xmlns:a16="http://schemas.microsoft.com/office/drawing/2014/main" id="{5D366DD5-5327-875B-A454-C4C1B71FDF12}"/>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5" name="TextBox 4">
            <a:extLst>
              <a:ext uri="{FF2B5EF4-FFF2-40B4-BE49-F238E27FC236}">
                <a16:creationId xmlns:a16="http://schemas.microsoft.com/office/drawing/2014/main" id="{A77F0DC4-CD71-830B-0359-8A56DD7664EA}"/>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2564933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hart or 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2E893-05F3-4A52-A293-DB21C8484749}"/>
              </a:ext>
            </a:extLst>
          </p:cNvPr>
          <p:cNvSpPr>
            <a:spLocks noGrp="1"/>
          </p:cNvSpPr>
          <p:nvPr>
            <p:ph type="title"/>
          </p:nvPr>
        </p:nvSpPr>
        <p:spPr/>
        <p:txBody>
          <a:bodyPr>
            <a:normAutofit/>
          </a:bodyPr>
          <a:lstStyle>
            <a:lvl1pPr algn="ctr">
              <a:defRPr sz="3600">
                <a:solidFill>
                  <a:schemeClr val="tx2"/>
                </a:solidFill>
              </a:defRPr>
            </a:lvl1pPr>
          </a:lstStyle>
          <a:p>
            <a:r>
              <a:rPr lang="en-US" dirty="0"/>
              <a:t>Click to edit Master title style</a:t>
            </a:r>
          </a:p>
        </p:txBody>
      </p:sp>
      <p:sp>
        <p:nvSpPr>
          <p:cNvPr id="4" name="Chart Placeholder 3">
            <a:extLst>
              <a:ext uri="{FF2B5EF4-FFF2-40B4-BE49-F238E27FC236}">
                <a16:creationId xmlns:a16="http://schemas.microsoft.com/office/drawing/2014/main" id="{BE0FDD61-CA77-9F1B-0FCE-86164246B969}"/>
              </a:ext>
            </a:extLst>
          </p:cNvPr>
          <p:cNvSpPr>
            <a:spLocks noGrp="1"/>
          </p:cNvSpPr>
          <p:nvPr>
            <p:ph type="chart" sz="quarter" idx="10"/>
          </p:nvPr>
        </p:nvSpPr>
        <p:spPr>
          <a:xfrm>
            <a:off x="838200" y="2190750"/>
            <a:ext cx="7140575" cy="3981450"/>
          </a:xfrm>
        </p:spPr>
        <p:txBody>
          <a:bodyPr/>
          <a:lstStyle/>
          <a:p>
            <a:endParaRPr lang="en-US" dirty="0"/>
          </a:p>
        </p:txBody>
      </p:sp>
      <p:sp>
        <p:nvSpPr>
          <p:cNvPr id="5" name="Subtitle 2">
            <a:extLst>
              <a:ext uri="{FF2B5EF4-FFF2-40B4-BE49-F238E27FC236}">
                <a16:creationId xmlns:a16="http://schemas.microsoft.com/office/drawing/2014/main" id="{235248C8-5BD9-18C3-C82B-716F29C32ECF}"/>
              </a:ext>
            </a:extLst>
          </p:cNvPr>
          <p:cNvSpPr>
            <a:spLocks noGrp="1"/>
          </p:cNvSpPr>
          <p:nvPr>
            <p:ph type="subTitle" idx="1"/>
          </p:nvPr>
        </p:nvSpPr>
        <p:spPr>
          <a:xfrm>
            <a:off x="8624560" y="2190750"/>
            <a:ext cx="2729240" cy="2580353"/>
          </a:xfrm>
        </p:spPr>
        <p:txBody>
          <a:bodyPr anchor="t">
            <a:normAutofit/>
          </a:bodyPr>
          <a:lstStyle>
            <a:lvl1pPr marL="0" indent="0" algn="l">
              <a:lnSpc>
                <a:spcPct val="100000"/>
              </a:lnSpc>
              <a:buNone/>
              <a:defRPr sz="1800">
                <a:solidFill>
                  <a:schemeClr val="tx1"/>
                </a:solidFill>
                <a:latin typeface="+mn-lt"/>
                <a:ea typeface="Noto Serif" panose="02020600060500020200" pitchFamily="18"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Rectangle 8">
            <a:extLst>
              <a:ext uri="{FF2B5EF4-FFF2-40B4-BE49-F238E27FC236}">
                <a16:creationId xmlns:a16="http://schemas.microsoft.com/office/drawing/2014/main" id="{782F0803-D955-3B77-2ADE-F2C76896A06C}"/>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10" name="TextBox 9">
            <a:extLst>
              <a:ext uri="{FF2B5EF4-FFF2-40B4-BE49-F238E27FC236}">
                <a16:creationId xmlns:a16="http://schemas.microsoft.com/office/drawing/2014/main" id="{3E003D03-9474-8929-5FDC-B3FBD70C1532}"/>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6" name="TextBox 5">
            <a:extLst>
              <a:ext uri="{FF2B5EF4-FFF2-40B4-BE49-F238E27FC236}">
                <a16:creationId xmlns:a16="http://schemas.microsoft.com/office/drawing/2014/main" id="{9DEB9B0B-972F-1F8E-527F-72A9A346D15B}"/>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3987078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B2AEA8-CD31-48CC-A123-3EB4E981E2F7}"/>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7" name="TextBox 6">
            <a:extLst>
              <a:ext uri="{FF2B5EF4-FFF2-40B4-BE49-F238E27FC236}">
                <a16:creationId xmlns:a16="http://schemas.microsoft.com/office/drawing/2014/main" id="{111AA9A1-CBED-7789-A54D-72EE0E863408}"/>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D9E6A5B0-87CD-1654-B839-9FEE85DB29C4}"/>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29261851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EAFB2-574F-FF41-6FE8-ADE0CFB10E13}"/>
              </a:ext>
            </a:extLst>
          </p:cNvPr>
          <p:cNvSpPr>
            <a:spLocks noGrp="1"/>
          </p:cNvSpPr>
          <p:nvPr>
            <p:ph type="title"/>
          </p:nvPr>
        </p:nvSpPr>
        <p:spPr>
          <a:xfrm>
            <a:off x="838200" y="365125"/>
            <a:ext cx="10515600" cy="1325563"/>
          </a:xfrm>
        </p:spPr>
        <p:txBody>
          <a:bodyPr>
            <a:normAutofit/>
          </a:bodyPr>
          <a:lstStyle>
            <a:lvl1pPr algn="ctr">
              <a:defRPr sz="3600">
                <a:solidFill>
                  <a:schemeClr val="tx2"/>
                </a:solidFill>
              </a:defRPr>
            </a:lvl1pPr>
          </a:lstStyle>
          <a:p>
            <a:r>
              <a:rPr lang="en-US" dirty="0"/>
              <a:t>Click to edit Master title style</a:t>
            </a:r>
          </a:p>
        </p:txBody>
      </p:sp>
      <p:sp>
        <p:nvSpPr>
          <p:cNvPr id="5" name="Text Placeholder 3">
            <a:extLst>
              <a:ext uri="{FF2B5EF4-FFF2-40B4-BE49-F238E27FC236}">
                <a16:creationId xmlns:a16="http://schemas.microsoft.com/office/drawing/2014/main" id="{F36161DF-D6BF-1C30-954C-BFA38DDCF6F3}"/>
              </a:ext>
            </a:extLst>
          </p:cNvPr>
          <p:cNvSpPr>
            <a:spLocks noGrp="1"/>
          </p:cNvSpPr>
          <p:nvPr>
            <p:ph type="body" sz="half" idx="10"/>
          </p:nvPr>
        </p:nvSpPr>
        <p:spPr>
          <a:xfrm>
            <a:off x="4555099" y="3082508"/>
            <a:ext cx="3081802" cy="3085531"/>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Text Placeholder 3">
            <a:extLst>
              <a:ext uri="{FF2B5EF4-FFF2-40B4-BE49-F238E27FC236}">
                <a16:creationId xmlns:a16="http://schemas.microsoft.com/office/drawing/2014/main" id="{9E717059-3376-0CE1-920B-38BFB1506CD5}"/>
              </a:ext>
            </a:extLst>
          </p:cNvPr>
          <p:cNvSpPr>
            <a:spLocks noGrp="1"/>
          </p:cNvSpPr>
          <p:nvPr>
            <p:ph type="body" sz="half" idx="11"/>
          </p:nvPr>
        </p:nvSpPr>
        <p:spPr>
          <a:xfrm>
            <a:off x="8271998" y="3082508"/>
            <a:ext cx="3081802" cy="3085531"/>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ext Placeholder 3">
            <a:extLst>
              <a:ext uri="{FF2B5EF4-FFF2-40B4-BE49-F238E27FC236}">
                <a16:creationId xmlns:a16="http://schemas.microsoft.com/office/drawing/2014/main" id="{D9F530BD-AB41-9E9D-867A-D2E55B8389D8}"/>
              </a:ext>
            </a:extLst>
          </p:cNvPr>
          <p:cNvSpPr>
            <a:spLocks noGrp="1"/>
          </p:cNvSpPr>
          <p:nvPr>
            <p:ph type="body" sz="half" idx="12"/>
          </p:nvPr>
        </p:nvSpPr>
        <p:spPr>
          <a:xfrm>
            <a:off x="838200" y="3082508"/>
            <a:ext cx="3081802" cy="3085531"/>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0" name="Text Placeholder 3">
            <a:extLst>
              <a:ext uri="{FF2B5EF4-FFF2-40B4-BE49-F238E27FC236}">
                <a16:creationId xmlns:a16="http://schemas.microsoft.com/office/drawing/2014/main" id="{2BCEFE8D-E5A9-6325-7909-A5DB39C17CA9}"/>
              </a:ext>
            </a:extLst>
          </p:cNvPr>
          <p:cNvSpPr>
            <a:spLocks noGrp="1"/>
          </p:cNvSpPr>
          <p:nvPr>
            <p:ph type="body" sz="half" idx="13"/>
          </p:nvPr>
        </p:nvSpPr>
        <p:spPr>
          <a:xfrm>
            <a:off x="4555099" y="2355012"/>
            <a:ext cx="3081802" cy="485955"/>
          </a:xfrm>
        </p:spPr>
        <p:txBody>
          <a:bodyPr anchor="ctr">
            <a:normAutofit/>
          </a:bodyPr>
          <a:lstStyle>
            <a:lvl1pPr marL="0" indent="0" algn="ctr">
              <a:lnSpc>
                <a:spcPct val="100000"/>
              </a:lnSpc>
              <a:buNone/>
              <a:defRPr sz="1800">
                <a:solidFill>
                  <a:schemeClr val="tx2"/>
                </a:solidFill>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1" name="Text Placeholder 3">
            <a:extLst>
              <a:ext uri="{FF2B5EF4-FFF2-40B4-BE49-F238E27FC236}">
                <a16:creationId xmlns:a16="http://schemas.microsoft.com/office/drawing/2014/main" id="{CD819A38-8965-0098-B781-6F68B7FEBA6D}"/>
              </a:ext>
            </a:extLst>
          </p:cNvPr>
          <p:cNvSpPr>
            <a:spLocks noGrp="1"/>
          </p:cNvSpPr>
          <p:nvPr>
            <p:ph type="body" sz="half" idx="14"/>
          </p:nvPr>
        </p:nvSpPr>
        <p:spPr>
          <a:xfrm>
            <a:off x="8271998" y="2355012"/>
            <a:ext cx="3081802" cy="485955"/>
          </a:xfrm>
        </p:spPr>
        <p:txBody>
          <a:bodyPr anchor="ctr">
            <a:normAutofit/>
          </a:bodyPr>
          <a:lstStyle>
            <a:lvl1pPr marL="0" indent="0" algn="ctr">
              <a:lnSpc>
                <a:spcPct val="100000"/>
              </a:lnSpc>
              <a:buNone/>
              <a:defRPr sz="1800">
                <a:solidFill>
                  <a:schemeClr val="tx2"/>
                </a:solidFill>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2" name="Text Placeholder 3">
            <a:extLst>
              <a:ext uri="{FF2B5EF4-FFF2-40B4-BE49-F238E27FC236}">
                <a16:creationId xmlns:a16="http://schemas.microsoft.com/office/drawing/2014/main" id="{7E45AE69-4199-CC43-9118-A9B1F2F7168B}"/>
              </a:ext>
            </a:extLst>
          </p:cNvPr>
          <p:cNvSpPr>
            <a:spLocks noGrp="1"/>
          </p:cNvSpPr>
          <p:nvPr>
            <p:ph type="body" sz="half" idx="15"/>
          </p:nvPr>
        </p:nvSpPr>
        <p:spPr>
          <a:xfrm>
            <a:off x="838200" y="2355012"/>
            <a:ext cx="3081802" cy="485955"/>
          </a:xfrm>
        </p:spPr>
        <p:txBody>
          <a:bodyPr anchor="ctr">
            <a:normAutofit/>
          </a:bodyPr>
          <a:lstStyle>
            <a:lvl1pPr marL="0" indent="0" algn="ctr">
              <a:lnSpc>
                <a:spcPct val="100000"/>
              </a:lnSpc>
              <a:buNone/>
              <a:defRPr sz="1800">
                <a:solidFill>
                  <a:schemeClr val="tx2"/>
                </a:solidFill>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3" name="Rectangle 12">
            <a:extLst>
              <a:ext uri="{FF2B5EF4-FFF2-40B4-BE49-F238E27FC236}">
                <a16:creationId xmlns:a16="http://schemas.microsoft.com/office/drawing/2014/main" id="{4C557041-66D4-53FD-3A64-39718C72358D}"/>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14" name="TextBox 13">
            <a:extLst>
              <a:ext uri="{FF2B5EF4-FFF2-40B4-BE49-F238E27FC236}">
                <a16:creationId xmlns:a16="http://schemas.microsoft.com/office/drawing/2014/main" id="{C9F5F53F-7308-F200-E9E0-CD1DFF7902AA}"/>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4" name="TextBox 3">
            <a:extLst>
              <a:ext uri="{FF2B5EF4-FFF2-40B4-BE49-F238E27FC236}">
                <a16:creationId xmlns:a16="http://schemas.microsoft.com/office/drawing/2014/main" id="{48A843AE-048F-4E9B-5A71-C0728B78BDB1}"/>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2407256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4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EAFB2-574F-FF41-6FE8-ADE0CFB10E13}"/>
              </a:ext>
            </a:extLst>
          </p:cNvPr>
          <p:cNvSpPr>
            <a:spLocks noGrp="1"/>
          </p:cNvSpPr>
          <p:nvPr>
            <p:ph type="title"/>
          </p:nvPr>
        </p:nvSpPr>
        <p:spPr>
          <a:xfrm>
            <a:off x="838200" y="365125"/>
            <a:ext cx="10515600" cy="1325563"/>
          </a:xfrm>
        </p:spPr>
        <p:txBody>
          <a:bodyPr>
            <a:normAutofit/>
          </a:bodyPr>
          <a:lstStyle>
            <a:lvl1pPr algn="ctr">
              <a:defRPr sz="3600">
                <a:solidFill>
                  <a:schemeClr val="tx2"/>
                </a:solidFill>
              </a:defRPr>
            </a:lvl1pPr>
          </a:lstStyle>
          <a:p>
            <a:r>
              <a:rPr lang="en-US" dirty="0"/>
              <a:t>Click to edit Master title style</a:t>
            </a:r>
          </a:p>
        </p:txBody>
      </p:sp>
      <p:sp>
        <p:nvSpPr>
          <p:cNvPr id="9" name="Text Placeholder 3">
            <a:extLst>
              <a:ext uri="{FF2B5EF4-FFF2-40B4-BE49-F238E27FC236}">
                <a16:creationId xmlns:a16="http://schemas.microsoft.com/office/drawing/2014/main" id="{D9F530BD-AB41-9E9D-867A-D2E55B8389D8}"/>
              </a:ext>
            </a:extLst>
          </p:cNvPr>
          <p:cNvSpPr>
            <a:spLocks noGrp="1"/>
          </p:cNvSpPr>
          <p:nvPr>
            <p:ph type="body" sz="half" idx="12"/>
          </p:nvPr>
        </p:nvSpPr>
        <p:spPr>
          <a:xfrm>
            <a:off x="1999894" y="2730257"/>
            <a:ext cx="3081802" cy="1431983"/>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2" name="Text Placeholder 3">
            <a:extLst>
              <a:ext uri="{FF2B5EF4-FFF2-40B4-BE49-F238E27FC236}">
                <a16:creationId xmlns:a16="http://schemas.microsoft.com/office/drawing/2014/main" id="{7E45AE69-4199-CC43-9118-A9B1F2F7168B}"/>
              </a:ext>
            </a:extLst>
          </p:cNvPr>
          <p:cNvSpPr>
            <a:spLocks noGrp="1"/>
          </p:cNvSpPr>
          <p:nvPr>
            <p:ph type="body" sz="half" idx="15"/>
          </p:nvPr>
        </p:nvSpPr>
        <p:spPr>
          <a:xfrm>
            <a:off x="1999894" y="2220580"/>
            <a:ext cx="3081802" cy="485955"/>
          </a:xfrm>
        </p:spPr>
        <p:txBody>
          <a:bodyPr anchor="ctr">
            <a:normAutofit/>
          </a:bodyPr>
          <a:lstStyle>
            <a:lvl1pPr marL="0" indent="0" algn="l">
              <a:lnSpc>
                <a:spcPct val="100000"/>
              </a:lnSpc>
              <a:buNone/>
              <a:defRPr sz="1800">
                <a:solidFill>
                  <a:schemeClr val="tx2"/>
                </a:solidFill>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3" name="Text Placeholder 3">
            <a:extLst>
              <a:ext uri="{FF2B5EF4-FFF2-40B4-BE49-F238E27FC236}">
                <a16:creationId xmlns:a16="http://schemas.microsoft.com/office/drawing/2014/main" id="{EB957040-8E9A-0FAC-5938-5B8124A150F3}"/>
              </a:ext>
            </a:extLst>
          </p:cNvPr>
          <p:cNvSpPr>
            <a:spLocks noGrp="1"/>
          </p:cNvSpPr>
          <p:nvPr>
            <p:ph type="body" sz="half" idx="16"/>
          </p:nvPr>
        </p:nvSpPr>
        <p:spPr>
          <a:xfrm>
            <a:off x="1999894" y="4993253"/>
            <a:ext cx="3081802" cy="1431983"/>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4" name="Text Placeholder 3">
            <a:extLst>
              <a:ext uri="{FF2B5EF4-FFF2-40B4-BE49-F238E27FC236}">
                <a16:creationId xmlns:a16="http://schemas.microsoft.com/office/drawing/2014/main" id="{C257B3D9-CA54-2573-6755-B9DC96506178}"/>
              </a:ext>
            </a:extLst>
          </p:cNvPr>
          <p:cNvSpPr>
            <a:spLocks noGrp="1"/>
          </p:cNvSpPr>
          <p:nvPr>
            <p:ph type="body" sz="half" idx="17"/>
          </p:nvPr>
        </p:nvSpPr>
        <p:spPr>
          <a:xfrm>
            <a:off x="1999894" y="4483576"/>
            <a:ext cx="3081802" cy="485955"/>
          </a:xfrm>
        </p:spPr>
        <p:txBody>
          <a:bodyPr anchor="ctr">
            <a:normAutofit/>
          </a:bodyPr>
          <a:lstStyle>
            <a:lvl1pPr marL="0" indent="0" algn="l">
              <a:lnSpc>
                <a:spcPct val="100000"/>
              </a:lnSpc>
              <a:buNone/>
              <a:defRPr sz="1800">
                <a:solidFill>
                  <a:schemeClr val="tx2"/>
                </a:solidFill>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5" name="Text Placeholder 3">
            <a:extLst>
              <a:ext uri="{FF2B5EF4-FFF2-40B4-BE49-F238E27FC236}">
                <a16:creationId xmlns:a16="http://schemas.microsoft.com/office/drawing/2014/main" id="{9D463C2C-FDAF-BAA3-E171-C49518678C94}"/>
              </a:ext>
            </a:extLst>
          </p:cNvPr>
          <p:cNvSpPr>
            <a:spLocks noGrp="1"/>
          </p:cNvSpPr>
          <p:nvPr>
            <p:ph type="body" sz="half" idx="18"/>
          </p:nvPr>
        </p:nvSpPr>
        <p:spPr>
          <a:xfrm>
            <a:off x="7788217" y="2732416"/>
            <a:ext cx="3081802" cy="1431983"/>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6" name="Text Placeholder 3">
            <a:extLst>
              <a:ext uri="{FF2B5EF4-FFF2-40B4-BE49-F238E27FC236}">
                <a16:creationId xmlns:a16="http://schemas.microsoft.com/office/drawing/2014/main" id="{7740D43C-678C-4F6E-6266-37140E6B40E1}"/>
              </a:ext>
            </a:extLst>
          </p:cNvPr>
          <p:cNvSpPr>
            <a:spLocks noGrp="1"/>
          </p:cNvSpPr>
          <p:nvPr>
            <p:ph type="body" sz="half" idx="19"/>
          </p:nvPr>
        </p:nvSpPr>
        <p:spPr>
          <a:xfrm>
            <a:off x="7788217" y="2222739"/>
            <a:ext cx="3081802" cy="485955"/>
          </a:xfrm>
        </p:spPr>
        <p:txBody>
          <a:bodyPr anchor="ctr">
            <a:normAutofit/>
          </a:bodyPr>
          <a:lstStyle>
            <a:lvl1pPr marL="0" indent="0" algn="l">
              <a:lnSpc>
                <a:spcPct val="100000"/>
              </a:lnSpc>
              <a:buNone/>
              <a:defRPr sz="1800">
                <a:solidFill>
                  <a:schemeClr val="tx2"/>
                </a:solidFill>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7" name="Text Placeholder 3">
            <a:extLst>
              <a:ext uri="{FF2B5EF4-FFF2-40B4-BE49-F238E27FC236}">
                <a16:creationId xmlns:a16="http://schemas.microsoft.com/office/drawing/2014/main" id="{A057D9FF-913B-D5C0-E924-0982A9CD28AB}"/>
              </a:ext>
            </a:extLst>
          </p:cNvPr>
          <p:cNvSpPr>
            <a:spLocks noGrp="1"/>
          </p:cNvSpPr>
          <p:nvPr>
            <p:ph type="body" sz="half" idx="20"/>
          </p:nvPr>
        </p:nvSpPr>
        <p:spPr>
          <a:xfrm>
            <a:off x="7788217" y="4995412"/>
            <a:ext cx="3081802" cy="1431983"/>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8" name="Text Placeholder 3">
            <a:extLst>
              <a:ext uri="{FF2B5EF4-FFF2-40B4-BE49-F238E27FC236}">
                <a16:creationId xmlns:a16="http://schemas.microsoft.com/office/drawing/2014/main" id="{EE007E73-52CC-45D9-7DA1-AD9669688707}"/>
              </a:ext>
            </a:extLst>
          </p:cNvPr>
          <p:cNvSpPr>
            <a:spLocks noGrp="1"/>
          </p:cNvSpPr>
          <p:nvPr>
            <p:ph type="body" sz="half" idx="21"/>
          </p:nvPr>
        </p:nvSpPr>
        <p:spPr>
          <a:xfrm>
            <a:off x="7788217" y="4485735"/>
            <a:ext cx="3081802" cy="485955"/>
          </a:xfrm>
        </p:spPr>
        <p:txBody>
          <a:bodyPr anchor="ctr">
            <a:normAutofit/>
          </a:bodyPr>
          <a:lstStyle>
            <a:lvl1pPr marL="0" indent="0" algn="l">
              <a:lnSpc>
                <a:spcPct val="100000"/>
              </a:lnSpc>
              <a:buNone/>
              <a:defRPr sz="1800">
                <a:solidFill>
                  <a:schemeClr val="tx2"/>
                </a:solidFill>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33F3203E-3E92-0792-2AAF-18DAD5DFA265}"/>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8" name="TextBox 7">
            <a:extLst>
              <a:ext uri="{FF2B5EF4-FFF2-40B4-BE49-F238E27FC236}">
                <a16:creationId xmlns:a16="http://schemas.microsoft.com/office/drawing/2014/main" id="{E77958CC-E7B6-226C-46AA-575F8B6A1924}"/>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A54FABB9-CBA6-B297-5963-4A03DEFA662E}"/>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2034208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E2628-C8FF-4EAD-8ADB-F98B8FF06054}"/>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DD5C851E-EE7D-4853-9821-0F5CF5EE1C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DC10116-C92D-46A1-9527-578C13AA9ECA}"/>
              </a:ext>
            </a:extLst>
          </p:cNvPr>
          <p:cNvSpPr>
            <a:spLocks noGrp="1"/>
          </p:cNvSpPr>
          <p:nvPr>
            <p:ph type="body" sz="half" idx="2"/>
          </p:nvPr>
        </p:nvSpPr>
        <p:spPr>
          <a:xfrm>
            <a:off x="839788" y="2057400"/>
            <a:ext cx="3932237"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55F73718-8EAE-238F-1EC1-ACB4FD484358}"/>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10" name="TextBox 9">
            <a:extLst>
              <a:ext uri="{FF2B5EF4-FFF2-40B4-BE49-F238E27FC236}">
                <a16:creationId xmlns:a16="http://schemas.microsoft.com/office/drawing/2014/main" id="{208FD0D7-10AD-992B-FDC2-A29EE294B11B}"/>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6" name="TextBox 5">
            <a:extLst>
              <a:ext uri="{FF2B5EF4-FFF2-40B4-BE49-F238E27FC236}">
                <a16:creationId xmlns:a16="http://schemas.microsoft.com/office/drawing/2014/main" id="{4CF17BBF-D4F9-943C-E4BF-6BA25C969B9E}"/>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8182017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4AEBF-84C9-4429-8053-9257255DAFE4}"/>
              </a:ext>
            </a:extLst>
          </p:cNvPr>
          <p:cNvSpPr>
            <a:spLocks noGrp="1"/>
          </p:cNvSpPr>
          <p:nvPr>
            <p:ph type="title"/>
          </p:nvPr>
        </p:nvSpPr>
        <p:spPr>
          <a:xfrm>
            <a:off x="839788" y="457200"/>
            <a:ext cx="3932237" cy="1600200"/>
          </a:xfrm>
        </p:spPr>
        <p:txBody>
          <a:bodyPr anchor="b">
            <a:normAutofit/>
          </a:bodyPr>
          <a:lstStyle>
            <a:lvl1pPr algn="l">
              <a:defRPr sz="3600"/>
            </a:lvl1pPr>
          </a:lstStyle>
          <a:p>
            <a:r>
              <a:rPr lang="en-US" dirty="0"/>
              <a:t>Click to edit Master title style</a:t>
            </a:r>
          </a:p>
        </p:txBody>
      </p:sp>
      <p:sp>
        <p:nvSpPr>
          <p:cNvPr id="3" name="Picture Placeholder 2">
            <a:extLst>
              <a:ext uri="{FF2B5EF4-FFF2-40B4-BE49-F238E27FC236}">
                <a16:creationId xmlns:a16="http://schemas.microsoft.com/office/drawing/2014/main" id="{1182A1F9-DACB-442F-90C7-3528ADA0AB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7D39F69-AD0D-48B3-81A4-6A2CD38AB4CE}"/>
              </a:ext>
            </a:extLst>
          </p:cNvPr>
          <p:cNvSpPr>
            <a:spLocks noGrp="1"/>
          </p:cNvSpPr>
          <p:nvPr>
            <p:ph type="body" sz="half" idx="2"/>
          </p:nvPr>
        </p:nvSpPr>
        <p:spPr>
          <a:xfrm>
            <a:off x="839788" y="2057400"/>
            <a:ext cx="3932237" cy="3811588"/>
          </a:xfrm>
        </p:spPr>
        <p:txBody>
          <a:bodyPr>
            <a:normAutofit/>
          </a:bodyPr>
          <a:lstStyle>
            <a:lvl1pPr marL="0" indent="0">
              <a:lnSpc>
                <a:spcPct val="15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943ACCBE-7F1C-0A0E-BABC-8C37A052655F}"/>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10" name="TextBox 9">
            <a:extLst>
              <a:ext uri="{FF2B5EF4-FFF2-40B4-BE49-F238E27FC236}">
                <a16:creationId xmlns:a16="http://schemas.microsoft.com/office/drawing/2014/main" id="{6DD8DAF1-6EFD-5B73-A9D7-45C12487F765}"/>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6" name="TextBox 5">
            <a:extLst>
              <a:ext uri="{FF2B5EF4-FFF2-40B4-BE49-F238E27FC236}">
                <a16:creationId xmlns:a16="http://schemas.microsoft.com/office/drawing/2014/main" id="{BF2C6A92-5A04-7331-0F60-5E7849FCC65B}"/>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20895767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4AEBF-84C9-4429-8053-9257255DAFE4}"/>
              </a:ext>
            </a:extLst>
          </p:cNvPr>
          <p:cNvSpPr>
            <a:spLocks noGrp="1"/>
          </p:cNvSpPr>
          <p:nvPr>
            <p:ph type="title"/>
          </p:nvPr>
        </p:nvSpPr>
        <p:spPr>
          <a:xfrm>
            <a:off x="7349828" y="457200"/>
            <a:ext cx="3932237" cy="1600200"/>
          </a:xfrm>
        </p:spPr>
        <p:txBody>
          <a:bodyPr anchor="b">
            <a:normAutofit/>
          </a:bodyPr>
          <a:lstStyle>
            <a:lvl1pPr algn="l">
              <a:defRPr sz="3600"/>
            </a:lvl1pPr>
          </a:lstStyle>
          <a:p>
            <a:r>
              <a:rPr lang="en-US" dirty="0"/>
              <a:t>Click to edit Master title style</a:t>
            </a:r>
          </a:p>
        </p:txBody>
      </p:sp>
      <p:sp>
        <p:nvSpPr>
          <p:cNvPr id="3" name="Picture Placeholder 2">
            <a:extLst>
              <a:ext uri="{FF2B5EF4-FFF2-40B4-BE49-F238E27FC236}">
                <a16:creationId xmlns:a16="http://schemas.microsoft.com/office/drawing/2014/main" id="{1182A1F9-DACB-442F-90C7-3528ADA0AB9E}"/>
              </a:ext>
            </a:extLst>
          </p:cNvPr>
          <p:cNvSpPr>
            <a:spLocks noGrp="1"/>
          </p:cNvSpPr>
          <p:nvPr>
            <p:ph type="pic" idx="1"/>
          </p:nvPr>
        </p:nvSpPr>
        <p:spPr>
          <a:xfrm>
            <a:off x="369651"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7D39F69-AD0D-48B3-81A4-6A2CD38AB4CE}"/>
              </a:ext>
            </a:extLst>
          </p:cNvPr>
          <p:cNvSpPr>
            <a:spLocks noGrp="1"/>
          </p:cNvSpPr>
          <p:nvPr>
            <p:ph type="body" sz="half" idx="2"/>
          </p:nvPr>
        </p:nvSpPr>
        <p:spPr>
          <a:xfrm>
            <a:off x="7349828" y="2057400"/>
            <a:ext cx="3932237" cy="3811588"/>
          </a:xfrm>
        </p:spPr>
        <p:txBody>
          <a:bodyPr>
            <a:normAutofit/>
          </a:bodyPr>
          <a:lstStyle>
            <a:lvl1pPr marL="0" indent="0">
              <a:lnSpc>
                <a:spcPct val="15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DD8F524D-29DE-EC72-4A2E-2804CA8798C9}"/>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10" name="TextBox 9">
            <a:extLst>
              <a:ext uri="{FF2B5EF4-FFF2-40B4-BE49-F238E27FC236}">
                <a16:creationId xmlns:a16="http://schemas.microsoft.com/office/drawing/2014/main" id="{6D68BFAB-FE76-9DC3-0C2E-75E0EABF5D67}"/>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6" name="TextBox 5">
            <a:extLst>
              <a:ext uri="{FF2B5EF4-FFF2-40B4-BE49-F238E27FC236}">
                <a16:creationId xmlns:a16="http://schemas.microsoft.com/office/drawing/2014/main" id="{D0488BC5-A998-BCE7-DE6A-CCB17B5070CD}"/>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1093161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entred 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F6D616-9800-469E-911C-0D21471CCB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10828" y="5967639"/>
            <a:ext cx="2304413" cy="680099"/>
          </a:xfrm>
          <a:prstGeom prst="rect">
            <a:avLst/>
          </a:prstGeom>
        </p:spPr>
      </p:pic>
      <p:cxnSp>
        <p:nvCxnSpPr>
          <p:cNvPr id="3" name="Straight Connector 2">
            <a:extLst>
              <a:ext uri="{FF2B5EF4-FFF2-40B4-BE49-F238E27FC236}">
                <a16:creationId xmlns:a16="http://schemas.microsoft.com/office/drawing/2014/main" id="{C3692182-18F1-4BD1-A10B-80273C08FB9B}"/>
              </a:ext>
            </a:extLst>
          </p:cNvPr>
          <p:cNvCxnSpPr/>
          <p:nvPr userDrawn="1"/>
        </p:nvCxnSpPr>
        <p:spPr>
          <a:xfrm>
            <a:off x="0" y="6667992"/>
            <a:ext cx="1170907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1524000" y="3602038"/>
            <a:ext cx="9144000" cy="1655762"/>
          </a:xfrm>
        </p:spPr>
        <p:txBody>
          <a:bodyPr>
            <a:normAutofit/>
          </a:bodyPr>
          <a:lstStyle>
            <a:lvl1pPr marL="0" indent="0" algn="ctr">
              <a:buNone/>
              <a:defRPr sz="2800">
                <a:solidFill>
                  <a:schemeClr val="tx2"/>
                </a:solidFill>
                <a:latin typeface="Noto Serif" panose="02020600060500020200" pitchFamily="18" charset="0"/>
                <a:ea typeface="Noto Serif" panose="02020600060500020200" pitchFamily="18"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9174141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4328652" y="1122363"/>
            <a:ext cx="6496664" cy="2070100"/>
          </a:xfrm>
        </p:spPr>
        <p:txBody>
          <a:bodyPr anchor="ctr">
            <a:normAutofit/>
          </a:bodyPr>
          <a:lstStyle>
            <a:lvl1pPr algn="l">
              <a:defRPr sz="36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4328652" y="3314731"/>
            <a:ext cx="6496664" cy="1655762"/>
          </a:xfrm>
        </p:spPr>
        <p:txBody>
          <a:bodyPr anchor="t">
            <a:normAutofit/>
          </a:bodyPr>
          <a:lstStyle>
            <a:lvl1pPr marL="0" indent="0" algn="l">
              <a:lnSpc>
                <a:spcPct val="150000"/>
              </a:lnSpc>
              <a:buNone/>
              <a:defRPr sz="1800">
                <a:solidFill>
                  <a:schemeClr val="tx1"/>
                </a:solidFill>
                <a:latin typeface="+mn-lt"/>
                <a:ea typeface="Noto Serif" panose="02020600060500020200" pitchFamily="18"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Picture Placeholder 3">
            <a:extLst>
              <a:ext uri="{FF2B5EF4-FFF2-40B4-BE49-F238E27FC236}">
                <a16:creationId xmlns:a16="http://schemas.microsoft.com/office/drawing/2014/main" id="{E0911684-8C54-9932-0BA7-B99F1BACDFFB}"/>
              </a:ext>
            </a:extLst>
          </p:cNvPr>
          <p:cNvSpPr>
            <a:spLocks noGrp="1"/>
          </p:cNvSpPr>
          <p:nvPr>
            <p:ph type="pic" sz="quarter" idx="10"/>
          </p:nvPr>
        </p:nvSpPr>
        <p:spPr>
          <a:xfrm>
            <a:off x="1074738" y="1885950"/>
            <a:ext cx="2755900" cy="2754313"/>
          </a:xfrm>
        </p:spPr>
        <p:txBody>
          <a:bodyPr/>
          <a:lstStyle>
            <a:lvl1pPr marL="0" indent="0">
              <a:buNone/>
              <a:defRPr/>
            </a:lvl1pPr>
          </a:lstStyle>
          <a:p>
            <a:endParaRPr lang="en-US" dirty="0"/>
          </a:p>
        </p:txBody>
      </p:sp>
      <p:sp>
        <p:nvSpPr>
          <p:cNvPr id="5" name="Rectangle 4">
            <a:extLst>
              <a:ext uri="{FF2B5EF4-FFF2-40B4-BE49-F238E27FC236}">
                <a16:creationId xmlns:a16="http://schemas.microsoft.com/office/drawing/2014/main" id="{85EB771D-AF87-A2B8-85D5-8CA73AC2DB57}"/>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9" name="TextBox 8">
            <a:extLst>
              <a:ext uri="{FF2B5EF4-FFF2-40B4-BE49-F238E27FC236}">
                <a16:creationId xmlns:a16="http://schemas.microsoft.com/office/drawing/2014/main" id="{E0E0A898-5B63-A126-7D4E-F8E840B0CE5A}"/>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2" name="TextBox 1">
            <a:extLst>
              <a:ext uri="{FF2B5EF4-FFF2-40B4-BE49-F238E27FC236}">
                <a16:creationId xmlns:a16="http://schemas.microsoft.com/office/drawing/2014/main" id="{32A24B13-69FF-FCE0-DB9D-B18EB8482B97}"/>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2085659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asic 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FFE72-B2A1-64C4-8B66-0EB62B0630F4}"/>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Tree>
    <p:extLst>
      <p:ext uri="{BB962C8B-B14F-4D97-AF65-F5344CB8AC3E}">
        <p14:creationId xmlns:p14="http://schemas.microsoft.com/office/powerpoint/2010/main" val="3059435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Photo 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F6D616-9800-469E-911C-0D21471CCB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10828" y="5967639"/>
            <a:ext cx="2304413" cy="680099"/>
          </a:xfrm>
          <a:prstGeom prst="rect">
            <a:avLst/>
          </a:prstGeom>
        </p:spPr>
      </p:pic>
      <p:cxnSp>
        <p:nvCxnSpPr>
          <p:cNvPr id="3" name="Straight Connector 2">
            <a:extLst>
              <a:ext uri="{FF2B5EF4-FFF2-40B4-BE49-F238E27FC236}">
                <a16:creationId xmlns:a16="http://schemas.microsoft.com/office/drawing/2014/main" id="{C3692182-18F1-4BD1-A10B-80273C08FB9B}"/>
              </a:ext>
            </a:extLst>
          </p:cNvPr>
          <p:cNvCxnSpPr/>
          <p:nvPr userDrawn="1"/>
        </p:nvCxnSpPr>
        <p:spPr>
          <a:xfrm>
            <a:off x="0" y="6667992"/>
            <a:ext cx="1170907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01D6EA3-6787-1B8C-A8C1-436917FFAC9D}"/>
              </a:ext>
            </a:extLst>
          </p:cNvPr>
          <p:cNvSpPr>
            <a:spLocks noGrp="1"/>
          </p:cNvSpPr>
          <p:nvPr>
            <p:ph type="title"/>
          </p:nvPr>
        </p:nvSpPr>
        <p:spPr>
          <a:xfrm>
            <a:off x="838200" y="4340778"/>
            <a:ext cx="9228138" cy="1090444"/>
          </a:xfrm>
        </p:spPr>
        <p:txBody>
          <a:bodyPr/>
          <a:lstStyle>
            <a:lvl1pPr algn="l">
              <a:defRPr>
                <a:solidFill>
                  <a:schemeClr val="accent1"/>
                </a:solidFill>
                <a:latin typeface="+mj-lt"/>
                <a:ea typeface="Noto Serif" panose="02020600060500020200" pitchFamily="18" charset="0"/>
                <a:cs typeface="Noto Serif" panose="02020600060500020200" pitchFamily="18" charset="0"/>
              </a:defRPr>
            </a:lvl1pPr>
          </a:lstStyle>
          <a:p>
            <a:r>
              <a:rPr lang="en-US" dirty="0"/>
              <a:t>Click to edit Master title style</a:t>
            </a:r>
          </a:p>
        </p:txBody>
      </p:sp>
      <p:sp>
        <p:nvSpPr>
          <p:cNvPr id="5" name="Picture Placeholder 5">
            <a:extLst>
              <a:ext uri="{FF2B5EF4-FFF2-40B4-BE49-F238E27FC236}">
                <a16:creationId xmlns:a16="http://schemas.microsoft.com/office/drawing/2014/main" id="{333C770A-F6B2-4DC5-6E34-53C4E5AAC693}"/>
              </a:ext>
            </a:extLst>
          </p:cNvPr>
          <p:cNvSpPr>
            <a:spLocks noGrp="1"/>
          </p:cNvSpPr>
          <p:nvPr>
            <p:ph type="pic" sz="quarter" idx="12"/>
          </p:nvPr>
        </p:nvSpPr>
        <p:spPr>
          <a:xfrm>
            <a:off x="0" y="524785"/>
            <a:ext cx="10066338" cy="3815439"/>
          </a:xfrm>
        </p:spPr>
        <p:txBody>
          <a:bodyPr/>
          <a:lstStyle/>
          <a:p>
            <a:endParaRPr lang="en-US" dirty="0"/>
          </a:p>
        </p:txBody>
      </p:sp>
      <p:sp>
        <p:nvSpPr>
          <p:cNvPr id="10" name="Text Placeholder 3">
            <a:extLst>
              <a:ext uri="{FF2B5EF4-FFF2-40B4-BE49-F238E27FC236}">
                <a16:creationId xmlns:a16="http://schemas.microsoft.com/office/drawing/2014/main" id="{D02E016B-19D3-29BC-6785-738A8105CDB8}"/>
              </a:ext>
            </a:extLst>
          </p:cNvPr>
          <p:cNvSpPr>
            <a:spLocks noGrp="1"/>
          </p:cNvSpPr>
          <p:nvPr>
            <p:ph type="body" sz="quarter" idx="10" hasCustomPrompt="1"/>
          </p:nvPr>
        </p:nvSpPr>
        <p:spPr>
          <a:xfrm>
            <a:off x="838200" y="5438738"/>
            <a:ext cx="9228138" cy="857250"/>
          </a:xfrm>
        </p:spPr>
        <p:txBody>
          <a:bodyPr>
            <a:normAutofit/>
          </a:bodyPr>
          <a:lstStyle>
            <a:lvl1pPr marL="0" indent="0">
              <a:buNone/>
              <a:defRPr sz="2400" b="0" i="0" u="none">
                <a:solidFill>
                  <a:schemeClr val="accent1"/>
                </a:solidFill>
                <a:latin typeface="Noto Serif" panose="02020600060500020200" pitchFamily="18" charset="0"/>
                <a:ea typeface="Noto Serif" panose="02020600060500020200" pitchFamily="18" charset="0"/>
                <a:cs typeface="Noto Serif" panose="02020600060500020200" pitchFamily="18" charset="0"/>
              </a:defRPr>
            </a:lvl1pPr>
          </a:lstStyle>
          <a:p>
            <a:r>
              <a:rPr lang="en-US" sz="2800" i="1" dirty="0">
                <a:solidFill>
                  <a:schemeClr val="tx2"/>
                </a:solidFill>
                <a:latin typeface="Noto Serif" panose="02020600060500020200" pitchFamily="18" charset="0"/>
                <a:ea typeface="Noto Serif" panose="02020600060500020200" pitchFamily="18" charset="0"/>
                <a:cs typeface="Noto Serif" panose="02020600060500020200" pitchFamily="18" charset="0"/>
              </a:rPr>
              <a:t>Click to edit Master title style</a:t>
            </a:r>
          </a:p>
        </p:txBody>
      </p:sp>
    </p:spTree>
    <p:extLst>
      <p:ext uri="{BB962C8B-B14F-4D97-AF65-F5344CB8AC3E}">
        <p14:creationId xmlns:p14="http://schemas.microsoft.com/office/powerpoint/2010/main" val="2647410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50A72-3EE9-4850-BEAA-2CE0CF13D28F}"/>
              </a:ext>
            </a:extLst>
          </p:cNvPr>
          <p:cNvSpPr>
            <a:spLocks noGrp="1"/>
          </p:cNvSpPr>
          <p:nvPr>
            <p:ph type="title"/>
          </p:nvPr>
        </p:nvSpPr>
        <p:spPr/>
        <p:txBody>
          <a:bodyPr>
            <a:normAutofit/>
          </a:bodyPr>
          <a:lstStyle>
            <a:lvl1pPr algn="ctr">
              <a:defRPr sz="3600">
                <a:solidFill>
                  <a:schemeClr val="tx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B4000512-1183-4958-B30E-35FA77D10D9C}"/>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5">
            <a:extLst>
              <a:ext uri="{FF2B5EF4-FFF2-40B4-BE49-F238E27FC236}">
                <a16:creationId xmlns:a16="http://schemas.microsoft.com/office/drawing/2014/main" id="{666899B4-DABA-FD65-B065-6DA10E886530}"/>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9" name="TextBox 8">
            <a:extLst>
              <a:ext uri="{FF2B5EF4-FFF2-40B4-BE49-F238E27FC236}">
                <a16:creationId xmlns:a16="http://schemas.microsoft.com/office/drawing/2014/main" id="{AB0F57A6-5549-A778-C853-B0AE0AE24E30}"/>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
        <p:nvSpPr>
          <p:cNvPr id="5" name="TextBox 4">
            <a:extLst>
              <a:ext uri="{FF2B5EF4-FFF2-40B4-BE49-F238E27FC236}">
                <a16:creationId xmlns:a16="http://schemas.microsoft.com/office/drawing/2014/main" id="{0FFED3F8-6DB1-1D31-0076-174C3864657E}"/>
              </a:ext>
            </a:extLst>
          </p:cNvPr>
          <p:cNvSpPr txBox="1"/>
          <p:nvPr userDrawn="1"/>
        </p:nvSpPr>
        <p:spPr>
          <a:xfrm>
            <a:off x="8892469" y="6320114"/>
            <a:ext cx="2959465"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p>
        </p:txBody>
      </p:sp>
    </p:spTree>
    <p:extLst>
      <p:ext uri="{BB962C8B-B14F-4D97-AF65-F5344CB8AC3E}">
        <p14:creationId xmlns:p14="http://schemas.microsoft.com/office/powerpoint/2010/main" val="1824613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reak Slid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2450691" y="3602038"/>
            <a:ext cx="7290619" cy="1655762"/>
          </a:xfrm>
        </p:spPr>
        <p:txBody>
          <a:bodyPr>
            <a:normAutofit/>
          </a:bodyPr>
          <a:lstStyle>
            <a:lvl1pPr marL="0" indent="0" algn="ctr">
              <a:lnSpc>
                <a:spcPct val="150000"/>
              </a:lnSpc>
              <a:buNone/>
              <a:defRPr sz="1800">
                <a:solidFill>
                  <a:schemeClr val="tx1"/>
                </a:solidFill>
                <a:latin typeface="+mn-lt"/>
                <a:ea typeface="Noto Serif" panose="02020600060500020200" pitchFamily="18"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629244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reak Slide - Imag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4328652" y="1122362"/>
            <a:ext cx="6496664" cy="2479675"/>
          </a:xfrm>
        </p:spPr>
        <p:txBody>
          <a:bodyPr anchor="b"/>
          <a:lstStyle>
            <a:lvl1pPr algn="l">
              <a:defRPr sz="60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4328652" y="3665538"/>
            <a:ext cx="6496664" cy="1655762"/>
          </a:xfrm>
        </p:spPr>
        <p:txBody>
          <a:bodyPr anchor="ctr">
            <a:normAutofit/>
          </a:bodyPr>
          <a:lstStyle>
            <a:lvl1pPr marL="0" indent="0" algn="l">
              <a:lnSpc>
                <a:spcPct val="150000"/>
              </a:lnSpc>
              <a:buNone/>
              <a:defRPr sz="1800">
                <a:solidFill>
                  <a:schemeClr val="tx1"/>
                </a:solidFill>
                <a:latin typeface="+mn-lt"/>
                <a:ea typeface="Noto Serif" panose="02020600060500020200" pitchFamily="18"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3" name="Picture 2" descr="Background pattern&#10;&#10;Description automatically generated">
            <a:extLst>
              <a:ext uri="{FF2B5EF4-FFF2-40B4-BE49-F238E27FC236}">
                <a16:creationId xmlns:a16="http://schemas.microsoft.com/office/drawing/2014/main" id="{309808F1-6F79-A2AD-B2C8-BB334C7B896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4429" y="1932878"/>
            <a:ext cx="2574027" cy="2574027"/>
          </a:xfrm>
          <a:prstGeom prst="rect">
            <a:avLst/>
          </a:prstGeom>
        </p:spPr>
      </p:pic>
      <p:sp>
        <p:nvSpPr>
          <p:cNvPr id="11" name="Picture Placeholder 10">
            <a:extLst>
              <a:ext uri="{FF2B5EF4-FFF2-40B4-BE49-F238E27FC236}">
                <a16:creationId xmlns:a16="http://schemas.microsoft.com/office/drawing/2014/main" id="{5A41C917-775D-B9E0-F2A5-0E2E3F23F7D5}"/>
              </a:ext>
            </a:extLst>
          </p:cNvPr>
          <p:cNvSpPr>
            <a:spLocks noGrp="1"/>
          </p:cNvSpPr>
          <p:nvPr>
            <p:ph type="pic" sz="quarter" idx="10"/>
          </p:nvPr>
        </p:nvSpPr>
        <p:spPr>
          <a:xfrm>
            <a:off x="591811" y="0"/>
            <a:ext cx="2284413" cy="3665538"/>
          </a:xfrm>
        </p:spPr>
        <p:txBody>
          <a:bodyPr/>
          <a:lstStyle/>
          <a:p>
            <a:endParaRPr lang="en-US" dirty="0"/>
          </a:p>
        </p:txBody>
      </p:sp>
      <p:sp>
        <p:nvSpPr>
          <p:cNvPr id="14" name="Picture Placeholder 12">
            <a:extLst>
              <a:ext uri="{FF2B5EF4-FFF2-40B4-BE49-F238E27FC236}">
                <a16:creationId xmlns:a16="http://schemas.microsoft.com/office/drawing/2014/main" id="{B1197064-7117-1F77-6217-6B6675B757F2}"/>
              </a:ext>
            </a:extLst>
          </p:cNvPr>
          <p:cNvSpPr>
            <a:spLocks noGrp="1"/>
          </p:cNvSpPr>
          <p:nvPr>
            <p:ph type="pic" sz="quarter" idx="11"/>
          </p:nvPr>
        </p:nvSpPr>
        <p:spPr>
          <a:xfrm>
            <a:off x="2228953" y="3218323"/>
            <a:ext cx="1758950" cy="1758950"/>
          </a:xfrm>
        </p:spPr>
        <p:txBody>
          <a:bodyPr/>
          <a:lstStyle/>
          <a:p>
            <a:endParaRPr lang="en-US" dirty="0"/>
          </a:p>
        </p:txBody>
      </p:sp>
    </p:spTree>
    <p:extLst>
      <p:ext uri="{BB962C8B-B14F-4D97-AF65-F5344CB8AC3E}">
        <p14:creationId xmlns:p14="http://schemas.microsoft.com/office/powerpoint/2010/main" val="2920755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reak Slide 2">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767983" y="303363"/>
            <a:ext cx="4674730" cy="6251275"/>
          </a:xfrm>
        </p:spPr>
        <p:txBody>
          <a:bodyPr anchor="ctr">
            <a:noAutofit/>
          </a:bodyPr>
          <a:lstStyle>
            <a:lvl1pPr algn="l">
              <a:defRPr sz="88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6107502" y="1654115"/>
            <a:ext cx="4496450" cy="3549770"/>
          </a:xfrm>
        </p:spPr>
        <p:txBody>
          <a:bodyPr anchor="ctr">
            <a:normAutofit/>
          </a:bodyPr>
          <a:lstStyle>
            <a:lvl1pPr marL="0" indent="0" algn="l">
              <a:lnSpc>
                <a:spcPct val="150000"/>
              </a:lnSpc>
              <a:buNone/>
              <a:defRPr sz="1800">
                <a:solidFill>
                  <a:schemeClr val="tx1"/>
                </a:solidFill>
                <a:latin typeface="+mn-lt"/>
                <a:ea typeface="Noto Serif" panose="02020600060500020200" pitchFamily="18"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990204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Break Slide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D5305-E749-4598-906B-A8F9FA69112F}"/>
              </a:ext>
            </a:extLst>
          </p:cNvPr>
          <p:cNvSpPr>
            <a:spLocks noGrp="1"/>
          </p:cNvSpPr>
          <p:nvPr>
            <p:ph type="title"/>
          </p:nvPr>
        </p:nvSpPr>
        <p:spPr>
          <a:xfrm>
            <a:off x="831850" y="1709739"/>
            <a:ext cx="10515600" cy="1614306"/>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22B9DA64-5235-4C55-8BCA-BC651BF0A145}"/>
              </a:ext>
            </a:extLst>
          </p:cNvPr>
          <p:cNvSpPr>
            <a:spLocks noGrp="1"/>
          </p:cNvSpPr>
          <p:nvPr>
            <p:ph type="body" idx="1"/>
          </p:nvPr>
        </p:nvSpPr>
        <p:spPr>
          <a:xfrm>
            <a:off x="2704800" y="3324045"/>
            <a:ext cx="6769699" cy="1500187"/>
          </a:xfrm>
        </p:spPr>
        <p:txBody>
          <a:bodyPr>
            <a:normAutofit/>
          </a:bodyPr>
          <a:lstStyle>
            <a:lvl1pPr marL="0" indent="0" algn="ctr">
              <a:lnSpc>
                <a:spcPct val="150000"/>
              </a:lnSpc>
              <a:buNone/>
              <a:defRPr sz="1800">
                <a:solidFill>
                  <a:schemeClr val="tx1"/>
                </a:solidFill>
                <a:latin typeface="+mn-lt"/>
                <a:ea typeface="Noto Serif" panose="02020600060500020200" pitchFamily="18" charset="0"/>
                <a:cs typeface="Noto Serif" panose="02020600060500020200"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1181286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605A56-3C77-48CA-BE5F-5EC79907E7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2DC8217-BC39-4E07-A991-CD4E3DE75F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Box 6">
            <a:extLst>
              <a:ext uri="{FF2B5EF4-FFF2-40B4-BE49-F238E27FC236}">
                <a16:creationId xmlns:a16="http://schemas.microsoft.com/office/drawing/2014/main" id="{F65393BB-DAC4-4B8B-8FDF-570687B42B0E}"/>
              </a:ext>
            </a:extLst>
          </p:cNvPr>
          <p:cNvSpPr txBox="1"/>
          <p:nvPr userDrawn="1"/>
        </p:nvSpPr>
        <p:spPr>
          <a:xfrm>
            <a:off x="8611943" y="6320114"/>
            <a:ext cx="3239991"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mn-lt"/>
              </a:rPr>
              <a:t>Calendar Year End and Leave Rollover| </a:t>
            </a:r>
            <a:fld id="{976CFC82-EA0F-4933-B574-D5F121DE1AA0}" type="slidenum">
              <a:rPr lang="en-US" sz="1200" smtClean="0"/>
              <a:pPr marL="0" marR="0" lvl="0" indent="0" algn="r" defTabSz="914400" rtl="0" eaLnBrk="1" fontAlgn="auto" latinLnBrk="0" hangingPunct="1">
                <a:lnSpc>
                  <a:spcPct val="100000"/>
                </a:lnSpc>
                <a:spcBef>
                  <a:spcPts val="0"/>
                </a:spcBef>
                <a:spcAft>
                  <a:spcPts val="0"/>
                </a:spcAft>
                <a:buClrTx/>
                <a:buSzTx/>
                <a:buFontTx/>
                <a:buNone/>
                <a:tabLst/>
                <a:defRPr/>
              </a:pPr>
              <a:t>‹#›</a:t>
            </a:fld>
            <a:endParaRPr lang="en-US" sz="1200" dirty="0"/>
          </a:p>
        </p:txBody>
      </p:sp>
      <p:sp>
        <p:nvSpPr>
          <p:cNvPr id="5" name="Rectangle 4">
            <a:extLst>
              <a:ext uri="{FF2B5EF4-FFF2-40B4-BE49-F238E27FC236}">
                <a16:creationId xmlns:a16="http://schemas.microsoft.com/office/drawing/2014/main" id="{1B19C7F8-3610-73FB-B11C-8C2458A1251D}"/>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dirty="0">
              <a:latin typeface="+mn-lt"/>
            </a:endParaRPr>
          </a:p>
        </p:txBody>
      </p:sp>
      <p:sp>
        <p:nvSpPr>
          <p:cNvPr id="8" name="TextBox 7">
            <a:extLst>
              <a:ext uri="{FF2B5EF4-FFF2-40B4-BE49-F238E27FC236}">
                <a16:creationId xmlns:a16="http://schemas.microsoft.com/office/drawing/2014/main" id="{A6BA6ADF-30B2-AF5A-E06E-681C46A594C3}"/>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1" smtClean="0">
                <a:solidFill>
                  <a:schemeClr val="bg1"/>
                </a:solidFill>
                <a:latin typeface="+mn-lt"/>
                <a:ea typeface="Noto Sans" panose="020B0502040504020204" pitchFamily="34" charset="0"/>
                <a:cs typeface="Noto Sans" panose="020B0502040504020204" pitchFamily="34" charset="0"/>
              </a:rPr>
              <a:pPr algn="ctr"/>
              <a:t>‹#›</a:t>
            </a:fld>
            <a:endParaRPr lang="id-ID" sz="1050" dirty="0">
              <a:solidFill>
                <a:schemeClr val="bg1"/>
              </a:solidFill>
              <a:latin typeface="+mn-lt"/>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3374536562"/>
      </p:ext>
    </p:extLst>
  </p:cSld>
  <p:clrMap bg1="lt1" tx1="dk1" bg2="lt2" tx2="dk2" accent1="accent1" accent2="accent2" accent3="accent3" accent4="accent4" accent5="accent5" accent6="accent6" hlink="hlink" folHlink="folHlink"/>
  <p:sldLayoutIdLst>
    <p:sldLayoutId id="2147483678" r:id="rId1"/>
    <p:sldLayoutId id="2147483682" r:id="rId2"/>
    <p:sldLayoutId id="2147483677" r:id="rId3"/>
    <p:sldLayoutId id="2147483684" r:id="rId4"/>
    <p:sldLayoutId id="2147483650" r:id="rId5"/>
    <p:sldLayoutId id="2147483683" r:id="rId6"/>
    <p:sldLayoutId id="2147483686" r:id="rId7"/>
    <p:sldLayoutId id="2147483685" r:id="rId8"/>
    <p:sldLayoutId id="2147483651" r:id="rId9"/>
    <p:sldLayoutId id="2147483652" r:id="rId10"/>
    <p:sldLayoutId id="2147483653" r:id="rId11"/>
    <p:sldLayoutId id="2147483654" r:id="rId12"/>
    <p:sldLayoutId id="2147483687" r:id="rId13"/>
    <p:sldLayoutId id="2147483655" r:id="rId14"/>
    <p:sldLayoutId id="2147483688" r:id="rId15"/>
    <p:sldLayoutId id="2147483689" r:id="rId16"/>
    <p:sldLayoutId id="2147483656" r:id="rId17"/>
    <p:sldLayoutId id="2147483657" r:id="rId18"/>
    <p:sldLayoutId id="2147483690" r:id="rId19"/>
    <p:sldLayoutId id="2147483691" r:id="rId20"/>
  </p:sldLayoutIdLst>
  <p:hf sldNum="0" hdr="0" dt="0"/>
  <p:txStyles>
    <p:titleStyle>
      <a:lvl1pPr algn="ctr"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tx2"/>
        </a:buClr>
        <a:buFont typeface="Wingdings" panose="05000000000000000000" pitchFamily="2" charset="2"/>
        <a:buChar char="v"/>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hyperlink" Target="https://timepay.gov.bc.ca/fileshare/_FILES/PeopleSoft/Calendars/Leave%20Management%20Transaction.pdf"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hyperlink" Target="https://sfs7.gov.bc.ca/affwebservices/public/saml2sso?SPID=urn:ca:bc:gov:customerportal:prod"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cid:image001.png@01DC3E75.A5E53530"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can01.safelinks.protection.outlook.com/?url=https%3A%2F%2Fchips.gov.bc.ca%3A7002%2Fpsp%2FCHIPSBC%2FEMPLOYEE%2FHRMS%2Fc%2FTGB_MSS.TGB_MSS_WC_APPRVLS.GBL&amp;data=05%7C02%7CBenefitsFinancialManagement%40gov.bc.ca%7C927594fa7c2e4aef637408de0ccf56dd%7C6fdb52003d0d4a8ab036d3685e359adc%7C0%7C0%7C638962281812991232%7CUnknown%7CTWFpbGZsb3d8eyJFbXB0eU1hcGkiOnRydWUsIlYiOiIwLjAuMDAwMCIsIlAiOiJXaW4zMiIsIkFOIjoiTWFpbCIsIldUIjoyfQ%3D%3D%7C0%7C%7C%7C&amp;sdata=5RfcwJeIvuzenYETGRa48xOj0ZQVvGn2xjGutXgc9Q0%3D&amp;reserved=0"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cid:image001.png@01DC3E75.A5E53530" TargetMode="Externa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hyperlink" Target="https://timepay.gov.bc.ca/fileshare/_FILES/PeopleSoft/Calendars/Leave%20Management%20Transaction.pdf"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hyperlink" Target="https://sfs7.gov.bc.ca/affwebservices/public/saml2sso?SPID=urn:ca:bc:gov:customerportal:prod"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timepay.gov.bc.ca/ps_help/?title=Calendar_Year_End_and_Leave_Rollover_Examples" TargetMode="External"/><Relationship Id="rId3" Type="http://schemas.openxmlformats.org/officeDocument/2006/relationships/image" Target="../media/image23.png"/><Relationship Id="rId7" Type="http://schemas.openxmlformats.org/officeDocument/2006/relationships/hyperlink" Target="https://can01.safelinks.protection.outlook.com/?url=https%3A%2F%2Fwww.youtube.com%2Fwatch%3Fv%3D1ePPyNehwB0%26utm_source%3Dmailpoet%26utm_medium%3Demail%26utm_campaign%3Da-message-to-people-leaders-or-december-2022-327&amp;data=05%7C01%7Ctaylore.vatcher%40gov.bc.ca%7C856e347d801a4b9e88de08dad4a7cb0e%7C6fdb52003d0d4a8ab036d3685e359adc%7C0%7C0%7C638056114374570317%7CUnknown%7CTWFpbGZsb3d8eyJWIjoiMC4wLjAwMDAiLCJQIjoiV2luMzIiLCJBTiI6Ik1haWwiLCJXVCI6Mn0%3D%7C3000%7C%7C%7C&amp;sdata=1133yKXNsPMORhYZiHEoAPSRhmWwSJpiBmm7IP0170M%3D&amp;reserved=0" TargetMode="External"/><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hyperlink" Target="https://bcgov.sharepoint.com/:w:/r/sites/PSA-TimeandLeaveSupport/_layouts/15/Doc.aspx?sourcedoc=%7B069CC667-C73E-42B7-AA26-49523B5DFA41%7D&amp;file=Calendar%20Year%20End.docx&amp;action=default&amp;mobileredirect=true" TargetMode="External"/><Relationship Id="rId11" Type="http://schemas.openxmlformats.org/officeDocument/2006/relationships/hyperlink" Target="mailto:BenefitsFinancialManagement@gov.bc.ca" TargetMode="External"/><Relationship Id="rId5" Type="http://schemas.openxmlformats.org/officeDocument/2006/relationships/hyperlink" Target="https://timepay.gov.bc.ca/fileshare/_FILES/PeopleSoft/Calendars/Leave%20Management%20Transaction.pdf" TargetMode="External"/><Relationship Id="rId10" Type="http://schemas.openxmlformats.org/officeDocument/2006/relationships/hyperlink" Target="https://bcgov.sharepoint.com/teams/12760/SitePages/Home.aspx" TargetMode="External"/><Relationship Id="rId4" Type="http://schemas.openxmlformats.org/officeDocument/2006/relationships/hyperlink" Target="https://timepay.gov.bc.ca/ps_help/index.php?title=Calendar_Year_End_and_Leave_Rollover" TargetMode="External"/><Relationship Id="rId9" Type="http://schemas.openxmlformats.org/officeDocument/2006/relationships/hyperlink" Target="https://timepay.gov.bc.ca/ps_help/?title=Time_Bank_and_Leave_Rule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bcgov.sharepoint.com/teams/12760/SitePages/Home.aspx?xsdata=MDV8MDJ8TGVhaC5GcmFua2xpbkBnb3YuYmMuY2F8YzAyMjY2YThhYjRjNDU4YTY5NTQwOGRlMjg1MWExYTV8NmZkYjUyMDAzZDBkNGE4YWIwMzZkMzY4NWUzNTlhZGN8MHwwfDYzODk5MjUyODIyMzk3NjU3NnxVbmtub3dufFRXRnBiR1pzYjNkOGV5SkZiWEIwZVUxaGNHa2lPblJ5ZFdVc0lsWWlPaUl3TGpBdU1EQXdNQ0lzSWxBaU9pSlhhVzR6TWlJc0lrRk9Jam9pVFdGcGJDSXNJbGRVSWpveWZRPT18MHx8fA%3d%3d&amp;sdata=TktLOEdMRUlPcmV4UjlWeHJuTU5UZVJSb1FmWkwvMktESnZtUklOamZqQT0%3d"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9C296-D684-0D66-6E1D-4CBFB13F6ABF}"/>
              </a:ext>
            </a:extLst>
          </p:cNvPr>
          <p:cNvSpPr>
            <a:spLocks noGrp="1"/>
          </p:cNvSpPr>
          <p:nvPr>
            <p:ph type="ctrTitle"/>
          </p:nvPr>
        </p:nvSpPr>
        <p:spPr>
          <a:xfrm>
            <a:off x="4328652" y="1122363"/>
            <a:ext cx="6496664" cy="2070100"/>
          </a:xfrm>
        </p:spPr>
        <p:txBody>
          <a:bodyPr anchor="ctr">
            <a:normAutofit/>
          </a:bodyPr>
          <a:lstStyle/>
          <a:p>
            <a:r>
              <a:rPr lang="en-US"/>
              <a:t>Calendar Year End </a:t>
            </a:r>
            <a:br>
              <a:rPr lang="en-US"/>
            </a:br>
            <a:r>
              <a:rPr lang="en-US"/>
              <a:t>and Leave Rollover  ~ 2025 </a:t>
            </a:r>
          </a:p>
        </p:txBody>
      </p:sp>
      <p:sp>
        <p:nvSpPr>
          <p:cNvPr id="4" name="Text Placeholder 3">
            <a:extLst>
              <a:ext uri="{FF2B5EF4-FFF2-40B4-BE49-F238E27FC236}">
                <a16:creationId xmlns:a16="http://schemas.microsoft.com/office/drawing/2014/main" id="{BB46728D-6C06-32C0-573F-3F498402292E}"/>
              </a:ext>
            </a:extLst>
          </p:cNvPr>
          <p:cNvSpPr>
            <a:spLocks noGrp="1"/>
          </p:cNvSpPr>
          <p:nvPr>
            <p:ph type="subTitle" idx="1"/>
          </p:nvPr>
        </p:nvSpPr>
        <p:spPr>
          <a:xfrm>
            <a:off x="4328652" y="3314731"/>
            <a:ext cx="6496664" cy="1655762"/>
          </a:xfrm>
        </p:spPr>
        <p:txBody>
          <a:bodyPr anchor="t">
            <a:normAutofit/>
          </a:bodyPr>
          <a:lstStyle/>
          <a:p>
            <a:r>
              <a:rPr lang="en-CA" i="1"/>
              <a:t>Financial Management Office</a:t>
            </a:r>
          </a:p>
        </p:txBody>
      </p:sp>
      <p:pic>
        <p:nvPicPr>
          <p:cNvPr id="7" name="Picture 6">
            <a:extLst>
              <a:ext uri="{FF2B5EF4-FFF2-40B4-BE49-F238E27FC236}">
                <a16:creationId xmlns:a16="http://schemas.microsoft.com/office/drawing/2014/main" id="{360F8190-EC77-97EA-A593-9A00F833833E}"/>
              </a:ext>
            </a:extLst>
          </p:cNvPr>
          <p:cNvPicPr>
            <a:picLocks noChangeAspect="1"/>
          </p:cNvPicPr>
          <p:nvPr/>
        </p:nvPicPr>
        <p:blipFill>
          <a:blip r:embed="rId3"/>
          <a:srcRect l="37102" r="24875" b="-3"/>
          <a:stretch>
            <a:fillRect/>
          </a:stretch>
        </p:blipFill>
        <p:spPr>
          <a:xfrm>
            <a:off x="1074738" y="1885950"/>
            <a:ext cx="2755900" cy="2754313"/>
          </a:xfrm>
          <a:prstGeom prst="rect">
            <a:avLst/>
          </a:prstGeom>
          <a:noFill/>
        </p:spPr>
      </p:pic>
    </p:spTree>
    <p:extLst>
      <p:ext uri="{BB962C8B-B14F-4D97-AF65-F5344CB8AC3E}">
        <p14:creationId xmlns:p14="http://schemas.microsoft.com/office/powerpoint/2010/main" val="2867389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8ECB9-C3C8-D5D2-BA7A-C0E7141FE9B0}"/>
              </a:ext>
            </a:extLst>
          </p:cNvPr>
          <p:cNvSpPr>
            <a:spLocks noGrp="1"/>
          </p:cNvSpPr>
          <p:nvPr>
            <p:ph type="title"/>
          </p:nvPr>
        </p:nvSpPr>
        <p:spPr/>
        <p:txBody>
          <a:bodyPr/>
          <a:lstStyle/>
          <a:p>
            <a:r>
              <a:rPr lang="en-US" dirty="0"/>
              <a:t>Continuous Leave</a:t>
            </a:r>
          </a:p>
        </p:txBody>
      </p:sp>
      <p:sp>
        <p:nvSpPr>
          <p:cNvPr id="5" name="Rectangle 3">
            <a:extLst>
              <a:ext uri="{FF2B5EF4-FFF2-40B4-BE49-F238E27FC236}">
                <a16:creationId xmlns:a16="http://schemas.microsoft.com/office/drawing/2014/main" id="{AF614518-353B-18BF-40A6-70C8797D459A}"/>
              </a:ext>
            </a:extLst>
          </p:cNvPr>
          <p:cNvSpPr>
            <a:spLocks noGrp="1" noChangeArrowheads="1"/>
          </p:cNvSpPr>
          <p:nvPr>
            <p:ph idx="1"/>
          </p:nvPr>
        </p:nvSpPr>
        <p:spPr bwMode="auto">
          <a:xfrm>
            <a:off x="354623" y="1518270"/>
            <a:ext cx="11285220" cy="4480057"/>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53920" tIns="47610" rIns="317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Vacation Leave that uses 2025 annual leave banks, and commences in 2025 but continues into 2026, is referred to as Continuous Vacation.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rPr>
              <a:t>“</a:t>
            </a:r>
            <a:r>
              <a:rPr kumimoji="0" lang="en-US" altLang="en-US" sz="1200" b="0" i="1" u="none" strike="noStrike" cap="none" normalizeH="0" baseline="0" dirty="0">
                <a:ln>
                  <a:noFill/>
                </a:ln>
                <a:solidFill>
                  <a:schemeClr val="tx1"/>
                </a:solidFill>
                <a:effectLst/>
                <a:latin typeface="Arial" panose="020B0604020202020204" pitchFamily="34" charset="0"/>
              </a:rPr>
              <a:t>A single vacation period which overlaps the end of a calendar year (December 31) shall be considered as vacation for the vacation year in which the vacation commenced. The portion of vacation taken subsequent to but adjoining December 31 shall not be considered as vacation carry-over, nor as a seniority choice for the subsequent vacation year.” – BCGEU article 18.6(b)</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1" u="none" strike="noStrike" cap="none" normalizeH="0" baseline="0" dirty="0">
              <a:ln>
                <a:noFill/>
              </a:ln>
              <a:solidFill>
                <a:schemeClr val="tx1"/>
              </a:solidFill>
              <a:effectLst/>
              <a:latin typeface="Arial" panose="020B0604020202020204" pitchFamily="34" charset="0"/>
            </a:endParaRPr>
          </a:p>
          <a:p>
            <a:pPr>
              <a:lnSpc>
                <a:spcPct val="100000"/>
              </a:lnSpc>
              <a:buClrTx/>
            </a:pPr>
            <a:r>
              <a:rPr kumimoji="0" lang="en-US" altLang="en-US" sz="1400" b="0" i="0" u="none" strike="noStrike" cap="none" normalizeH="0" baseline="0" dirty="0">
                <a:ln>
                  <a:noFill/>
                </a:ln>
                <a:solidFill>
                  <a:schemeClr val="tx1"/>
                </a:solidFill>
                <a:effectLst/>
                <a:latin typeface="Arial" panose="020B0604020202020204" pitchFamily="34" charset="0"/>
              </a:rPr>
              <a:t>Continuous leave rules also apply to PEA article 21.01(b), Nurses article 18.02(b), </a:t>
            </a:r>
          </a:p>
          <a:p>
            <a:pPr>
              <a:lnSpc>
                <a:spcPct val="100000"/>
              </a:lnSpc>
              <a:buClrTx/>
            </a:pPr>
            <a:r>
              <a:rPr kumimoji="0" lang="en-US" altLang="en-US" sz="1400" b="0" i="0" u="none" strike="noStrike" cap="none" normalizeH="0" baseline="0" dirty="0">
                <a:ln>
                  <a:noFill/>
                </a:ln>
                <a:solidFill>
                  <a:schemeClr val="tx1"/>
                </a:solidFill>
                <a:effectLst/>
                <a:latin typeface="Arial" panose="020B0604020202020204" pitchFamily="34" charset="0"/>
              </a:rPr>
              <a:t>Terms and Conditions for Excluded Managers Part 8, Article 46 (6)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Recording Continuous Vacation leave requires specific steps: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rPr>
              <a:t>	Time and Leave</a:t>
            </a:r>
            <a:r>
              <a:rPr kumimoji="0" lang="en-US" altLang="en-US" sz="1400" b="0" i="0" u="none" strike="noStrike" cap="none" normalizeH="0" baseline="0" dirty="0">
                <a:ln>
                  <a:noFill/>
                </a:ln>
                <a:solidFill>
                  <a:schemeClr val="tx1"/>
                </a:solidFill>
                <a:effectLst/>
                <a:latin typeface="Arial" panose="020B0604020202020204" pitchFamily="34" charset="0"/>
              </a:rPr>
              <a:t>: Leave must be entered as a single Leave Request that goes into the next calendar year. The leave may be 	entered until the balance is exhausted. Refer to Time and Leave Support’s Calendar Year End for instructions and additional 	information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rPr>
              <a:t>	Manual Recording</a:t>
            </a:r>
            <a:r>
              <a:rPr kumimoji="0" lang="en-US" altLang="en-US" sz="1400" b="0" i="0" u="none" strike="noStrike" cap="none" normalizeH="0" baseline="0" dirty="0">
                <a:ln>
                  <a:noFill/>
                </a:ln>
                <a:solidFill>
                  <a:schemeClr val="tx1"/>
                </a:solidFill>
                <a:effectLst/>
                <a:latin typeface="Arial" panose="020B0604020202020204" pitchFamily="34" charset="0"/>
              </a:rPr>
              <a:t>: Submit the Leave via </a:t>
            </a:r>
            <a:r>
              <a:rPr kumimoji="0" lang="en-US" altLang="en-US" sz="1400" b="0" i="0" u="none" strike="noStrike" cap="none" normalizeH="0" baseline="0" dirty="0">
                <a:ln>
                  <a:noFill/>
                </a:ln>
                <a:solidFill>
                  <a:schemeClr val="tx1"/>
                </a:solidFill>
                <a:effectLst/>
                <a:latin typeface="Arial" panose="020B0604020202020204" pitchFamily="34" charset="0"/>
                <a:hlinkClick r:id="rId3"/>
              </a:rPr>
              <a:t>Leave Management Transaction form </a:t>
            </a:r>
            <a:r>
              <a:rPr kumimoji="0" lang="en-US" altLang="en-US" sz="1400" b="0" i="0" u="none" strike="noStrike" cap="none" normalizeH="0" baseline="0" dirty="0">
                <a:ln>
                  <a:noFill/>
                </a:ln>
                <a:solidFill>
                  <a:schemeClr val="tx1"/>
                </a:solidFill>
                <a:effectLst/>
                <a:latin typeface="Arial" panose="020B0604020202020204" pitchFamily="34" charset="0"/>
              </a:rPr>
              <a:t>through an </a:t>
            </a:r>
            <a:r>
              <a:rPr kumimoji="0" lang="en-US" altLang="en-US" sz="1400" b="0" i="0" u="none" strike="noStrike" cap="none" normalizeH="0" baseline="0" dirty="0">
                <a:ln>
                  <a:noFill/>
                </a:ln>
                <a:solidFill>
                  <a:schemeClr val="tx1"/>
                </a:solidFill>
                <a:effectLst/>
                <a:latin typeface="Arial" panose="020B0604020202020204" pitchFamily="34" charset="0"/>
                <a:hlinkClick r:id="rId4"/>
              </a:rPr>
              <a:t>AskMyHR</a:t>
            </a:r>
            <a:r>
              <a:rPr kumimoji="0" lang="en-US" altLang="en-US" sz="1400" b="0" i="0" u="none" strike="noStrike" cap="none" normalizeH="0" baseline="0" dirty="0">
                <a:ln>
                  <a:noFill/>
                </a:ln>
                <a:solidFill>
                  <a:schemeClr val="tx1"/>
                </a:solidFill>
                <a:effectLst/>
                <a:latin typeface="Arial" panose="020B0604020202020204" pitchFamily="34" charset="0"/>
              </a:rPr>
              <a:t> online service request by 	December 2, 2025</a:t>
            </a:r>
            <a:r>
              <a:rPr lang="en-US" altLang="en-US" sz="1400" dirty="0"/>
              <a:t>.</a:t>
            </a: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indent="0">
              <a:lnSpc>
                <a:spcPct val="100000"/>
              </a:lnSpc>
              <a:buClrTx/>
              <a:buNone/>
            </a:pPr>
            <a:r>
              <a:rPr lang="en-US" sz="1400" b="1" i="1" kern="100" dirty="0">
                <a:effectLst/>
                <a:latin typeface="Calibri" panose="020F0502020204030204" pitchFamily="34" charset="0"/>
                <a:ea typeface="Calibri" panose="020F0502020204030204" pitchFamily="34" charset="0"/>
                <a:cs typeface="Times New Roman" panose="02020603050405020304" pitchFamily="18" charset="0"/>
              </a:rPr>
              <a:t>IMPORTANT:</a:t>
            </a:r>
            <a:r>
              <a:rPr lang="en-US" sz="1400" kern="100" dirty="0">
                <a:effectLst/>
                <a:latin typeface="Calibri" panose="020F0502020204030204" pitchFamily="34" charset="0"/>
                <a:ea typeface="Calibri" panose="020F0502020204030204" pitchFamily="34" charset="0"/>
                <a:cs typeface="Times New Roman" panose="02020603050405020304" pitchFamily="18" charset="0"/>
              </a:rPr>
              <a:t> Where there are ETO Taken days scheduled during the continuous vacation periods, submit a manual </a:t>
            </a:r>
            <a:r>
              <a:rPr lang="en-US" sz="1400" kern="100" dirty="0">
                <a:effectLst/>
                <a:latin typeface="Calibri" panose="020F0502020204030204" pitchFamily="34" charset="0"/>
                <a:ea typeface="Calibri" panose="020F0502020204030204" pitchFamily="34" charset="0"/>
                <a:cs typeface="Times New Roman" panose="02020603050405020304" pitchFamily="18" charset="0"/>
                <a:hlinkClick r:id="rId3"/>
              </a:rPr>
              <a:t>LMT form </a:t>
            </a:r>
            <a:r>
              <a:rPr lang="en-US" sz="1400" kern="100" dirty="0">
                <a:effectLst/>
                <a:latin typeface="Calibri" panose="020F0502020204030204" pitchFamily="34" charset="0"/>
                <a:ea typeface="Calibri" panose="020F0502020204030204" pitchFamily="34" charset="0"/>
                <a:cs typeface="Times New Roman" panose="02020603050405020304" pitchFamily="18" charset="0"/>
              </a:rPr>
              <a:t>through </a:t>
            </a:r>
            <a:r>
              <a:rPr lang="en-US" sz="1400" kern="100" dirty="0">
                <a:effectLst/>
                <a:latin typeface="Calibri" panose="020F0502020204030204" pitchFamily="34" charset="0"/>
                <a:ea typeface="Calibri" panose="020F0502020204030204" pitchFamily="34" charset="0"/>
                <a:cs typeface="Times New Roman" panose="02020603050405020304" pitchFamily="18" charset="0"/>
                <a:hlinkClick r:id="rId4"/>
              </a:rPr>
              <a:t>AskMyHR</a:t>
            </a:r>
            <a:r>
              <a:rPr lang="en-US" sz="1400" kern="100" dirty="0">
                <a:effectLst/>
                <a:latin typeface="Calibri" panose="020F0502020204030204" pitchFamily="34" charset="0"/>
                <a:ea typeface="Calibri" panose="020F0502020204030204" pitchFamily="34" charset="0"/>
                <a:cs typeface="Times New Roman" panose="02020603050405020304" pitchFamily="18" charset="0"/>
              </a:rPr>
              <a:t> by December 2, 2025 (do not enter the leave into Time and Leave). Time and Leave cannot accommodate scheduling a continuous leave request that overlaps scheduled ETO Taken days as it results in a deduction from both the vacation and ETO banks.</a:t>
            </a:r>
          </a:p>
        </p:txBody>
      </p:sp>
    </p:spTree>
    <p:extLst>
      <p:ext uri="{BB962C8B-B14F-4D97-AF65-F5344CB8AC3E}">
        <p14:creationId xmlns:p14="http://schemas.microsoft.com/office/powerpoint/2010/main" val="1704635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8ECB9-C3C8-D5D2-BA7A-C0E7141FE9B0}"/>
              </a:ext>
            </a:extLst>
          </p:cNvPr>
          <p:cNvSpPr>
            <a:spLocks noGrp="1"/>
          </p:cNvSpPr>
          <p:nvPr>
            <p:ph type="title"/>
          </p:nvPr>
        </p:nvSpPr>
        <p:spPr/>
        <p:txBody>
          <a:bodyPr/>
          <a:lstStyle/>
          <a:p>
            <a:r>
              <a:rPr lang="en-US" dirty="0"/>
              <a:t>Continuous Leave</a:t>
            </a:r>
          </a:p>
        </p:txBody>
      </p:sp>
      <p:sp>
        <p:nvSpPr>
          <p:cNvPr id="5" name="Rectangle 3">
            <a:extLst>
              <a:ext uri="{FF2B5EF4-FFF2-40B4-BE49-F238E27FC236}">
                <a16:creationId xmlns:a16="http://schemas.microsoft.com/office/drawing/2014/main" id="{AF614518-353B-18BF-40A6-70C8797D459A}"/>
              </a:ext>
            </a:extLst>
          </p:cNvPr>
          <p:cNvSpPr>
            <a:spLocks noGrp="1" noChangeArrowheads="1"/>
          </p:cNvSpPr>
          <p:nvPr>
            <p:ph idx="1"/>
          </p:nvPr>
        </p:nvSpPr>
        <p:spPr bwMode="auto">
          <a:xfrm>
            <a:off x="508090" y="1759364"/>
            <a:ext cx="11175819" cy="374139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53920" tIns="47610" rIns="317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indent="0">
              <a:lnSpc>
                <a:spcPct val="100000"/>
              </a:lnSpc>
              <a:buClrTx/>
              <a:buNone/>
            </a:pPr>
            <a:r>
              <a:rPr lang="en-US" sz="2400" b="0" i="0" dirty="0">
                <a:solidFill>
                  <a:srgbClr val="FF0000"/>
                </a:solidFill>
                <a:effectLst/>
                <a:latin typeface="Times New Roman" panose="02020603050405020304" pitchFamily="18" charset="0"/>
              </a:rPr>
              <a:t>Important! </a:t>
            </a:r>
            <a:r>
              <a:rPr lang="en-US" sz="2400" b="0" i="0" dirty="0">
                <a:solidFill>
                  <a:srgbClr val="000000"/>
                </a:solidFill>
                <a:effectLst/>
                <a:latin typeface="Times New Roman" panose="02020603050405020304" pitchFamily="18" charset="0"/>
              </a:rPr>
              <a:t>Once Leave Rollover is processed, Time and Leave will deduct continuous vacation from the 2026 leave bank, and not the 2025 leave bank. This will be corrected by Payroll. </a:t>
            </a:r>
            <a:r>
              <a:rPr lang="en-US" sz="2400" b="1" i="0" dirty="0">
                <a:solidFill>
                  <a:srgbClr val="000000"/>
                </a:solidFill>
                <a:effectLst/>
                <a:latin typeface="Times New Roman" panose="02020603050405020304" pitchFamily="18" charset="0"/>
              </a:rPr>
              <a:t>Do not cancel the entries.</a:t>
            </a:r>
            <a:endParaRPr kumimoji="0" lang="en-US" altLang="en-US" sz="2400" b="1" i="0" u="none" strike="noStrike" cap="none" normalizeH="0" baseline="0" dirty="0">
              <a:ln>
                <a:noFill/>
              </a:ln>
              <a:solidFill>
                <a:schemeClr val="tx1"/>
              </a:solidFill>
              <a:effectLst/>
              <a:latin typeface="Arial" panose="020B0604020202020204" pitchFamily="34" charset="0"/>
            </a:endParaRPr>
          </a:p>
          <a:p>
            <a:pPr marL="0" indent="0">
              <a:lnSpc>
                <a:spcPct val="100000"/>
              </a:lnSpc>
              <a:buClrTx/>
              <a:buNone/>
            </a:pPr>
            <a:endParaRPr lang="en-US" sz="2400" b="1" i="0" dirty="0">
              <a:solidFill>
                <a:srgbClr val="000000"/>
              </a:solidFill>
              <a:effectLst/>
              <a:latin typeface="Times New Roman" panose="02020603050405020304" pitchFamily="18" charset="0"/>
            </a:endParaRPr>
          </a:p>
          <a:p>
            <a:pPr marL="0" indent="0">
              <a:lnSpc>
                <a:spcPct val="100000"/>
              </a:lnSpc>
              <a:buClrTx/>
              <a:buNone/>
            </a:pPr>
            <a:r>
              <a:rPr lang="en-US" sz="2400" b="0" i="0" dirty="0">
                <a:solidFill>
                  <a:srgbClr val="000000"/>
                </a:solidFill>
                <a:effectLst/>
                <a:latin typeface="Times New Roman" panose="02020603050405020304" pitchFamily="18" charset="0"/>
              </a:rPr>
              <a:t>Continuous vacation must be entered as one leave request for Payroll to be able to identify, adjust and deduct vacation from the correct year. Payroll will make every attempt to have continuous leave cleaned up by early March. </a:t>
            </a:r>
          </a:p>
          <a:p>
            <a:pPr marL="0" indent="0">
              <a:lnSpc>
                <a:spcPct val="100000"/>
              </a:lnSpc>
              <a:buClrTx/>
              <a:buNone/>
            </a:pPr>
            <a:endParaRPr lang="en-US" sz="2400" dirty="0">
              <a:solidFill>
                <a:srgbClr val="000000"/>
              </a:solidFill>
              <a:latin typeface="Times New Roman" panose="02020603050405020304" pitchFamily="18" charset="0"/>
            </a:endParaRPr>
          </a:p>
          <a:p>
            <a:pPr marL="0" indent="0">
              <a:lnSpc>
                <a:spcPct val="100000"/>
              </a:lnSpc>
              <a:buClrTx/>
              <a:buNone/>
            </a:pPr>
            <a:endParaRPr lang="en-US" sz="2400" b="0" i="0" dirty="0">
              <a:solidFill>
                <a:srgbClr val="000000"/>
              </a:solidFill>
              <a:effectLst/>
              <a:latin typeface="Times New Roman" panose="02020603050405020304" pitchFamily="18" charset="0"/>
            </a:endParaRPr>
          </a:p>
          <a:p>
            <a:pPr marL="0" indent="0">
              <a:lnSpc>
                <a:spcPct val="100000"/>
              </a:lnSpc>
              <a:buClrTx/>
              <a:buNone/>
            </a:pPr>
            <a:endParaRPr lang="en-US" sz="24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702183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4955A-4076-0599-D63F-AA9C539C8792}"/>
              </a:ext>
            </a:extLst>
          </p:cNvPr>
          <p:cNvSpPr>
            <a:spLocks noGrp="1"/>
          </p:cNvSpPr>
          <p:nvPr>
            <p:ph type="title"/>
          </p:nvPr>
        </p:nvSpPr>
        <p:spPr/>
        <p:txBody>
          <a:bodyPr/>
          <a:lstStyle/>
          <a:p>
            <a:r>
              <a:rPr lang="en-US" dirty="0"/>
              <a:t>How does this effect leave liability?</a:t>
            </a:r>
          </a:p>
        </p:txBody>
      </p:sp>
      <p:sp>
        <p:nvSpPr>
          <p:cNvPr id="3" name="Content Placeholder 2">
            <a:extLst>
              <a:ext uri="{FF2B5EF4-FFF2-40B4-BE49-F238E27FC236}">
                <a16:creationId xmlns:a16="http://schemas.microsoft.com/office/drawing/2014/main" id="{5461B2E0-2F82-9256-2D00-44F714E8644E}"/>
              </a:ext>
            </a:extLst>
          </p:cNvPr>
          <p:cNvSpPr>
            <a:spLocks noGrp="1"/>
          </p:cNvSpPr>
          <p:nvPr>
            <p:ph idx="1"/>
          </p:nvPr>
        </p:nvSpPr>
        <p:spPr>
          <a:xfrm>
            <a:off x="838200" y="1378424"/>
            <a:ext cx="10515600" cy="4940489"/>
          </a:xfrm>
        </p:spPr>
        <p:txBody>
          <a:bodyPr>
            <a:normAutofit fontScale="85000" lnSpcReduction="20000"/>
          </a:bodyPr>
          <a:lstStyle/>
          <a:p>
            <a:pPr marL="0" indent="0">
              <a:buNone/>
            </a:pPr>
            <a:endParaRPr lang="en-US" sz="2400" dirty="0"/>
          </a:p>
          <a:p>
            <a:pPr>
              <a:spcBef>
                <a:spcPts val="600"/>
              </a:spcBef>
              <a:buFont typeface="Wingdings" panose="05000000000000000000" pitchFamily="2" charset="2"/>
              <a:buChar char="§"/>
            </a:pPr>
            <a:r>
              <a:rPr lang="en-US" sz="2400" dirty="0"/>
              <a:t>Leave Liability is the dollar value of leave banks that would have to be paid out to the employee if government stopped operating tomorrow.  </a:t>
            </a:r>
          </a:p>
          <a:p>
            <a:pPr lvl="1">
              <a:spcBef>
                <a:spcPts val="600"/>
              </a:spcBef>
            </a:pPr>
            <a:r>
              <a:rPr lang="en-CA" altLang="en-US" sz="2000" dirty="0"/>
              <a:t>The value of unused time is owed to employees and must be recorded as a salary expense</a:t>
            </a:r>
          </a:p>
          <a:p>
            <a:pPr>
              <a:spcBef>
                <a:spcPts val="600"/>
              </a:spcBef>
              <a:buFont typeface="Wingdings" panose="05000000000000000000" pitchFamily="2" charset="2"/>
              <a:buChar char="§"/>
            </a:pPr>
            <a:endParaRPr lang="en-US" sz="2400" dirty="0"/>
          </a:p>
          <a:p>
            <a:pPr>
              <a:spcBef>
                <a:spcPts val="600"/>
              </a:spcBef>
              <a:buFont typeface="Wingdings" panose="05000000000000000000" pitchFamily="2" charset="2"/>
              <a:buChar char="§"/>
            </a:pPr>
            <a:r>
              <a:rPr lang="en-US" sz="2400" dirty="0"/>
              <a:t>Ministries are financially responsible for the value of any current year leave that has been earned and unused.  While leave is earned on a calendar year basis, leave liability costs are calculated based on unused leave earned during the fiscal year.</a:t>
            </a:r>
          </a:p>
          <a:p>
            <a:pPr>
              <a:spcBef>
                <a:spcPts val="600"/>
              </a:spcBef>
              <a:buFont typeface="Wingdings" panose="05000000000000000000" pitchFamily="2" charset="2"/>
              <a:buChar char="§"/>
            </a:pPr>
            <a:endParaRPr lang="en-US" sz="2400" dirty="0"/>
          </a:p>
          <a:p>
            <a:pPr>
              <a:spcBef>
                <a:spcPts val="600"/>
              </a:spcBef>
              <a:buFont typeface="Wingdings" panose="05000000000000000000" pitchFamily="2" charset="2"/>
              <a:buChar char="§"/>
            </a:pPr>
            <a:r>
              <a:rPr lang="en-CA" altLang="en-US" sz="2400" dirty="0">
                <a:highlight>
                  <a:srgbClr val="FFFFFF"/>
                </a:highlight>
                <a:ea typeface="Verdana" pitchFamily="34" charset="0"/>
                <a:cs typeface="Verdana" pitchFamily="34" charset="0"/>
              </a:rPr>
              <a:t>Any portion of current year leave that is not used by December 31</a:t>
            </a:r>
            <a:r>
              <a:rPr lang="en-CA" altLang="en-US" sz="2400" baseline="30000" dirty="0">
                <a:highlight>
                  <a:srgbClr val="FFFFFF"/>
                </a:highlight>
                <a:ea typeface="Verdana" pitchFamily="34" charset="0"/>
                <a:cs typeface="Verdana" pitchFamily="34" charset="0"/>
              </a:rPr>
              <a:t>st</a:t>
            </a:r>
            <a:r>
              <a:rPr lang="en-CA" altLang="en-US" sz="2400" dirty="0">
                <a:highlight>
                  <a:srgbClr val="FFFFFF"/>
                </a:highlight>
                <a:ea typeface="Verdana" pitchFamily="34" charset="0"/>
                <a:cs typeface="Verdana" pitchFamily="34" charset="0"/>
              </a:rPr>
              <a:t> will have an impact on Ministry Budgets and will be charged in Q4 to each ministry.</a:t>
            </a:r>
          </a:p>
          <a:p>
            <a:pPr marL="0" indent="0">
              <a:spcBef>
                <a:spcPts val="600"/>
              </a:spcBef>
              <a:buNone/>
            </a:pPr>
            <a:endParaRPr lang="en-CA" altLang="en-US" sz="2400" dirty="0">
              <a:highlight>
                <a:srgbClr val="FFFFFF"/>
              </a:highlight>
              <a:ea typeface="Verdana" pitchFamily="34" charset="0"/>
              <a:cs typeface="Verdana" pitchFamily="34" charset="0"/>
            </a:endParaRPr>
          </a:p>
          <a:p>
            <a:pPr>
              <a:spcBef>
                <a:spcPts val="600"/>
              </a:spcBef>
              <a:buFont typeface="Wingdings" panose="05000000000000000000" pitchFamily="2" charset="2"/>
              <a:buChar char="§"/>
            </a:pPr>
            <a:r>
              <a:rPr lang="en-US" sz="2400" dirty="0"/>
              <a:t>Once unused current year leave rolls into the prior year banks at calendar year end, BCPSA takes over the responsibility for costs related to that leave under the ‘Benefits Vote’.   When Prior year leave is used or paid out, ministries receive credits to offset their salary expenses.</a:t>
            </a:r>
          </a:p>
          <a:p>
            <a:pPr>
              <a:spcBef>
                <a:spcPts val="600"/>
              </a:spcBef>
              <a:buFont typeface="Wingdings" panose="05000000000000000000" pitchFamily="2" charset="2"/>
              <a:buChar char="§"/>
            </a:pPr>
            <a:endParaRPr lang="en-US" sz="2400" dirty="0"/>
          </a:p>
          <a:p>
            <a:pPr marL="0" indent="0">
              <a:spcBef>
                <a:spcPts val="600"/>
              </a:spcBef>
              <a:buNone/>
            </a:pPr>
            <a:r>
              <a:rPr lang="en-US" sz="1900" b="1" dirty="0">
                <a:solidFill>
                  <a:srgbClr val="FF0000"/>
                </a:solidFill>
              </a:rPr>
              <a:t>Note – any current year negative leave banks do not offset the ministries leave rollover expenses. </a:t>
            </a:r>
          </a:p>
          <a:p>
            <a:pPr marL="0" indent="0">
              <a:spcBef>
                <a:spcPts val="600"/>
              </a:spcBef>
              <a:buNone/>
            </a:pPr>
            <a:endParaRPr lang="en-CA" altLang="en-US" sz="2400" dirty="0">
              <a:highlight>
                <a:srgbClr val="FFFFFF"/>
              </a:highlight>
              <a:ea typeface="Verdana" pitchFamily="34" charset="0"/>
              <a:cs typeface="Verdana" pitchFamily="34" charset="0"/>
            </a:endParaRPr>
          </a:p>
          <a:p>
            <a:pPr>
              <a:buFont typeface="Wingdings" panose="05000000000000000000" pitchFamily="2" charset="2"/>
              <a:buChar char="§"/>
            </a:pPr>
            <a:endParaRPr lang="en-CA" altLang="en-US" sz="2400" dirty="0">
              <a:ea typeface="Verdana" pitchFamily="34" charset="0"/>
              <a:cs typeface="Verdana" pitchFamily="34" charset="0"/>
            </a:endParaRPr>
          </a:p>
          <a:p>
            <a:pPr marL="0" indent="0">
              <a:buNone/>
            </a:pPr>
            <a:endParaRPr lang="en-US" sz="2400" dirty="0"/>
          </a:p>
        </p:txBody>
      </p:sp>
    </p:spTree>
    <p:extLst>
      <p:ext uri="{BB962C8B-B14F-4D97-AF65-F5344CB8AC3E}">
        <p14:creationId xmlns:p14="http://schemas.microsoft.com/office/powerpoint/2010/main" val="290311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29638-09D6-AAD7-B834-F1D4626F3E7C}"/>
              </a:ext>
            </a:extLst>
          </p:cNvPr>
          <p:cNvSpPr>
            <a:spLocks noGrp="1"/>
          </p:cNvSpPr>
          <p:nvPr>
            <p:ph type="title"/>
          </p:nvPr>
        </p:nvSpPr>
        <p:spPr/>
        <p:txBody>
          <a:bodyPr/>
          <a:lstStyle/>
          <a:p>
            <a:r>
              <a:rPr lang="en-US" dirty="0"/>
              <a:t>How does this effect leave liability?</a:t>
            </a:r>
          </a:p>
        </p:txBody>
      </p:sp>
      <p:sp>
        <p:nvSpPr>
          <p:cNvPr id="3" name="Content Placeholder 2">
            <a:extLst>
              <a:ext uri="{FF2B5EF4-FFF2-40B4-BE49-F238E27FC236}">
                <a16:creationId xmlns:a16="http://schemas.microsoft.com/office/drawing/2014/main" id="{BF1C7C13-4532-CF78-DFB3-34B937BFA333}"/>
              </a:ext>
            </a:extLst>
          </p:cNvPr>
          <p:cNvSpPr>
            <a:spLocks noGrp="1"/>
          </p:cNvSpPr>
          <p:nvPr>
            <p:ph idx="1"/>
          </p:nvPr>
        </p:nvSpPr>
        <p:spPr>
          <a:xfrm>
            <a:off x="-19334" y="1415205"/>
            <a:ext cx="10780594" cy="4825835"/>
          </a:xfrm>
        </p:spPr>
        <p:txBody>
          <a:bodyPr>
            <a:normAutofit/>
          </a:bodyPr>
          <a:lstStyle/>
          <a:p>
            <a:pPr>
              <a:buFont typeface="Arial" panose="020B0604020202020204" pitchFamily="34" charset="0"/>
              <a:buChar char="•"/>
            </a:pPr>
            <a:r>
              <a:rPr lang="en-CA" altLang="en-US" sz="1600" b="1" dirty="0">
                <a:solidFill>
                  <a:schemeClr val="tx1"/>
                </a:solidFill>
              </a:rPr>
              <a:t>Example:  </a:t>
            </a:r>
            <a:r>
              <a:rPr lang="en-CA" altLang="en-US" sz="1600" b="0" dirty="0">
                <a:solidFill>
                  <a:schemeClr val="tx1"/>
                </a:solidFill>
                <a:ea typeface="Verdana" pitchFamily="34" charset="0"/>
                <a:cs typeface="Verdana" pitchFamily="34" charset="0"/>
              </a:rPr>
              <a:t>An employee who is entitled to 140 hours of vacation in the year that uses the full 140 hours will have 0 hours of unused leave to roll over. There is no charge to the Ministry/Agency’s budget for Leave Liability. If the employee earns $20 per hour:</a:t>
            </a:r>
            <a:endParaRPr lang="en-US" sz="1600" dirty="0"/>
          </a:p>
        </p:txBody>
      </p:sp>
      <p:graphicFrame>
        <p:nvGraphicFramePr>
          <p:cNvPr id="4" name="Table 5">
            <a:extLst>
              <a:ext uri="{FF2B5EF4-FFF2-40B4-BE49-F238E27FC236}">
                <a16:creationId xmlns:a16="http://schemas.microsoft.com/office/drawing/2014/main" id="{97E24541-A841-C30F-B8B5-587AD7BC5133}"/>
              </a:ext>
            </a:extLst>
          </p:cNvPr>
          <p:cNvGraphicFramePr>
            <a:graphicFrameLocks noGrp="1"/>
          </p:cNvGraphicFramePr>
          <p:nvPr>
            <p:extLst>
              <p:ext uri="{D42A27DB-BD31-4B8C-83A1-F6EECF244321}">
                <p14:modId xmlns:p14="http://schemas.microsoft.com/office/powerpoint/2010/main" val="1260364694"/>
              </p:ext>
            </p:extLst>
          </p:nvPr>
        </p:nvGraphicFramePr>
        <p:xfrm>
          <a:off x="245660" y="2149292"/>
          <a:ext cx="11655188" cy="845820"/>
        </p:xfrm>
        <a:graphic>
          <a:graphicData uri="http://schemas.openxmlformats.org/drawingml/2006/table">
            <a:tbl>
              <a:tblPr firstRow="1" bandRow="1">
                <a:tableStyleId>{E8B1032C-EA38-4F05-BA0D-38AFFFC7BED3}</a:tableStyleId>
              </a:tblPr>
              <a:tblGrid>
                <a:gridCol w="7434963">
                  <a:extLst>
                    <a:ext uri="{9D8B030D-6E8A-4147-A177-3AD203B41FA5}">
                      <a16:colId xmlns:a16="http://schemas.microsoft.com/office/drawing/2014/main" val="1087135773"/>
                    </a:ext>
                  </a:extLst>
                </a:gridCol>
                <a:gridCol w="4220225">
                  <a:extLst>
                    <a:ext uri="{9D8B030D-6E8A-4147-A177-3AD203B41FA5}">
                      <a16:colId xmlns:a16="http://schemas.microsoft.com/office/drawing/2014/main" val="2065375677"/>
                    </a:ext>
                  </a:extLst>
                </a:gridCol>
              </a:tblGrid>
              <a:tr h="223030">
                <a:tc>
                  <a:txBody>
                    <a:bodyPr/>
                    <a:lstStyle/>
                    <a:p>
                      <a:pPr algn="ctr" fontAlgn="ctr"/>
                      <a:r>
                        <a:rPr lang="en-CA" sz="1800" b="1" u="none" strike="noStrike" dirty="0">
                          <a:solidFill>
                            <a:schemeClr val="tx1"/>
                          </a:solidFill>
                          <a:effectLst/>
                        </a:rPr>
                        <a:t>Hours</a:t>
                      </a:r>
                      <a:endParaRPr lang="en-CA" sz="1800" b="1" i="0" u="none" strike="noStrike" dirty="0">
                        <a:solidFill>
                          <a:schemeClr val="tx1"/>
                        </a:solidFill>
                        <a:effectLst/>
                        <a:latin typeface="+mn-lt"/>
                      </a:endParaRPr>
                    </a:p>
                  </a:txBody>
                  <a:tcPr marL="7620" marR="7620" marT="7620" marB="0" anchor="ctr"/>
                </a:tc>
                <a:tc>
                  <a:txBody>
                    <a:bodyPr/>
                    <a:lstStyle/>
                    <a:p>
                      <a:pPr algn="ctr" fontAlgn="ctr"/>
                      <a:r>
                        <a:rPr lang="en-CA" sz="1800" b="1" u="none" strike="noStrike" dirty="0">
                          <a:solidFill>
                            <a:schemeClr val="tx1"/>
                          </a:solidFill>
                          <a:effectLst/>
                        </a:rPr>
                        <a:t>Salary Expense</a:t>
                      </a:r>
                      <a:endParaRPr lang="en-CA" sz="1800" b="1" i="0" u="none" strike="noStrike" dirty="0">
                        <a:solidFill>
                          <a:schemeClr val="tx1"/>
                        </a:solidFill>
                        <a:effectLst/>
                        <a:latin typeface="+mn-lt"/>
                      </a:endParaRPr>
                    </a:p>
                  </a:txBody>
                  <a:tcPr marL="7620" marR="7620" marT="7620" marB="0" anchor="ctr"/>
                </a:tc>
                <a:extLst>
                  <a:ext uri="{0D108BD9-81ED-4DB2-BD59-A6C34878D82A}">
                    <a16:rowId xmlns:a16="http://schemas.microsoft.com/office/drawing/2014/main" val="1857882906"/>
                  </a:ext>
                </a:extLst>
              </a:tr>
              <a:tr h="210864">
                <a:tc>
                  <a:txBody>
                    <a:bodyPr/>
                    <a:lstStyle/>
                    <a:p>
                      <a:pPr algn="l" fontAlgn="ctr"/>
                      <a:r>
                        <a:rPr lang="en-US" sz="1800" b="0" u="none" strike="noStrike" dirty="0">
                          <a:solidFill>
                            <a:schemeClr val="tx1"/>
                          </a:solidFill>
                          <a:effectLst/>
                        </a:rPr>
                        <a:t>140 hours of vacation taken – runs through as regular pay</a:t>
                      </a:r>
                      <a:endParaRPr lang="en-US" sz="1800" b="0" i="0" u="none" strike="noStrike" dirty="0">
                        <a:solidFill>
                          <a:schemeClr val="tx1"/>
                        </a:solidFill>
                        <a:effectLst/>
                        <a:latin typeface="+mn-lt"/>
                      </a:endParaRPr>
                    </a:p>
                  </a:txBody>
                  <a:tcPr marL="7620" marR="7620" marT="7620" marB="0" anchor="ctr"/>
                </a:tc>
                <a:tc>
                  <a:txBody>
                    <a:bodyPr/>
                    <a:lstStyle/>
                    <a:p>
                      <a:pPr algn="ctr" fontAlgn="ctr"/>
                      <a:r>
                        <a:rPr lang="en-CA" sz="1800" b="0" u="none" strike="noStrike" dirty="0">
                          <a:solidFill>
                            <a:schemeClr val="tx1"/>
                          </a:solidFill>
                          <a:effectLst/>
                        </a:rPr>
                        <a:t> $                       2800.00 </a:t>
                      </a:r>
                      <a:endParaRPr lang="en-CA" sz="1800" b="0" i="0" u="none" strike="noStrike" dirty="0">
                        <a:solidFill>
                          <a:schemeClr val="tx1"/>
                        </a:solidFill>
                        <a:effectLst/>
                        <a:latin typeface="+mn-lt"/>
                      </a:endParaRPr>
                    </a:p>
                  </a:txBody>
                  <a:tcPr marL="7620" marR="7620" marT="7620" marB="0" anchor="ctr"/>
                </a:tc>
                <a:extLst>
                  <a:ext uri="{0D108BD9-81ED-4DB2-BD59-A6C34878D82A}">
                    <a16:rowId xmlns:a16="http://schemas.microsoft.com/office/drawing/2014/main" val="3544186565"/>
                  </a:ext>
                </a:extLst>
              </a:tr>
              <a:tr h="274323">
                <a:tc>
                  <a:txBody>
                    <a:bodyPr/>
                    <a:lstStyle/>
                    <a:p>
                      <a:pPr algn="l" fontAlgn="ctr"/>
                      <a:r>
                        <a:rPr lang="en-CA" sz="1800" b="1" u="none" strike="noStrike" dirty="0">
                          <a:solidFill>
                            <a:schemeClr val="tx1"/>
                          </a:solidFill>
                          <a:effectLst/>
                        </a:rPr>
                        <a:t>Total</a:t>
                      </a:r>
                      <a:endParaRPr lang="en-CA" sz="1800" b="1" i="0" u="none" strike="noStrike" dirty="0">
                        <a:solidFill>
                          <a:schemeClr val="tx1"/>
                        </a:solidFill>
                        <a:effectLst/>
                        <a:latin typeface="+mn-lt"/>
                      </a:endParaRPr>
                    </a:p>
                  </a:txBody>
                  <a:tcPr marL="7620" marR="7620" marT="7620" marB="0" anchor="ctr"/>
                </a:tc>
                <a:tc>
                  <a:txBody>
                    <a:bodyPr/>
                    <a:lstStyle/>
                    <a:p>
                      <a:pPr algn="ctr" fontAlgn="ctr"/>
                      <a:r>
                        <a:rPr lang="en-CA" sz="1800" b="1" u="none" strike="noStrike" dirty="0">
                          <a:solidFill>
                            <a:schemeClr val="tx1"/>
                          </a:solidFill>
                          <a:effectLst/>
                        </a:rPr>
                        <a:t> $                       2800.00 </a:t>
                      </a:r>
                      <a:endParaRPr lang="en-CA" sz="1800" b="1" i="0" u="none" strike="noStrike" dirty="0">
                        <a:solidFill>
                          <a:schemeClr val="tx1"/>
                        </a:solidFill>
                        <a:effectLst/>
                        <a:latin typeface="+mn-lt"/>
                      </a:endParaRPr>
                    </a:p>
                  </a:txBody>
                  <a:tcPr marL="7620" marR="7620" marT="7620" marB="0" anchor="ctr"/>
                </a:tc>
                <a:extLst>
                  <a:ext uri="{0D108BD9-81ED-4DB2-BD59-A6C34878D82A}">
                    <a16:rowId xmlns:a16="http://schemas.microsoft.com/office/drawing/2014/main" val="4111448922"/>
                  </a:ext>
                </a:extLst>
              </a:tr>
            </a:tbl>
          </a:graphicData>
        </a:graphic>
      </p:graphicFrame>
      <p:sp>
        <p:nvSpPr>
          <p:cNvPr id="6" name="TextBox 5">
            <a:extLst>
              <a:ext uri="{FF2B5EF4-FFF2-40B4-BE49-F238E27FC236}">
                <a16:creationId xmlns:a16="http://schemas.microsoft.com/office/drawing/2014/main" id="{5A7778E6-3E8A-3F9C-8DD1-8175095C57BE}"/>
              </a:ext>
            </a:extLst>
          </p:cNvPr>
          <p:cNvSpPr txBox="1"/>
          <p:nvPr/>
        </p:nvSpPr>
        <p:spPr>
          <a:xfrm>
            <a:off x="245660" y="3313700"/>
            <a:ext cx="10515600" cy="830997"/>
          </a:xfrm>
          <a:prstGeom prst="rect">
            <a:avLst/>
          </a:prstGeom>
          <a:noFill/>
        </p:spPr>
        <p:txBody>
          <a:bodyPr wrap="square">
            <a:spAutoFit/>
          </a:bodyPr>
          <a:lstStyle/>
          <a:p>
            <a:r>
              <a:rPr lang="en-CA" altLang="en-US" sz="1600" b="1" dirty="0">
                <a:solidFill>
                  <a:schemeClr val="tx1"/>
                </a:solidFill>
              </a:rPr>
              <a:t>Example:  </a:t>
            </a:r>
            <a:r>
              <a:rPr lang="en-CA" altLang="en-US" sz="1600" b="0" dirty="0">
                <a:solidFill>
                  <a:schemeClr val="tx1"/>
                </a:solidFill>
                <a:ea typeface="Verdana" pitchFamily="34" charset="0"/>
                <a:cs typeface="Verdana" pitchFamily="34" charset="0"/>
              </a:rPr>
              <a:t>An employee who is entitled to 140 hours of vacation in the year but only uses 105 hours will have 35 hours of unused leave. The value of the 35 hours is an extra charge to the Ministry/Agency’s budget. If the employee earns $20 per hour:</a:t>
            </a:r>
            <a:endParaRPr lang="en-US" sz="1600" dirty="0"/>
          </a:p>
        </p:txBody>
      </p:sp>
      <p:graphicFrame>
        <p:nvGraphicFramePr>
          <p:cNvPr id="7" name="Table 6">
            <a:extLst>
              <a:ext uri="{FF2B5EF4-FFF2-40B4-BE49-F238E27FC236}">
                <a16:creationId xmlns:a16="http://schemas.microsoft.com/office/drawing/2014/main" id="{8FAB8641-2593-CA70-6D33-90479D31CBBE}"/>
              </a:ext>
            </a:extLst>
          </p:cNvPr>
          <p:cNvGraphicFramePr>
            <a:graphicFrameLocks noGrp="1"/>
          </p:cNvGraphicFramePr>
          <p:nvPr>
            <p:extLst>
              <p:ext uri="{D42A27DB-BD31-4B8C-83A1-F6EECF244321}">
                <p14:modId xmlns:p14="http://schemas.microsoft.com/office/powerpoint/2010/main" val="956509922"/>
              </p:ext>
            </p:extLst>
          </p:nvPr>
        </p:nvGraphicFramePr>
        <p:xfrm>
          <a:off x="245660" y="4189863"/>
          <a:ext cx="11655188" cy="1735758"/>
        </p:xfrm>
        <a:graphic>
          <a:graphicData uri="http://schemas.openxmlformats.org/drawingml/2006/table">
            <a:tbl>
              <a:tblPr firstRow="1" bandRow="1">
                <a:tableStyleId>{E8B1032C-EA38-4F05-BA0D-38AFFFC7BED3}</a:tableStyleId>
              </a:tblPr>
              <a:tblGrid>
                <a:gridCol w="7419454">
                  <a:extLst>
                    <a:ext uri="{9D8B030D-6E8A-4147-A177-3AD203B41FA5}">
                      <a16:colId xmlns:a16="http://schemas.microsoft.com/office/drawing/2014/main" val="2164679528"/>
                    </a:ext>
                  </a:extLst>
                </a:gridCol>
                <a:gridCol w="4235734">
                  <a:extLst>
                    <a:ext uri="{9D8B030D-6E8A-4147-A177-3AD203B41FA5}">
                      <a16:colId xmlns:a16="http://schemas.microsoft.com/office/drawing/2014/main" val="3743721193"/>
                    </a:ext>
                  </a:extLst>
                </a:gridCol>
              </a:tblGrid>
              <a:tr h="297192">
                <a:tc>
                  <a:txBody>
                    <a:bodyPr/>
                    <a:lstStyle/>
                    <a:p>
                      <a:pPr algn="ctr" fontAlgn="ctr"/>
                      <a:r>
                        <a:rPr lang="en-CA" sz="1800" b="1" u="none" strike="noStrike" dirty="0">
                          <a:solidFill>
                            <a:schemeClr val="tx1"/>
                          </a:solidFill>
                          <a:effectLst/>
                        </a:rPr>
                        <a:t>Hours</a:t>
                      </a:r>
                      <a:endParaRPr lang="en-CA" sz="1800" b="1" i="0" u="none" strike="noStrike" dirty="0">
                        <a:solidFill>
                          <a:schemeClr val="tx1"/>
                        </a:solidFill>
                        <a:effectLst/>
                        <a:latin typeface="+mn-lt"/>
                      </a:endParaRPr>
                    </a:p>
                  </a:txBody>
                  <a:tcPr marL="7620" marR="7620" marT="7620" marB="0" anchor="ctr"/>
                </a:tc>
                <a:tc>
                  <a:txBody>
                    <a:bodyPr/>
                    <a:lstStyle/>
                    <a:p>
                      <a:pPr algn="ctr" fontAlgn="ctr"/>
                      <a:r>
                        <a:rPr lang="en-CA" sz="1800" b="1" u="none" strike="noStrike" dirty="0">
                          <a:solidFill>
                            <a:schemeClr val="tx1"/>
                          </a:solidFill>
                          <a:effectLst/>
                        </a:rPr>
                        <a:t>Salary Expense</a:t>
                      </a:r>
                      <a:endParaRPr lang="en-CA" sz="1800" b="1" i="0" u="none" strike="noStrike" dirty="0">
                        <a:solidFill>
                          <a:schemeClr val="tx1"/>
                        </a:solidFill>
                        <a:effectLst/>
                        <a:latin typeface="+mn-lt"/>
                      </a:endParaRPr>
                    </a:p>
                  </a:txBody>
                  <a:tcPr marL="7620" marR="7620" marT="7620" marB="0" anchor="ctr"/>
                </a:tc>
                <a:extLst>
                  <a:ext uri="{0D108BD9-81ED-4DB2-BD59-A6C34878D82A}">
                    <a16:rowId xmlns:a16="http://schemas.microsoft.com/office/drawing/2014/main" val="1458994094"/>
                  </a:ext>
                </a:extLst>
              </a:tr>
              <a:tr h="357501">
                <a:tc>
                  <a:txBody>
                    <a:bodyPr/>
                    <a:lstStyle/>
                    <a:p>
                      <a:pPr algn="l" fontAlgn="ctr"/>
                      <a:r>
                        <a:rPr lang="en-US" sz="1800" b="0" u="none" strike="noStrike" kern="1200" dirty="0">
                          <a:solidFill>
                            <a:schemeClr val="tx1"/>
                          </a:solidFill>
                          <a:effectLst/>
                          <a:latin typeface="+mn-lt"/>
                          <a:ea typeface="+mn-ea"/>
                          <a:cs typeface="+mn-cs"/>
                        </a:rPr>
                        <a:t>  105 hours of vacation taken – runs through as regular pay</a:t>
                      </a:r>
                    </a:p>
                  </a:txBody>
                  <a:tcPr marL="7620" marR="7620" marT="7620" marB="0" anchor="ctr"/>
                </a:tc>
                <a:tc>
                  <a:txBody>
                    <a:bodyPr/>
                    <a:lstStyle/>
                    <a:p>
                      <a:pPr algn="ctr" fontAlgn="ctr"/>
                      <a:r>
                        <a:rPr lang="en-CA" sz="1600" b="0" u="none" strike="noStrike" dirty="0">
                          <a:solidFill>
                            <a:schemeClr val="tx1"/>
                          </a:solidFill>
                          <a:effectLst/>
                        </a:rPr>
                        <a:t> $                       2,100.00 </a:t>
                      </a:r>
                      <a:endParaRPr lang="en-CA" sz="1600" b="0" i="0" u="none" strike="noStrike" dirty="0">
                        <a:solidFill>
                          <a:schemeClr val="tx1"/>
                        </a:solidFill>
                        <a:effectLst/>
                        <a:latin typeface="+mn-lt"/>
                      </a:endParaRPr>
                    </a:p>
                  </a:txBody>
                  <a:tcPr marL="7620" marR="7620" marT="7620" marB="0" anchor="ctr"/>
                </a:tc>
                <a:extLst>
                  <a:ext uri="{0D108BD9-81ED-4DB2-BD59-A6C34878D82A}">
                    <a16:rowId xmlns:a16="http://schemas.microsoft.com/office/drawing/2014/main" val="1910960151"/>
                  </a:ext>
                </a:extLst>
              </a:tr>
              <a:tr h="297192">
                <a:tc>
                  <a:txBody>
                    <a:bodyPr/>
                    <a:lstStyle/>
                    <a:p>
                      <a:pPr algn="l" fontAlgn="ctr"/>
                      <a:r>
                        <a:rPr lang="en-US" sz="1800" b="0" u="none" strike="noStrike" kern="1200" dirty="0">
                          <a:solidFill>
                            <a:schemeClr val="tx1"/>
                          </a:solidFill>
                          <a:effectLst/>
                          <a:latin typeface="+mn-lt"/>
                          <a:ea typeface="+mn-ea"/>
                          <a:cs typeface="+mn-cs"/>
                        </a:rPr>
                        <a:t>    35 hours worked instead of vacation - regular pay</a:t>
                      </a:r>
                    </a:p>
                  </a:txBody>
                  <a:tcPr marL="7620" marR="7620" marT="7620" marB="0" anchor="ctr"/>
                </a:tc>
                <a:tc>
                  <a:txBody>
                    <a:bodyPr/>
                    <a:lstStyle/>
                    <a:p>
                      <a:pPr algn="ctr" fontAlgn="ctr"/>
                      <a:r>
                        <a:rPr lang="en-CA" sz="1600" b="0" u="none" strike="noStrike" dirty="0">
                          <a:solidFill>
                            <a:schemeClr val="tx1"/>
                          </a:solidFill>
                          <a:effectLst/>
                        </a:rPr>
                        <a:t> $                           700.00 </a:t>
                      </a:r>
                      <a:endParaRPr lang="en-CA" sz="1600" b="0" i="0" u="none" strike="noStrike" dirty="0">
                        <a:solidFill>
                          <a:schemeClr val="tx1"/>
                        </a:solidFill>
                        <a:effectLst/>
                        <a:latin typeface="+mn-lt"/>
                      </a:endParaRPr>
                    </a:p>
                  </a:txBody>
                  <a:tcPr marL="7620" marR="7620" marT="7620" marB="0" anchor="ctr"/>
                </a:tc>
                <a:extLst>
                  <a:ext uri="{0D108BD9-81ED-4DB2-BD59-A6C34878D82A}">
                    <a16:rowId xmlns:a16="http://schemas.microsoft.com/office/drawing/2014/main" val="1345113760"/>
                  </a:ext>
                </a:extLst>
              </a:tr>
              <a:tr h="385595">
                <a:tc>
                  <a:txBody>
                    <a:bodyPr/>
                    <a:lstStyle/>
                    <a:p>
                      <a:pPr algn="l" fontAlgn="ctr"/>
                      <a:r>
                        <a:rPr lang="en-US" sz="1800" b="0" u="none" strike="noStrike" kern="1200" dirty="0">
                          <a:solidFill>
                            <a:schemeClr val="tx1"/>
                          </a:solidFill>
                          <a:effectLst/>
                          <a:latin typeface="+mn-lt"/>
                          <a:ea typeface="+mn-ea"/>
                          <a:cs typeface="+mn-cs"/>
                        </a:rPr>
                        <a:t>    35 hours unused leave at Dec 31</a:t>
                      </a:r>
                      <a:r>
                        <a:rPr lang="en-US" sz="1800" b="0" u="none" strike="noStrike" kern="1200" baseline="30000" dirty="0">
                          <a:solidFill>
                            <a:schemeClr val="tx1"/>
                          </a:solidFill>
                          <a:effectLst/>
                          <a:latin typeface="+mn-lt"/>
                          <a:ea typeface="+mn-ea"/>
                          <a:cs typeface="+mn-cs"/>
                        </a:rPr>
                        <a:t>st</a:t>
                      </a:r>
                      <a:r>
                        <a:rPr lang="en-US" sz="1800" b="0" u="none" strike="noStrike" kern="1200" dirty="0">
                          <a:solidFill>
                            <a:schemeClr val="tx1"/>
                          </a:solidFill>
                          <a:effectLst/>
                          <a:latin typeface="+mn-lt"/>
                          <a:ea typeface="+mn-ea"/>
                          <a:cs typeface="+mn-cs"/>
                        </a:rPr>
                        <a:t>  – charged as a leave liability</a:t>
                      </a:r>
                    </a:p>
                  </a:txBody>
                  <a:tcPr marL="7620" marR="7620" marT="7620" marB="0" anchor="ctr"/>
                </a:tc>
                <a:tc>
                  <a:txBody>
                    <a:bodyPr/>
                    <a:lstStyle/>
                    <a:p>
                      <a:pPr algn="ctr" fontAlgn="ctr"/>
                      <a:r>
                        <a:rPr lang="en-CA" sz="1600" b="0" u="none" strike="noStrike" dirty="0">
                          <a:solidFill>
                            <a:schemeClr val="tx1"/>
                          </a:solidFill>
                          <a:effectLst/>
                        </a:rPr>
                        <a:t> $                           700.00 </a:t>
                      </a:r>
                      <a:endParaRPr lang="en-CA" sz="1600" b="0" i="0" u="none" strike="noStrike" dirty="0">
                        <a:solidFill>
                          <a:schemeClr val="tx1"/>
                        </a:solidFill>
                        <a:effectLst/>
                        <a:latin typeface="+mn-lt"/>
                      </a:endParaRPr>
                    </a:p>
                  </a:txBody>
                  <a:tcPr marL="7620" marR="7620" marT="7620" marB="0" anchor="ctr"/>
                </a:tc>
                <a:extLst>
                  <a:ext uri="{0D108BD9-81ED-4DB2-BD59-A6C34878D82A}">
                    <a16:rowId xmlns:a16="http://schemas.microsoft.com/office/drawing/2014/main" val="2785914050"/>
                  </a:ext>
                </a:extLst>
              </a:tr>
              <a:tr h="398278">
                <a:tc>
                  <a:txBody>
                    <a:bodyPr/>
                    <a:lstStyle/>
                    <a:p>
                      <a:pPr algn="l" fontAlgn="ctr"/>
                      <a:r>
                        <a:rPr lang="en-CA" sz="1600" b="1" u="none" strike="noStrike" dirty="0">
                          <a:solidFill>
                            <a:schemeClr val="tx1"/>
                          </a:solidFill>
                          <a:effectLst/>
                        </a:rPr>
                        <a:t>Total</a:t>
                      </a:r>
                      <a:endParaRPr lang="en-CA" sz="1600" b="1" i="0" u="none" strike="noStrike" dirty="0">
                        <a:solidFill>
                          <a:schemeClr val="tx1"/>
                        </a:solidFill>
                        <a:effectLst/>
                        <a:latin typeface="+mn-lt"/>
                      </a:endParaRPr>
                    </a:p>
                  </a:txBody>
                  <a:tcPr marL="7620" marR="7620" marT="7620" marB="0" anchor="ctr"/>
                </a:tc>
                <a:tc>
                  <a:txBody>
                    <a:bodyPr/>
                    <a:lstStyle/>
                    <a:p>
                      <a:pPr algn="ctr" fontAlgn="ctr"/>
                      <a:r>
                        <a:rPr lang="en-CA" sz="1600" b="1" u="none" strike="noStrike" dirty="0">
                          <a:solidFill>
                            <a:schemeClr val="tx1"/>
                          </a:solidFill>
                          <a:effectLst/>
                        </a:rPr>
                        <a:t> $                       3,500.00 </a:t>
                      </a:r>
                      <a:endParaRPr lang="en-CA" sz="1600" b="1" i="0" u="none" strike="noStrike" dirty="0">
                        <a:solidFill>
                          <a:schemeClr val="tx1"/>
                        </a:solidFill>
                        <a:effectLst/>
                        <a:latin typeface="+mn-lt"/>
                      </a:endParaRPr>
                    </a:p>
                  </a:txBody>
                  <a:tcPr marL="7620" marR="7620" marT="7620" marB="0" anchor="ctr"/>
                </a:tc>
                <a:extLst>
                  <a:ext uri="{0D108BD9-81ED-4DB2-BD59-A6C34878D82A}">
                    <a16:rowId xmlns:a16="http://schemas.microsoft.com/office/drawing/2014/main" val="1284425138"/>
                  </a:ext>
                </a:extLst>
              </a:tr>
            </a:tbl>
          </a:graphicData>
        </a:graphic>
      </p:graphicFrame>
    </p:spTree>
    <p:extLst>
      <p:ext uri="{BB962C8B-B14F-4D97-AF65-F5344CB8AC3E}">
        <p14:creationId xmlns:p14="http://schemas.microsoft.com/office/powerpoint/2010/main" val="2088668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9378B-A89E-804A-81DF-F67C0CA7446F}"/>
              </a:ext>
            </a:extLst>
          </p:cNvPr>
          <p:cNvSpPr>
            <a:spLocks noGrp="1"/>
          </p:cNvSpPr>
          <p:nvPr>
            <p:ph type="title"/>
          </p:nvPr>
        </p:nvSpPr>
        <p:spPr>
          <a:xfrm>
            <a:off x="838200" y="221125"/>
            <a:ext cx="10515600" cy="1325563"/>
          </a:xfrm>
        </p:spPr>
        <p:txBody>
          <a:bodyPr/>
          <a:lstStyle/>
          <a:p>
            <a:r>
              <a:rPr lang="en-US" dirty="0"/>
              <a:t>Managing Leave Liability </a:t>
            </a:r>
            <a:br>
              <a:rPr lang="en-US" dirty="0"/>
            </a:br>
            <a:r>
              <a:rPr lang="en-US" dirty="0"/>
              <a:t>&amp; Risk Management Tools</a:t>
            </a:r>
            <a:endParaRPr lang="en-CA" dirty="0"/>
          </a:p>
        </p:txBody>
      </p:sp>
      <p:sp>
        <p:nvSpPr>
          <p:cNvPr id="3" name="Content Placeholder 2">
            <a:extLst>
              <a:ext uri="{FF2B5EF4-FFF2-40B4-BE49-F238E27FC236}">
                <a16:creationId xmlns:a16="http://schemas.microsoft.com/office/drawing/2014/main" id="{CED79AE1-F74A-FDC5-A7B7-E701754F4F90}"/>
              </a:ext>
            </a:extLst>
          </p:cNvPr>
          <p:cNvSpPr>
            <a:spLocks noGrp="1"/>
          </p:cNvSpPr>
          <p:nvPr>
            <p:ph idx="1"/>
          </p:nvPr>
        </p:nvSpPr>
        <p:spPr>
          <a:xfrm>
            <a:off x="838200" y="1546688"/>
            <a:ext cx="10515600" cy="4580512"/>
          </a:xfrm>
        </p:spPr>
        <p:txBody>
          <a:bodyPr>
            <a:normAutofit fontScale="55000" lnSpcReduction="20000"/>
          </a:bodyPr>
          <a:lstStyle/>
          <a:p>
            <a:pPr marL="0" indent="0">
              <a:buNone/>
            </a:pPr>
            <a:r>
              <a:rPr lang="en-US" sz="3300" dirty="0"/>
              <a:t>It is important that ministries continue to actively monitor and manage their leave liability costs. Regular use of available tools and timely approval of leave requests play a significant role in minimizing leave liability costs.</a:t>
            </a:r>
          </a:p>
          <a:p>
            <a:endParaRPr lang="en-US" sz="1600" dirty="0"/>
          </a:p>
          <a:p>
            <a:pPr marL="0" indent="0">
              <a:buNone/>
            </a:pPr>
            <a:r>
              <a:rPr lang="en-US" sz="3300" b="1" u="sng" dirty="0">
                <a:solidFill>
                  <a:schemeClr val="accent1"/>
                </a:solidFill>
              </a:rPr>
              <a:t>HR Analytics Reports: </a:t>
            </a:r>
            <a:r>
              <a:rPr lang="en-US" sz="3300" dirty="0"/>
              <a:t>These reports are accessible to designated individuals for each ministry or agency.</a:t>
            </a:r>
          </a:p>
          <a:p>
            <a:pPr marL="0" indent="0">
              <a:buNone/>
            </a:pPr>
            <a:endParaRPr lang="en-US" sz="1600" dirty="0"/>
          </a:p>
          <a:p>
            <a:r>
              <a:rPr lang="en-CA" sz="2900" b="1" dirty="0"/>
              <a:t>Limited access: Projected Leave Balances - </a:t>
            </a:r>
            <a:r>
              <a:rPr lang="en-CA" sz="2900" b="1" dirty="0">
                <a:solidFill>
                  <a:srgbClr val="FF0000"/>
                </a:solidFill>
              </a:rPr>
              <a:t>NEW</a:t>
            </a:r>
            <a:endParaRPr lang="en-CA" sz="2900" dirty="0">
              <a:solidFill>
                <a:srgbClr val="FF0000"/>
              </a:solidFill>
            </a:endParaRPr>
          </a:p>
          <a:p>
            <a:pPr marL="457200" lvl="1" indent="0">
              <a:buNone/>
            </a:pPr>
            <a:r>
              <a:rPr lang="en-CA" sz="2900" dirty="0"/>
              <a:t>This report is designed to support Ministries in forecasting Leave Liability. It provides a comprehensive view of Leave Accrual Balances (including full entitlement not just YTD), along with submitted and approved leave requests recorded in Time and Leave, to offer accurate projected totals.  Users can run this report by Business Unit or by Organization.</a:t>
            </a:r>
          </a:p>
          <a:p>
            <a:pPr marL="0" indent="0">
              <a:buNone/>
            </a:pPr>
            <a:endParaRPr lang="en-CA" sz="1600" dirty="0"/>
          </a:p>
          <a:p>
            <a:r>
              <a:rPr lang="en-US" sz="2900" b="1" dirty="0"/>
              <a:t>Limited Access - Unapproved Leave by Business Unit​ - </a:t>
            </a:r>
            <a:r>
              <a:rPr lang="en-US" sz="2900" b="1" dirty="0">
                <a:solidFill>
                  <a:srgbClr val="FF0000"/>
                </a:solidFill>
              </a:rPr>
              <a:t>UPDATED</a:t>
            </a:r>
            <a:endParaRPr lang="en-CA" sz="2900" b="1" dirty="0">
              <a:solidFill>
                <a:srgbClr val="FF0000"/>
              </a:solidFill>
            </a:endParaRPr>
          </a:p>
          <a:p>
            <a:pPr marL="457200" lvl="1" indent="0">
              <a:buNone/>
            </a:pPr>
            <a:r>
              <a:rPr lang="en-US" sz="2900" dirty="0"/>
              <a:t>This report shows all Unapproved Leave by Business Unit. (*Please note, this report will pull prior year orphaned leaves that cannot be cleared from the system or the report).</a:t>
            </a:r>
            <a:endParaRPr lang="en-CA" sz="2900" dirty="0"/>
          </a:p>
          <a:p>
            <a:endParaRPr lang="en-CA" sz="1600" dirty="0"/>
          </a:p>
          <a:p>
            <a:r>
              <a:rPr lang="en-US" sz="2900" b="1" dirty="0"/>
              <a:t>Limited Access - Unapproved Leave by Organization and Program​ - </a:t>
            </a:r>
            <a:r>
              <a:rPr lang="en-US" sz="2900" b="1" dirty="0">
                <a:solidFill>
                  <a:srgbClr val="FF0000"/>
                </a:solidFill>
              </a:rPr>
              <a:t>UPDATED</a:t>
            </a:r>
            <a:endParaRPr lang="en-CA" sz="2900" dirty="0">
              <a:solidFill>
                <a:srgbClr val="FF0000"/>
              </a:solidFill>
            </a:endParaRPr>
          </a:p>
          <a:p>
            <a:pPr marL="457200" lvl="1" indent="0">
              <a:buNone/>
            </a:pPr>
            <a:r>
              <a:rPr lang="en-US" sz="2900" dirty="0"/>
              <a:t>This report shows all Unapproved Leave by program.  (*Please note, this report will pull prior year orphaned leaves that cannot be cleared from the system or the report)</a:t>
            </a:r>
            <a:endParaRPr lang="en-CA" sz="2900" dirty="0"/>
          </a:p>
          <a:p>
            <a:pPr marL="0" indent="0">
              <a:buNone/>
            </a:pPr>
            <a:endParaRPr lang="en-CA" dirty="0"/>
          </a:p>
        </p:txBody>
      </p:sp>
      <p:pic>
        <p:nvPicPr>
          <p:cNvPr id="1025" name="Picture 1" descr="​docx icon">
            <a:extLst>
              <a:ext uri="{FF2B5EF4-FFF2-40B4-BE49-F238E27FC236}">
                <a16:creationId xmlns:a16="http://schemas.microsoft.com/office/drawing/2014/main" id="{C2EC326D-F7E8-9BFF-8A29-A68E14A7908D}"/>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457200"/>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16E7B893-1997-9D91-4067-5904F4458806}"/>
              </a:ext>
            </a:extLst>
          </p:cNvPr>
          <p:cNvSpPr>
            <a:spLocks noChangeArrowheads="1"/>
          </p:cNvSpPr>
          <p:nvPr/>
        </p:nvSpPr>
        <p:spPr bwMode="auto">
          <a:xfrm>
            <a:off x="0" y="424934"/>
            <a:ext cx="646331" cy="369332"/>
          </a:xfrm>
          <a:prstGeom prst="rect">
            <a:avLst/>
          </a:prstGeom>
          <a:solidFill>
            <a:srgbClr val="F3F2F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14111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6895E-B0D8-1B3D-4C6D-761C6A4D8B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FC859E-AE36-277F-1FBE-E7B3F1D166D4}"/>
              </a:ext>
            </a:extLst>
          </p:cNvPr>
          <p:cNvSpPr>
            <a:spLocks noGrp="1"/>
          </p:cNvSpPr>
          <p:nvPr>
            <p:ph type="title"/>
          </p:nvPr>
        </p:nvSpPr>
        <p:spPr>
          <a:xfrm>
            <a:off x="838200" y="251310"/>
            <a:ext cx="10515600" cy="1325563"/>
          </a:xfrm>
        </p:spPr>
        <p:txBody>
          <a:bodyPr/>
          <a:lstStyle/>
          <a:p>
            <a:r>
              <a:rPr lang="en-US" dirty="0"/>
              <a:t>Managing Leave Liability </a:t>
            </a:r>
            <a:br>
              <a:rPr lang="en-US" dirty="0"/>
            </a:br>
            <a:r>
              <a:rPr lang="en-US" dirty="0"/>
              <a:t>&amp; Risk Management Tools</a:t>
            </a:r>
            <a:endParaRPr lang="en-CA" dirty="0"/>
          </a:p>
        </p:txBody>
      </p:sp>
      <p:sp>
        <p:nvSpPr>
          <p:cNvPr id="3" name="Content Placeholder 2">
            <a:extLst>
              <a:ext uri="{FF2B5EF4-FFF2-40B4-BE49-F238E27FC236}">
                <a16:creationId xmlns:a16="http://schemas.microsoft.com/office/drawing/2014/main" id="{A66C8A66-30C5-7A68-82C1-105E96FE3BF6}"/>
              </a:ext>
            </a:extLst>
          </p:cNvPr>
          <p:cNvSpPr>
            <a:spLocks noGrp="1"/>
          </p:cNvSpPr>
          <p:nvPr>
            <p:ph idx="1"/>
          </p:nvPr>
        </p:nvSpPr>
        <p:spPr>
          <a:xfrm>
            <a:off x="838200" y="1576873"/>
            <a:ext cx="10515600" cy="4916002"/>
          </a:xfrm>
        </p:spPr>
        <p:txBody>
          <a:bodyPr>
            <a:normAutofit fontScale="55000" lnSpcReduction="20000"/>
          </a:bodyPr>
          <a:lstStyle/>
          <a:p>
            <a:pPr marL="0" indent="0">
              <a:buNone/>
            </a:pPr>
            <a:r>
              <a:rPr lang="en-US" sz="2900" b="1" u="sng" dirty="0">
                <a:solidFill>
                  <a:schemeClr val="accent1"/>
                </a:solidFill>
              </a:rPr>
              <a:t>PeopleSoft Reports</a:t>
            </a:r>
            <a:r>
              <a:rPr lang="en-US" sz="2900" b="1" dirty="0">
                <a:solidFill>
                  <a:schemeClr val="accent1"/>
                </a:solidFill>
              </a:rPr>
              <a:t>: </a:t>
            </a:r>
            <a:r>
              <a:rPr lang="en-US" sz="2900" dirty="0"/>
              <a:t>Only employees with designated PeopleSoft access can use these reports)</a:t>
            </a:r>
          </a:p>
          <a:p>
            <a:pPr marL="0" indent="0">
              <a:buNone/>
            </a:pPr>
            <a:endParaRPr lang="en-US" sz="2900" dirty="0"/>
          </a:p>
          <a:p>
            <a:r>
              <a:rPr lang="en-US" b="1" dirty="0"/>
              <a:t>Unused Bank Balance Report</a:t>
            </a:r>
            <a:endParaRPr lang="en-CA" dirty="0"/>
          </a:p>
          <a:p>
            <a:pPr marL="457200" lvl="1" indent="0">
              <a:buNone/>
            </a:pPr>
            <a:r>
              <a:rPr lang="en-US" dirty="0"/>
              <a:t>The Unused Bank Balance Report lists all employees by classification codes who have a balance in the selected leave plan. This report helps identify employees who need to use up their leave allowance prior to calendar or fiscal year end.</a:t>
            </a:r>
            <a:endParaRPr lang="en-CA" dirty="0"/>
          </a:p>
          <a:p>
            <a:pPr marL="0" indent="0">
              <a:buNone/>
            </a:pPr>
            <a:endParaRPr lang="en-US" sz="1600" b="1" dirty="0"/>
          </a:p>
          <a:p>
            <a:r>
              <a:rPr lang="en-US" b="1" dirty="0"/>
              <a:t>Time Bank Activity Report</a:t>
            </a:r>
            <a:endParaRPr lang="en-CA" b="1" dirty="0"/>
          </a:p>
          <a:p>
            <a:pPr marL="457200" lvl="1" indent="0">
              <a:buNone/>
            </a:pPr>
            <a:r>
              <a:rPr lang="en-US" dirty="0"/>
              <a:t>The Time Bank Activity Report lists all employees by classification codes who have a balance in the selected leave plan.  It also identifies previous year and current year payouts to avoid overpayments and identifies charges to departments.</a:t>
            </a:r>
            <a:endParaRPr lang="en-CA" dirty="0"/>
          </a:p>
          <a:p>
            <a:pPr marL="0" indent="0">
              <a:buNone/>
            </a:pPr>
            <a:endParaRPr lang="en-CA" sz="1600" dirty="0"/>
          </a:p>
          <a:p>
            <a:r>
              <a:rPr lang="en-US" b="1" dirty="0"/>
              <a:t>Employee Attendance Report</a:t>
            </a:r>
            <a:endParaRPr lang="en-CA" dirty="0"/>
          </a:p>
          <a:p>
            <a:pPr marL="457200" lvl="1" indent="0">
              <a:buNone/>
            </a:pPr>
            <a:r>
              <a:rPr lang="en-US" dirty="0"/>
              <a:t>The Employee Attendance Report is one of the primary leave management reports available through PeopleSoft reporting depending on your level of access. The report contains leave information about all employees throughout the year and provides leave plan balances and transaction details for each employee.</a:t>
            </a:r>
          </a:p>
          <a:p>
            <a:endParaRPr lang="en-US" sz="1600" dirty="0"/>
          </a:p>
          <a:p>
            <a:pPr marL="0" indent="0">
              <a:buNone/>
            </a:pPr>
            <a:r>
              <a:rPr lang="en-US" sz="2900" b="1" u="sng" dirty="0">
                <a:solidFill>
                  <a:schemeClr val="accent1"/>
                </a:solidFill>
              </a:rPr>
              <a:t>Time and Leave Reports</a:t>
            </a:r>
            <a:r>
              <a:rPr lang="en-US" sz="2900" dirty="0">
                <a:solidFill>
                  <a:schemeClr val="accent1"/>
                </a:solidFill>
              </a:rPr>
              <a:t>: </a:t>
            </a:r>
            <a:r>
              <a:rPr lang="en-US" sz="2900" dirty="0"/>
              <a:t>There are reports available in the </a:t>
            </a:r>
            <a:r>
              <a:rPr lang="en-US" sz="2900" u="sng" dirty="0">
                <a:hlinkClick r:id="rId3"/>
              </a:rPr>
              <a:t>Time/Leave Approval WorkCentre</a:t>
            </a:r>
            <a:r>
              <a:rPr lang="en-US" sz="2900" dirty="0"/>
              <a:t> under the Reports &amp; Queries tab.  Access to these reports is based on your Time and Leave Security access. </a:t>
            </a:r>
            <a:r>
              <a:rPr lang="en-US" dirty="0"/>
              <a:t>  </a:t>
            </a:r>
          </a:p>
          <a:p>
            <a:pPr marL="0" indent="0">
              <a:buNone/>
            </a:pPr>
            <a:endParaRPr lang="en-CA" sz="1600" dirty="0"/>
          </a:p>
          <a:p>
            <a:r>
              <a:rPr lang="en-US" b="1" dirty="0"/>
              <a:t>Outstanding leave approvals</a:t>
            </a:r>
          </a:p>
          <a:p>
            <a:pPr marL="457200" lvl="1" indent="0">
              <a:buNone/>
            </a:pPr>
            <a:r>
              <a:rPr lang="en-US" dirty="0"/>
              <a:t>This report highlights unprocessed leave requests that need approval that have been submitted in Time and Leave.  This report includes the listing of Leave Approvers.</a:t>
            </a:r>
          </a:p>
          <a:p>
            <a:pPr marL="457200" lvl="1" indent="0">
              <a:buNone/>
            </a:pPr>
            <a:endParaRPr lang="en-US" dirty="0"/>
          </a:p>
          <a:p>
            <a:endParaRPr lang="en-CA" dirty="0"/>
          </a:p>
          <a:p>
            <a:pPr marL="0" indent="0">
              <a:buNone/>
            </a:pPr>
            <a:endParaRPr lang="en-CA" dirty="0"/>
          </a:p>
        </p:txBody>
      </p:sp>
      <p:pic>
        <p:nvPicPr>
          <p:cNvPr id="1025" name="Picture 1" descr="​docx icon">
            <a:extLst>
              <a:ext uri="{FF2B5EF4-FFF2-40B4-BE49-F238E27FC236}">
                <a16:creationId xmlns:a16="http://schemas.microsoft.com/office/drawing/2014/main" id="{0B034773-0120-E5B1-1136-C29A06E89DE0}"/>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0" y="457200"/>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09739566-621D-CC58-CCC9-8F290A7447CC}"/>
              </a:ext>
            </a:extLst>
          </p:cNvPr>
          <p:cNvSpPr>
            <a:spLocks noChangeArrowheads="1"/>
          </p:cNvSpPr>
          <p:nvPr/>
        </p:nvSpPr>
        <p:spPr bwMode="auto">
          <a:xfrm>
            <a:off x="0" y="424934"/>
            <a:ext cx="646331" cy="369332"/>
          </a:xfrm>
          <a:prstGeom prst="rect">
            <a:avLst/>
          </a:prstGeom>
          <a:solidFill>
            <a:srgbClr val="F3F2F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757493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A4C9FFB3-13BC-2B5F-CD77-E8E5F8BA11C1}"/>
              </a:ext>
            </a:extLst>
          </p:cNvPr>
          <p:cNvGraphicFramePr>
            <a:graphicFrameLocks noGrp="1"/>
          </p:cNvGraphicFramePr>
          <p:nvPr>
            <p:ph idx="1"/>
            <p:extLst>
              <p:ext uri="{D42A27DB-BD31-4B8C-83A1-F6EECF244321}">
                <p14:modId xmlns:p14="http://schemas.microsoft.com/office/powerpoint/2010/main" val="4229550517"/>
              </p:ext>
            </p:extLst>
          </p:nvPr>
        </p:nvGraphicFramePr>
        <p:xfrm>
          <a:off x="947810" y="471056"/>
          <a:ext cx="10485884" cy="5027551"/>
        </p:xfrm>
        <a:graphic>
          <a:graphicData uri="http://schemas.openxmlformats.org/drawingml/2006/table">
            <a:tbl>
              <a:tblPr firstRow="1" bandRow="1">
                <a:tableStyleId>{93296810-A885-4BE3-A3E7-6D5BEEA58F35}</a:tableStyleId>
              </a:tblPr>
              <a:tblGrid>
                <a:gridCol w="1151460">
                  <a:extLst>
                    <a:ext uri="{9D8B030D-6E8A-4147-A177-3AD203B41FA5}">
                      <a16:colId xmlns:a16="http://schemas.microsoft.com/office/drawing/2014/main" val="191038434"/>
                    </a:ext>
                  </a:extLst>
                </a:gridCol>
                <a:gridCol w="9334424">
                  <a:extLst>
                    <a:ext uri="{9D8B030D-6E8A-4147-A177-3AD203B41FA5}">
                      <a16:colId xmlns:a16="http://schemas.microsoft.com/office/drawing/2014/main" val="4164625380"/>
                    </a:ext>
                  </a:extLst>
                </a:gridCol>
              </a:tblGrid>
              <a:tr h="531056">
                <a:tc>
                  <a:txBody>
                    <a:bodyPr/>
                    <a:lstStyle/>
                    <a:p>
                      <a:pPr marL="285750" indent="-285750" algn="l">
                        <a:buFont typeface="Arial" panose="020B0604020202020204" pitchFamily="34" charset="0"/>
                        <a:buChar char="•"/>
                      </a:pPr>
                      <a:endParaRPr lang="en-US" baseline="0" dirty="0">
                        <a:solidFill>
                          <a:schemeClr val="tx1"/>
                        </a:solidFill>
                      </a:endParaRPr>
                    </a:p>
                  </a:txBody>
                  <a:tcPr/>
                </a:tc>
                <a:tc>
                  <a:txBody>
                    <a:bodyPr/>
                    <a:lstStyle/>
                    <a:p>
                      <a:pPr marL="0" indent="0" algn="l">
                        <a:buFont typeface="Arial" panose="020B0604020202020204" pitchFamily="34" charset="0"/>
                        <a:buNone/>
                      </a:pPr>
                      <a:r>
                        <a:rPr lang="en-CA" dirty="0"/>
                        <a:t>Important Dates</a:t>
                      </a:r>
                      <a:endParaRPr lang="en-US" dirty="0">
                        <a:solidFill>
                          <a:schemeClr val="tx1"/>
                        </a:solidFill>
                      </a:endParaRPr>
                    </a:p>
                  </a:txBody>
                  <a:tcPr/>
                </a:tc>
                <a:extLst>
                  <a:ext uri="{0D108BD9-81ED-4DB2-BD59-A6C34878D82A}">
                    <a16:rowId xmlns:a16="http://schemas.microsoft.com/office/drawing/2014/main" val="3084573720"/>
                  </a:ext>
                </a:extLst>
              </a:tr>
              <a:tr h="750862">
                <a:tc>
                  <a:txBody>
                    <a:bodyPr/>
                    <a:lstStyle/>
                    <a:p>
                      <a:pPr marL="0" indent="0" algn="l">
                        <a:lnSpc>
                          <a:spcPct val="107000"/>
                        </a:lnSpc>
                        <a:spcAft>
                          <a:spcPts val="800"/>
                        </a:spcAft>
                        <a:buFont typeface="Arial" panose="020B0604020202020204" pitchFamily="34" charset="0"/>
                        <a:buNone/>
                      </a:pPr>
                      <a:r>
                        <a:rPr lang="en-CA" sz="1200" b="1" kern="100" dirty="0">
                          <a:solidFill>
                            <a:schemeClr val="tx1"/>
                          </a:solidFill>
                          <a:effectLst/>
                          <a:latin typeface="+mn-lt"/>
                        </a:rPr>
                        <a:t>Dec 2, 2025</a:t>
                      </a:r>
                      <a:endParaRPr lang="en-US" sz="1200" kern="100" dirty="0">
                        <a:solidFill>
                          <a:schemeClr val="tx1"/>
                        </a:solidFill>
                        <a:effectLst/>
                        <a:latin typeface="+mn-lt"/>
                      </a:endParaRPr>
                    </a:p>
                  </a:txBody>
                  <a:tcPr marL="68580" marR="68580" marT="0" marB="0"/>
                </a:tc>
                <a:tc>
                  <a:txBody>
                    <a:bodyPr/>
                    <a:lstStyle/>
                    <a:p>
                      <a:pPr marL="171450" indent="-171450" algn="l">
                        <a:lnSpc>
                          <a:spcPct val="107000"/>
                        </a:lnSpc>
                        <a:spcAft>
                          <a:spcPts val="0"/>
                        </a:spcAft>
                        <a:buFont typeface="Arial" panose="020B0604020202020204" pitchFamily="34" charset="0"/>
                        <a:buChar char="•"/>
                      </a:pPr>
                      <a:r>
                        <a:rPr lang="en-US" sz="1200" b="0" kern="100" dirty="0">
                          <a:solidFill>
                            <a:schemeClr val="tx1"/>
                          </a:solidFill>
                          <a:effectLst/>
                          <a:latin typeface="+mn-lt"/>
                        </a:rPr>
                        <a:t>last day to submit </a:t>
                      </a:r>
                      <a:r>
                        <a:rPr lang="en-US" sz="1200" b="0" kern="100" dirty="0">
                          <a:solidFill>
                            <a:schemeClr val="tx1"/>
                          </a:solidFill>
                          <a:effectLst/>
                          <a:latin typeface="+mn-lt"/>
                          <a:hlinkClick r:id="rId3"/>
                        </a:rPr>
                        <a:t>LMTs </a:t>
                      </a:r>
                      <a:r>
                        <a:rPr lang="en-US" sz="1200" b="0" kern="100" dirty="0">
                          <a:solidFill>
                            <a:schemeClr val="tx1"/>
                          </a:solidFill>
                          <a:effectLst/>
                          <a:latin typeface="+mn-lt"/>
                        </a:rPr>
                        <a:t>for 2025 leave is Dec 2, 2025, through an </a:t>
                      </a:r>
                      <a:r>
                        <a:rPr lang="en-US" sz="1200" b="0" u="sng" kern="100" dirty="0">
                          <a:solidFill>
                            <a:schemeClr val="tx1"/>
                          </a:solidFill>
                          <a:effectLst/>
                          <a:latin typeface="+mn-lt"/>
                          <a:hlinkClick r:id="rId4">
                            <a:extLst>
                              <a:ext uri="{A12FA001-AC4F-418D-AE19-62706E023703}">
                                <ahyp:hlinkClr xmlns:ahyp="http://schemas.microsoft.com/office/drawing/2018/hyperlinkcolor" val="tx"/>
                              </a:ext>
                            </a:extLst>
                          </a:hlinkClick>
                        </a:rPr>
                        <a:t>AskMyHR</a:t>
                      </a:r>
                      <a:r>
                        <a:rPr lang="en-US" sz="1200" b="0" kern="100" dirty="0">
                          <a:solidFill>
                            <a:schemeClr val="tx1"/>
                          </a:solidFill>
                          <a:effectLst/>
                          <a:latin typeface="+mn-lt"/>
                        </a:rPr>
                        <a:t> online service request</a:t>
                      </a:r>
                    </a:p>
                    <a:p>
                      <a:pPr marL="171450" indent="-171450" algn="l">
                        <a:lnSpc>
                          <a:spcPct val="107000"/>
                        </a:lnSpc>
                        <a:spcAft>
                          <a:spcPts val="0"/>
                        </a:spcAft>
                        <a:buFont typeface="Arial" panose="020B0604020202020204" pitchFamily="34" charset="0"/>
                        <a:buChar char="•"/>
                      </a:pPr>
                      <a:r>
                        <a:rPr lang="en-US" sz="1200" b="0" kern="100" dirty="0">
                          <a:solidFill>
                            <a:schemeClr val="tx1"/>
                          </a:solidFill>
                          <a:effectLst/>
                          <a:latin typeface="+mn-lt"/>
                        </a:rPr>
                        <a:t>Leave accruals posted as part of pay run</a:t>
                      </a:r>
                    </a:p>
                    <a:p>
                      <a:pPr marL="171450" indent="-171450" algn="l">
                        <a:lnSpc>
                          <a:spcPct val="107000"/>
                        </a:lnSpc>
                        <a:spcAft>
                          <a:spcPts val="0"/>
                        </a:spcAft>
                        <a:buFont typeface="Arial" panose="020B0604020202020204" pitchFamily="34" charset="0"/>
                        <a:buChar char="•"/>
                      </a:pPr>
                      <a:endParaRPr lang="en-US" sz="1200" b="0" kern="100" dirty="0">
                        <a:solidFill>
                          <a:schemeClr val="tx1"/>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0"/>
                        </a:spcAft>
                        <a:buFont typeface="Arial" panose="020B0604020202020204" pitchFamily="34" charset="0"/>
                        <a:buChar char="•"/>
                      </a:pPr>
                      <a:endParaRPr lang="en-US" sz="1200" b="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77997186"/>
                  </a:ext>
                </a:extLst>
              </a:tr>
              <a:tr h="771989">
                <a:tc>
                  <a:txBody>
                    <a:bodyPr/>
                    <a:lstStyle/>
                    <a:p>
                      <a:pPr marL="0" indent="0" algn="l">
                        <a:lnSpc>
                          <a:spcPct val="107000"/>
                        </a:lnSpc>
                        <a:spcAft>
                          <a:spcPts val="800"/>
                        </a:spcAft>
                        <a:buFont typeface="Arial" panose="020B0604020202020204" pitchFamily="34" charset="0"/>
                        <a:buNone/>
                      </a:pPr>
                      <a:r>
                        <a:rPr lang="en-US" sz="1200" b="1" kern="100" dirty="0">
                          <a:solidFill>
                            <a:schemeClr val="tx1"/>
                          </a:solidFill>
                          <a:effectLst/>
                          <a:latin typeface="+mn-lt"/>
                        </a:rPr>
                        <a:t>Dec 2, 2025</a:t>
                      </a: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171450" indent="-171450" algn="l">
                        <a:lnSpc>
                          <a:spcPct val="107000"/>
                        </a:lnSpc>
                        <a:spcAft>
                          <a:spcPts val="0"/>
                        </a:spcAft>
                        <a:buFont typeface="Arial" panose="020B0604020202020204" pitchFamily="34" charset="0"/>
                        <a:buChar char="•"/>
                      </a:pPr>
                      <a:r>
                        <a:rPr lang="en-US" sz="1200" kern="100" dirty="0">
                          <a:solidFill>
                            <a:schemeClr val="tx1"/>
                          </a:solidFill>
                          <a:effectLst/>
                          <a:latin typeface="+mn-lt"/>
                        </a:rPr>
                        <a:t>Leave balances accurate in ESS/MSS up to </a:t>
                      </a:r>
                      <a:r>
                        <a:rPr lang="en-US" sz="1200" b="1" kern="100" dirty="0">
                          <a:solidFill>
                            <a:schemeClr val="tx1"/>
                          </a:solidFill>
                          <a:effectLst/>
                          <a:latin typeface="+mn-lt"/>
                        </a:rPr>
                        <a:t>Nov 29, 2025</a:t>
                      </a:r>
                    </a:p>
                    <a:p>
                      <a:pPr marL="171450" indent="-171450" algn="l">
                        <a:lnSpc>
                          <a:spcPct val="107000"/>
                        </a:lnSpc>
                        <a:spcAft>
                          <a:spcPts val="0"/>
                        </a:spcAft>
                        <a:buFont typeface="Arial" panose="020B0604020202020204" pitchFamily="34" charset="0"/>
                        <a:buChar char="•"/>
                      </a:pPr>
                      <a:r>
                        <a:rPr lang="en-US" sz="1200" kern="100" dirty="0">
                          <a:solidFill>
                            <a:schemeClr val="tx1"/>
                          </a:solidFill>
                          <a:effectLst/>
                          <a:latin typeface="+mn-lt"/>
                        </a:rPr>
                        <a:t>Leave accruals frozen in PeopleSoft from </a:t>
                      </a:r>
                      <a:r>
                        <a:rPr lang="en-US" sz="1200" b="1" kern="100" dirty="0">
                          <a:solidFill>
                            <a:schemeClr val="tx1"/>
                          </a:solidFill>
                          <a:effectLst/>
                          <a:latin typeface="+mn-lt"/>
                        </a:rPr>
                        <a:t>Nov 30, 2025 – December 27, 2025</a:t>
                      </a:r>
                      <a:r>
                        <a:rPr lang="en-US" sz="1200" kern="100" dirty="0">
                          <a:solidFill>
                            <a:schemeClr val="tx1"/>
                          </a:solidFill>
                          <a:effectLst/>
                          <a:latin typeface="+mn-lt"/>
                        </a:rPr>
                        <a:t>.</a:t>
                      </a:r>
                    </a:p>
                    <a:p>
                      <a:pPr marL="171450" indent="-171450" algn="l">
                        <a:lnSpc>
                          <a:spcPct val="107000"/>
                        </a:lnSpc>
                        <a:spcAft>
                          <a:spcPts val="0"/>
                        </a:spcAft>
                        <a:buFont typeface="Arial" panose="020B0604020202020204" pitchFamily="34" charset="0"/>
                        <a:buChar char="•"/>
                      </a:pPr>
                      <a:r>
                        <a:rPr lang="en-US" sz="1200" kern="100" dirty="0">
                          <a:solidFill>
                            <a:schemeClr val="tx1"/>
                          </a:solidFill>
                          <a:effectLst/>
                          <a:latin typeface="+mn-lt"/>
                        </a:rPr>
                        <a:t>Updated leave balances up to Dec 27, 2025, will be viewable in ESS/MSS on </a:t>
                      </a:r>
                      <a:r>
                        <a:rPr lang="en-US" sz="1200" b="1" kern="100" dirty="0">
                          <a:solidFill>
                            <a:schemeClr val="tx1"/>
                          </a:solidFill>
                          <a:effectLst/>
                          <a:latin typeface="+mn-lt"/>
                        </a:rPr>
                        <a:t>Dec 30, 2025.</a:t>
                      </a: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62234162"/>
                  </a:ext>
                </a:extLst>
              </a:tr>
              <a:tr h="947939">
                <a:tc>
                  <a:txBody>
                    <a:bodyPr/>
                    <a:lstStyle/>
                    <a:p>
                      <a:pPr marL="0" indent="0" algn="l">
                        <a:lnSpc>
                          <a:spcPct val="107000"/>
                        </a:lnSpc>
                        <a:spcAft>
                          <a:spcPts val="800"/>
                        </a:spcAft>
                        <a:buFont typeface="Arial" panose="020B0604020202020204" pitchFamily="34" charset="0"/>
                        <a:buNone/>
                      </a:pPr>
                      <a:r>
                        <a:rPr lang="en-US" sz="1200" b="1" kern="100" dirty="0">
                          <a:solidFill>
                            <a:schemeClr val="tx1"/>
                          </a:solidFill>
                          <a:effectLst/>
                          <a:latin typeface="+mn-lt"/>
                        </a:rPr>
                        <a:t>Dec 15, 2025</a:t>
                      </a: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171450" indent="-171450" algn="l">
                        <a:lnSpc>
                          <a:spcPct val="107000"/>
                        </a:lnSpc>
                        <a:spcAft>
                          <a:spcPts val="800"/>
                        </a:spcAft>
                        <a:buFont typeface="Arial" panose="020B0604020202020204" pitchFamily="34" charset="0"/>
                        <a:buChar char="•"/>
                      </a:pPr>
                      <a:r>
                        <a:rPr lang="en-US" sz="1200" kern="100" dirty="0">
                          <a:solidFill>
                            <a:schemeClr val="tx1"/>
                          </a:solidFill>
                          <a:effectLst/>
                          <a:latin typeface="+mn-lt"/>
                        </a:rPr>
                        <a:t>All Time and Leave must be Signed-off prior to </a:t>
                      </a:r>
                      <a:r>
                        <a:rPr lang="en-US" sz="1200" b="1" kern="100" dirty="0">
                          <a:solidFill>
                            <a:schemeClr val="tx1"/>
                          </a:solidFill>
                          <a:effectLst/>
                          <a:latin typeface="+mn-lt"/>
                        </a:rPr>
                        <a:t>Monday, Dec 15, 2025, at 5:00 PM </a:t>
                      </a:r>
                      <a:r>
                        <a:rPr lang="en-US" sz="1200" kern="100" dirty="0">
                          <a:solidFill>
                            <a:schemeClr val="tx1"/>
                          </a:solidFill>
                          <a:effectLst/>
                          <a:latin typeface="+mn-lt"/>
                        </a:rPr>
                        <a:t>for inclusion on the </a:t>
                      </a:r>
                      <a:r>
                        <a:rPr lang="en-US" sz="1200" b="1" kern="100" dirty="0">
                          <a:solidFill>
                            <a:schemeClr val="tx1"/>
                          </a:solidFill>
                          <a:effectLst/>
                          <a:latin typeface="+mn-lt"/>
                        </a:rPr>
                        <a:t>Dec 19, 2025</a:t>
                      </a:r>
                      <a:r>
                        <a:rPr lang="en-US" sz="1200" kern="100" dirty="0">
                          <a:solidFill>
                            <a:schemeClr val="tx1"/>
                          </a:solidFill>
                          <a:effectLst/>
                          <a:latin typeface="+mn-lt"/>
                        </a:rPr>
                        <a:t> (final pay of 2025 calendar year).</a:t>
                      </a:r>
                    </a:p>
                    <a:p>
                      <a:pPr marL="171450" indent="-171450" algn="l">
                        <a:lnSpc>
                          <a:spcPct val="107000"/>
                        </a:lnSpc>
                        <a:spcAft>
                          <a:spcPts val="800"/>
                        </a:spcAft>
                        <a:buFont typeface="Arial" panose="020B0604020202020204" pitchFamily="34" charset="0"/>
                        <a:buChar char="•"/>
                      </a:pP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p>
                      <a:pPr marL="171450" indent="-171450" algn="l">
                        <a:lnSpc>
                          <a:spcPct val="107000"/>
                        </a:lnSpc>
                        <a:spcAft>
                          <a:spcPts val="800"/>
                        </a:spcAft>
                        <a:buFont typeface="Arial" panose="020B0604020202020204" pitchFamily="34" charset="0"/>
                        <a:buChar char="•"/>
                      </a:pP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2752149"/>
                  </a:ext>
                </a:extLst>
              </a:tr>
              <a:tr h="658729">
                <a:tc>
                  <a:txBody>
                    <a:bodyPr/>
                    <a:lstStyle/>
                    <a:p>
                      <a:pPr marL="0" indent="0" algn="l">
                        <a:lnSpc>
                          <a:spcPct val="107000"/>
                        </a:lnSpc>
                        <a:spcAft>
                          <a:spcPts val="800"/>
                        </a:spcAft>
                        <a:buFont typeface="Arial" panose="020B0604020202020204" pitchFamily="34" charset="0"/>
                        <a:buNone/>
                      </a:pPr>
                      <a:r>
                        <a:rPr lang="en-CA" sz="1200" b="1" kern="100" dirty="0">
                          <a:solidFill>
                            <a:schemeClr val="tx1"/>
                          </a:solidFill>
                          <a:effectLst/>
                          <a:latin typeface="+mn-lt"/>
                          <a:ea typeface="+mn-ea"/>
                          <a:cs typeface="+mn-cs"/>
                        </a:rPr>
                        <a:t>Dec 24, 2025</a:t>
                      </a:r>
                      <a:endParaRPr lang="en-US" sz="1200" b="1" kern="100" dirty="0">
                        <a:solidFill>
                          <a:schemeClr val="tx1"/>
                        </a:solidFill>
                        <a:effectLst/>
                        <a:latin typeface="+mn-lt"/>
                        <a:ea typeface="+mn-ea"/>
                        <a:cs typeface="+mn-cs"/>
                      </a:endParaRPr>
                    </a:p>
                  </a:txBody>
                  <a:tcPr marL="68580" marR="68580" marT="0" marB="0"/>
                </a:tc>
                <a:tc>
                  <a:txBody>
                    <a:bodyPr/>
                    <a:lstStyle/>
                    <a:p>
                      <a:pPr marL="171450" indent="-171450" algn="l">
                        <a:lnSpc>
                          <a:spcPct val="107000"/>
                        </a:lnSpc>
                        <a:spcAft>
                          <a:spcPts val="800"/>
                        </a:spcAft>
                        <a:buFont typeface="Arial" panose="020B0604020202020204" pitchFamily="34" charset="0"/>
                        <a:buChar char="•"/>
                      </a:pPr>
                      <a:r>
                        <a:rPr lang="en-CA" sz="1200" b="1" kern="100" dirty="0">
                          <a:solidFill>
                            <a:srgbClr val="FF0000"/>
                          </a:solidFill>
                          <a:effectLst/>
                          <a:latin typeface="+mn-lt"/>
                          <a:ea typeface="+mn-ea"/>
                          <a:cs typeface="+mn-cs"/>
                        </a:rPr>
                        <a:t>Recommended date </a:t>
                      </a:r>
                      <a:r>
                        <a:rPr lang="en-CA" sz="1200" b="1" kern="100" dirty="0">
                          <a:solidFill>
                            <a:schemeClr val="tx1"/>
                          </a:solidFill>
                          <a:effectLst/>
                          <a:latin typeface="+mn-lt"/>
                          <a:ea typeface="+mn-ea"/>
                          <a:cs typeface="+mn-cs"/>
                        </a:rPr>
                        <a:t>to have all Time and Leave for 2025 entered, approved or denied in the system to prevent orphaned leave, overpayments and reduction of Leave Liability costs to ministries.  </a:t>
                      </a:r>
                    </a:p>
                    <a:p>
                      <a:pPr marL="171450" indent="-171450" algn="l">
                        <a:lnSpc>
                          <a:spcPct val="107000"/>
                        </a:lnSpc>
                        <a:spcAft>
                          <a:spcPts val="800"/>
                        </a:spcAft>
                        <a:buFont typeface="Arial" panose="020B0604020202020204" pitchFamily="34" charset="0"/>
                        <a:buChar char="•"/>
                      </a:pPr>
                      <a:endParaRPr lang="en-US" sz="1200" b="1" kern="1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val="1026567636"/>
                  </a:ext>
                </a:extLst>
              </a:tr>
              <a:tr h="647752">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b="1" kern="100" dirty="0">
                          <a:solidFill>
                            <a:schemeClr val="tx1"/>
                          </a:solidFill>
                          <a:effectLst/>
                          <a:latin typeface="+mn-lt"/>
                        </a:rPr>
                        <a:t>Dec 30, 2025</a:t>
                      </a:r>
                      <a:endParaRPr lang="en-US" sz="1200" kern="100" dirty="0">
                        <a:solidFill>
                          <a:srgbClr val="FF0000"/>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kern="100" dirty="0">
                          <a:solidFill>
                            <a:schemeClr val="tx1"/>
                          </a:solidFill>
                          <a:effectLst/>
                          <a:latin typeface="+mn-lt"/>
                        </a:rPr>
                        <a:t>Previous frozen leave balances (for Nov 30 – Dec 27, 2025) are now up to date and visible in ESS/MSS</a:t>
                      </a:r>
                    </a:p>
                  </a:txBody>
                  <a:tcPr marL="68580" marR="68580" marT="0" marB="0"/>
                </a:tc>
                <a:extLst>
                  <a:ext uri="{0D108BD9-81ED-4DB2-BD59-A6C34878D82A}">
                    <a16:rowId xmlns:a16="http://schemas.microsoft.com/office/drawing/2014/main" val="4215274727"/>
                  </a:ext>
                </a:extLst>
              </a:tr>
              <a:tr h="647752">
                <a:tc>
                  <a:txBody>
                    <a:bodyPr/>
                    <a:lstStyle/>
                    <a:p>
                      <a:pPr algn="l">
                        <a:lnSpc>
                          <a:spcPct val="107000"/>
                        </a:lnSpc>
                        <a:spcAft>
                          <a:spcPts val="800"/>
                        </a:spcAft>
                      </a:pPr>
                      <a:r>
                        <a:rPr lang="en-US" sz="1200" b="1" kern="100" dirty="0">
                          <a:solidFill>
                            <a:schemeClr val="tx1"/>
                          </a:solidFill>
                          <a:effectLst/>
                          <a:latin typeface="+mn-lt"/>
                        </a:rPr>
                        <a:t>Dec 30, 2025</a:t>
                      </a:r>
                    </a:p>
                  </a:txBody>
                  <a:tcPr marL="68580" marR="68580" marT="0" marB="0"/>
                </a:tc>
                <a:tc>
                  <a:txBody>
                    <a:bodyPr/>
                    <a:lstStyle/>
                    <a:p>
                      <a:pPr marL="171450" indent="-171450" algn="l">
                        <a:lnSpc>
                          <a:spcPct val="107000"/>
                        </a:lnSpc>
                        <a:spcAft>
                          <a:spcPts val="800"/>
                        </a:spcAft>
                        <a:buFont typeface="Arial" panose="020B0604020202020204" pitchFamily="34" charset="0"/>
                        <a:buChar char="•"/>
                      </a:pPr>
                      <a:r>
                        <a:rPr lang="en-US" sz="1200" kern="100" dirty="0">
                          <a:solidFill>
                            <a:schemeClr val="tx1"/>
                          </a:solidFill>
                          <a:effectLst/>
                          <a:latin typeface="+mn-lt"/>
                        </a:rPr>
                        <a:t>BFMO to </a:t>
                      </a:r>
                      <a:r>
                        <a:rPr lang="en-CA" sz="1200" kern="100" dirty="0">
                          <a:solidFill>
                            <a:schemeClr val="tx1"/>
                          </a:solidFill>
                          <a:effectLst/>
                          <a:latin typeface="+mn-lt"/>
                        </a:rPr>
                        <a:t>Run &amp; upload Leave Consumption Report (LCR) to HR Analytics for Q3 Reporting</a:t>
                      </a:r>
                      <a:endParaRPr lang="en-US" sz="1200" kern="100" dirty="0">
                        <a:solidFill>
                          <a:schemeClr val="tx1"/>
                        </a:solidFill>
                        <a:effectLst/>
                        <a:latin typeface="+mn-lt"/>
                      </a:endParaRPr>
                    </a:p>
                  </a:txBody>
                  <a:tcPr marL="68580" marR="68580" marT="0" marB="0"/>
                </a:tc>
                <a:extLst>
                  <a:ext uri="{0D108BD9-81ED-4DB2-BD59-A6C34878D82A}">
                    <a16:rowId xmlns:a16="http://schemas.microsoft.com/office/drawing/2014/main" val="1205555669"/>
                  </a:ext>
                </a:extLst>
              </a:tr>
            </a:tbl>
          </a:graphicData>
        </a:graphic>
      </p:graphicFrame>
    </p:spTree>
    <p:extLst>
      <p:ext uri="{BB962C8B-B14F-4D97-AF65-F5344CB8AC3E}">
        <p14:creationId xmlns:p14="http://schemas.microsoft.com/office/powerpoint/2010/main" val="27840318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A4C9FFB3-13BC-2B5F-CD77-E8E5F8BA11C1}"/>
              </a:ext>
            </a:extLst>
          </p:cNvPr>
          <p:cNvGraphicFramePr>
            <a:graphicFrameLocks noGrp="1"/>
          </p:cNvGraphicFramePr>
          <p:nvPr>
            <p:ph idx="1"/>
            <p:extLst>
              <p:ext uri="{D42A27DB-BD31-4B8C-83A1-F6EECF244321}">
                <p14:modId xmlns:p14="http://schemas.microsoft.com/office/powerpoint/2010/main" val="342039176"/>
              </p:ext>
            </p:extLst>
          </p:nvPr>
        </p:nvGraphicFramePr>
        <p:xfrm>
          <a:off x="759152" y="262470"/>
          <a:ext cx="10673696" cy="5638019"/>
        </p:xfrm>
        <a:graphic>
          <a:graphicData uri="http://schemas.openxmlformats.org/drawingml/2006/table">
            <a:tbl>
              <a:tblPr firstRow="1" bandRow="1">
                <a:tableStyleId>{93296810-A885-4BE3-A3E7-6D5BEEA58F35}</a:tableStyleId>
              </a:tblPr>
              <a:tblGrid>
                <a:gridCol w="1172084">
                  <a:extLst>
                    <a:ext uri="{9D8B030D-6E8A-4147-A177-3AD203B41FA5}">
                      <a16:colId xmlns:a16="http://schemas.microsoft.com/office/drawing/2014/main" val="191038434"/>
                    </a:ext>
                  </a:extLst>
                </a:gridCol>
                <a:gridCol w="9501612">
                  <a:extLst>
                    <a:ext uri="{9D8B030D-6E8A-4147-A177-3AD203B41FA5}">
                      <a16:colId xmlns:a16="http://schemas.microsoft.com/office/drawing/2014/main" val="4164625380"/>
                    </a:ext>
                  </a:extLst>
                </a:gridCol>
              </a:tblGrid>
              <a:tr h="332545">
                <a:tc>
                  <a:txBody>
                    <a:bodyPr/>
                    <a:lstStyle/>
                    <a:p>
                      <a:pPr algn="l"/>
                      <a:endParaRPr lang="en-US" baseline="0" dirty="0">
                        <a:solidFill>
                          <a:schemeClr val="tx1"/>
                        </a:solidFill>
                      </a:endParaRPr>
                    </a:p>
                  </a:txBody>
                  <a:tcPr/>
                </a:tc>
                <a:tc>
                  <a:txBody>
                    <a:bodyPr/>
                    <a:lstStyle/>
                    <a:p>
                      <a:pPr algn="l"/>
                      <a:r>
                        <a:rPr lang="en-CA" dirty="0"/>
                        <a:t>Important Dates</a:t>
                      </a:r>
                      <a:endParaRPr lang="en-US" dirty="0">
                        <a:solidFill>
                          <a:schemeClr val="tx1"/>
                        </a:solidFill>
                      </a:endParaRPr>
                    </a:p>
                  </a:txBody>
                  <a:tcPr/>
                </a:tc>
                <a:extLst>
                  <a:ext uri="{0D108BD9-81ED-4DB2-BD59-A6C34878D82A}">
                    <a16:rowId xmlns:a16="http://schemas.microsoft.com/office/drawing/2014/main" val="3084573720"/>
                  </a:ext>
                </a:extLst>
              </a:tr>
              <a:tr h="1414816">
                <a:tc>
                  <a:txBody>
                    <a:bodyPr/>
                    <a:lstStyle/>
                    <a:p>
                      <a:pPr marL="0" indent="0" algn="l">
                        <a:lnSpc>
                          <a:spcPct val="107000"/>
                        </a:lnSpc>
                        <a:spcAft>
                          <a:spcPts val="800"/>
                        </a:spcAft>
                        <a:buFont typeface="Arial" panose="020B0604020202020204" pitchFamily="34" charset="0"/>
                        <a:buNone/>
                      </a:pPr>
                      <a:r>
                        <a:rPr lang="en-US" sz="1200" b="1" kern="100" dirty="0">
                          <a:solidFill>
                            <a:schemeClr val="tx1"/>
                          </a:solidFill>
                          <a:effectLst/>
                          <a:latin typeface="+mn-lt"/>
                        </a:rPr>
                        <a:t>Dec 31, 2025</a:t>
                      </a: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CA" sz="1200" kern="100" dirty="0">
                          <a:solidFill>
                            <a:schemeClr val="tx1"/>
                          </a:solidFill>
                          <a:effectLst/>
                          <a:latin typeface="+mn-lt"/>
                        </a:rPr>
                        <a:t>BFMO processes JV to ministries/agencies for Q3 Accrual</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CA" sz="1200" kern="100" dirty="0">
                        <a:solidFill>
                          <a:schemeClr val="tx1"/>
                        </a:solidFill>
                        <a:effectLst/>
                        <a:latin typeface="+mn-lt"/>
                      </a:endParaRP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b="1" kern="100" dirty="0">
                          <a:solidFill>
                            <a:srgbClr val="FF0000"/>
                          </a:solidFill>
                          <a:effectLst/>
                          <a:latin typeface="+mn-lt"/>
                        </a:rPr>
                        <a:t>Final day to enter 2025 leave. Manual LMT’s will need to be sent to AskMyHR if this date is missed.</a:t>
                      </a:r>
                    </a:p>
                    <a:p>
                      <a:pPr marL="171450" indent="-171450" algn="l">
                        <a:lnSpc>
                          <a:spcPct val="107000"/>
                        </a:lnSpc>
                        <a:spcAft>
                          <a:spcPts val="0"/>
                        </a:spcAft>
                        <a:buFont typeface="Arial" panose="020B0604020202020204" pitchFamily="34" charset="0"/>
                        <a:buChar char="•"/>
                      </a:pPr>
                      <a:r>
                        <a:rPr lang="en-US" sz="1200" kern="100" dirty="0">
                          <a:solidFill>
                            <a:schemeClr val="tx1"/>
                          </a:solidFill>
                          <a:effectLst/>
                          <a:latin typeface="+mn-lt"/>
                        </a:rPr>
                        <a:t>Last day to use 2025 CTO, OSS, ETO, FS CTO and Crown Earned Time leave codes</a:t>
                      </a:r>
                    </a:p>
                    <a:p>
                      <a:pPr marL="171450" indent="-171450" algn="l">
                        <a:lnSpc>
                          <a:spcPct val="107000"/>
                        </a:lnSpc>
                        <a:spcAft>
                          <a:spcPts val="0"/>
                        </a:spcAft>
                        <a:buFont typeface="Arial" panose="020B0604020202020204" pitchFamily="34" charset="0"/>
                        <a:buChar char="•"/>
                      </a:pPr>
                      <a:r>
                        <a:rPr lang="en-US" sz="1200" kern="100" dirty="0">
                          <a:solidFill>
                            <a:schemeClr val="tx1"/>
                          </a:solidFill>
                          <a:effectLst/>
                          <a:latin typeface="+mn-lt"/>
                        </a:rPr>
                        <a:t>Last day to use 2025 Bill 66 leave codes. </a:t>
                      </a:r>
                      <a:r>
                        <a:rPr lang="en-US" sz="1200" b="1" kern="100" dirty="0">
                          <a:solidFill>
                            <a:schemeClr val="tx1"/>
                          </a:solidFill>
                          <a:effectLst/>
                          <a:latin typeface="+mn-lt"/>
                        </a:rPr>
                        <a:t>Note: Bill 66 cannot cross calendar year end</a:t>
                      </a:r>
                    </a:p>
                    <a:p>
                      <a:pPr marL="171450" indent="-171450" algn="l">
                        <a:lnSpc>
                          <a:spcPct val="107000"/>
                        </a:lnSpc>
                        <a:spcAft>
                          <a:spcPts val="0"/>
                        </a:spcAft>
                        <a:buFont typeface="Arial" panose="020B0604020202020204" pitchFamily="34" charset="0"/>
                        <a:buChar char="•"/>
                      </a:pPr>
                      <a:r>
                        <a:rPr lang="en-US" sz="1200" kern="100" dirty="0">
                          <a:solidFill>
                            <a:schemeClr val="tx1"/>
                          </a:solidFill>
                          <a:effectLst/>
                          <a:latin typeface="+mn-lt"/>
                        </a:rPr>
                        <a:t>Last day to enter end date for Long Term STIIP/Open ended STIIP</a:t>
                      </a:r>
                    </a:p>
                    <a:p>
                      <a:pPr marL="171450" indent="-171450" algn="l">
                        <a:lnSpc>
                          <a:spcPct val="107000"/>
                        </a:lnSpc>
                        <a:spcAft>
                          <a:spcPts val="0"/>
                        </a:spcAft>
                        <a:buFont typeface="Arial" panose="020B0604020202020204" pitchFamily="34" charset="0"/>
                        <a:buChar char="•"/>
                      </a:pPr>
                      <a:r>
                        <a:rPr lang="en-US" sz="1200" kern="100" dirty="0">
                          <a:solidFill>
                            <a:schemeClr val="tx1"/>
                          </a:solidFill>
                          <a:effectLst/>
                          <a:latin typeface="+mn-lt"/>
                        </a:rPr>
                        <a:t>Last day to enter 2025 ESAPII Leave</a:t>
                      </a:r>
                    </a:p>
                    <a:p>
                      <a:pPr marL="171450" indent="-171450" algn="l">
                        <a:lnSpc>
                          <a:spcPct val="107000"/>
                        </a:lnSpc>
                        <a:spcAft>
                          <a:spcPts val="0"/>
                        </a:spcAft>
                        <a:buFont typeface="Arial" panose="020B0604020202020204" pitchFamily="34" charset="0"/>
                        <a:buChar char="•"/>
                      </a:pPr>
                      <a:endParaRPr lang="en-US" sz="1200" kern="100" dirty="0">
                        <a:solidFill>
                          <a:schemeClr val="tx1"/>
                        </a:solidFill>
                        <a:effectLst/>
                        <a:latin typeface="+mn-lt"/>
                      </a:endParaRPr>
                    </a:p>
                  </a:txBody>
                  <a:tcPr marL="68580" marR="68580" marT="0" marB="0"/>
                </a:tc>
                <a:extLst>
                  <a:ext uri="{0D108BD9-81ED-4DB2-BD59-A6C34878D82A}">
                    <a16:rowId xmlns:a16="http://schemas.microsoft.com/office/drawing/2014/main" val="2047733541"/>
                  </a:ext>
                </a:extLst>
              </a:tr>
              <a:tr h="703078">
                <a:tc>
                  <a:txBody>
                    <a:bodyPr/>
                    <a:lstStyle/>
                    <a:p>
                      <a:pPr algn="l">
                        <a:lnSpc>
                          <a:spcPct val="107000"/>
                        </a:lnSpc>
                        <a:spcAft>
                          <a:spcPts val="800"/>
                        </a:spcAft>
                      </a:pPr>
                      <a:r>
                        <a:rPr lang="en-US" sz="1200" b="1" kern="100" dirty="0">
                          <a:solidFill>
                            <a:schemeClr val="tx1"/>
                          </a:solidFill>
                          <a:effectLst/>
                          <a:latin typeface="+mn-lt"/>
                        </a:rPr>
                        <a:t> Jan 12, 2026</a:t>
                      </a: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indent="-171450" algn="l" defTabSz="914400" rtl="0" eaLnBrk="1" latinLnBrk="0" hangingPunct="1">
                        <a:lnSpc>
                          <a:spcPct val="107000"/>
                        </a:lnSpc>
                        <a:spcAft>
                          <a:spcPts val="0"/>
                        </a:spcAft>
                        <a:buFont typeface="Arial" panose="020B0604020202020204" pitchFamily="34" charset="0"/>
                        <a:buChar char="•"/>
                      </a:pPr>
                      <a:r>
                        <a:rPr lang="en-US" sz="1200" b="1" kern="100" dirty="0">
                          <a:solidFill>
                            <a:srgbClr val="FF0000"/>
                          </a:solidFill>
                          <a:effectLst/>
                          <a:latin typeface="+mn-lt"/>
                          <a:ea typeface="+mn-ea"/>
                          <a:cs typeface="+mn-cs"/>
                        </a:rPr>
                        <a:t>FINAL Deadline to have all 2025 Leave approved by 5PM or it will be orphaned in the system.</a:t>
                      </a:r>
                    </a:p>
                    <a:p>
                      <a:pPr marL="0" indent="-171450" algn="l" defTabSz="914400" rtl="0" eaLnBrk="1" latinLnBrk="0" hangingPunct="1">
                        <a:lnSpc>
                          <a:spcPct val="107000"/>
                        </a:lnSpc>
                        <a:spcAft>
                          <a:spcPts val="0"/>
                        </a:spcAft>
                        <a:buFont typeface="Arial" panose="020B0604020202020204" pitchFamily="34" charset="0"/>
                        <a:buChar char="•"/>
                      </a:pPr>
                      <a:r>
                        <a:rPr lang="en-US" sz="1200" kern="100" dirty="0">
                          <a:solidFill>
                            <a:srgbClr val="FF0000"/>
                          </a:solidFill>
                          <a:effectLst/>
                          <a:latin typeface="+mn-lt"/>
                          <a:ea typeface="+mn-ea"/>
                          <a:cs typeface="+mn-cs"/>
                        </a:rPr>
                        <a:t>After Jan 1, 2026: 2025 leave cannot be adjusted </a:t>
                      </a:r>
                    </a:p>
                    <a:p>
                      <a:pPr marL="0" indent="-171450" algn="l" defTabSz="914400" rtl="0" eaLnBrk="1" latinLnBrk="0" hangingPunct="1">
                        <a:lnSpc>
                          <a:spcPct val="107000"/>
                        </a:lnSpc>
                        <a:spcAft>
                          <a:spcPts val="0"/>
                        </a:spcAft>
                        <a:buFont typeface="Arial" panose="020B0604020202020204" pitchFamily="34" charset="0"/>
                        <a:buChar char="•"/>
                      </a:pPr>
                      <a:r>
                        <a:rPr lang="en-US" sz="1200" kern="100" dirty="0">
                          <a:solidFill>
                            <a:srgbClr val="FF0000"/>
                          </a:solidFill>
                          <a:effectLst/>
                          <a:latin typeface="+mn-lt"/>
                          <a:ea typeface="+mn-ea"/>
                          <a:cs typeface="+mn-cs"/>
                        </a:rPr>
                        <a:t>Leave Rollover is processed as part of pay run</a:t>
                      </a: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p>
                      <a:pPr marL="0" indent="0" algn="l">
                        <a:lnSpc>
                          <a:spcPct val="107000"/>
                        </a:lnSpc>
                        <a:spcAft>
                          <a:spcPts val="800"/>
                        </a:spcAft>
                        <a:buFont typeface="Arial" panose="020B0604020202020204" pitchFamily="34" charset="0"/>
                        <a:buNone/>
                      </a:pP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42578341"/>
                  </a:ext>
                </a:extLst>
              </a:tr>
              <a:tr h="1244076">
                <a:tc>
                  <a:txBody>
                    <a:bodyPr/>
                    <a:lstStyle/>
                    <a:p>
                      <a:pPr algn="l">
                        <a:lnSpc>
                          <a:spcPct val="107000"/>
                        </a:lnSpc>
                        <a:spcAft>
                          <a:spcPts val="800"/>
                        </a:spcAft>
                      </a:pPr>
                      <a:r>
                        <a:rPr lang="en-US" sz="1200" b="1" kern="100" dirty="0">
                          <a:solidFill>
                            <a:schemeClr val="tx1"/>
                          </a:solidFill>
                          <a:effectLst/>
                          <a:latin typeface="+mn-lt"/>
                          <a:ea typeface="Calibri" panose="020F0502020204030204" pitchFamily="34" charset="0"/>
                          <a:cs typeface="Times New Roman" panose="02020603050405020304" pitchFamily="18" charset="0"/>
                        </a:rPr>
                        <a:t>Jan 13, 2026</a:t>
                      </a:r>
                    </a:p>
                  </a:txBody>
                  <a:tcPr marL="68580" marR="68580" marT="0" marB="0"/>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kern="100" dirty="0">
                          <a:solidFill>
                            <a:schemeClr val="tx1"/>
                          </a:solidFill>
                          <a:effectLst/>
                          <a:latin typeface="+mn-lt"/>
                        </a:rPr>
                        <a:t>Leave Rollover is complete, and 2026 leave banks are accessible</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kern="100" dirty="0">
                          <a:solidFill>
                            <a:schemeClr val="tx1"/>
                          </a:solidFill>
                          <a:effectLst/>
                          <a:latin typeface="+mn-lt"/>
                        </a:rPr>
                        <a:t>CTO, OSS, ETO, FS CTO, and Crown Earned Time for 2025 using </a:t>
                      </a:r>
                      <a:r>
                        <a:rPr lang="en-US" sz="1200" b="1" kern="100" dirty="0">
                          <a:solidFill>
                            <a:schemeClr val="tx1"/>
                          </a:solidFill>
                          <a:effectLst/>
                          <a:latin typeface="+mn-lt"/>
                        </a:rPr>
                        <a:t>prior year code</a:t>
                      </a:r>
                      <a:r>
                        <a:rPr lang="en-US" sz="1200" kern="100" dirty="0">
                          <a:solidFill>
                            <a:schemeClr val="tx1"/>
                          </a:solidFill>
                          <a:effectLst/>
                          <a:latin typeface="+mn-lt"/>
                        </a:rPr>
                        <a:t> can be entered for Jan 1, 2026 and current/future pay periods</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kern="100" dirty="0">
                          <a:solidFill>
                            <a:schemeClr val="tx1"/>
                          </a:solidFill>
                          <a:effectLst/>
                          <a:latin typeface="+mn-lt"/>
                        </a:rPr>
                        <a:t>2026 Bill 66 Leave can be entered for Jan 1, 2026 and current/future pay periods</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kern="100" dirty="0">
                          <a:solidFill>
                            <a:schemeClr val="tx1"/>
                          </a:solidFill>
                          <a:effectLst/>
                          <a:latin typeface="+mn-lt"/>
                        </a:rPr>
                        <a:t>"Annual Vacation Taken" leave can be entered for Jan 1, 2026 and current/future pay periods</a:t>
                      </a: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777952"/>
                  </a:ext>
                </a:extLst>
              </a:tr>
              <a:tr h="1698749">
                <a:tc>
                  <a:txBody>
                    <a:bodyPr/>
                    <a:lstStyle/>
                    <a:p>
                      <a:pPr algn="l">
                        <a:lnSpc>
                          <a:spcPct val="107000"/>
                        </a:lnSpc>
                        <a:spcAft>
                          <a:spcPts val="800"/>
                        </a:spcAft>
                      </a:pPr>
                      <a:r>
                        <a:rPr lang="en-US" sz="1200" b="1" kern="100" dirty="0">
                          <a:solidFill>
                            <a:schemeClr val="tx1"/>
                          </a:solidFill>
                          <a:effectLst/>
                          <a:latin typeface="+mn-lt"/>
                        </a:rPr>
                        <a:t>Feb 24, 2026</a:t>
                      </a:r>
                      <a:endParaRPr lang="en-US" sz="1200" kern="100" dirty="0">
                        <a:solidFill>
                          <a:schemeClr val="tx1"/>
                        </a:solidFill>
                        <a:effectLst/>
                        <a:latin typeface="+mn-lt"/>
                      </a:endParaRPr>
                    </a:p>
                    <a:p>
                      <a:pPr algn="l">
                        <a:lnSpc>
                          <a:spcPct val="107000"/>
                        </a:lnSpc>
                        <a:spcAft>
                          <a:spcPts val="800"/>
                        </a:spcAft>
                      </a:pPr>
                      <a:r>
                        <a:rPr lang="en-US" sz="1200" b="1" kern="100" dirty="0">
                          <a:solidFill>
                            <a:schemeClr val="tx1"/>
                          </a:solidFill>
                          <a:effectLst/>
                          <a:latin typeface="+mn-lt"/>
                        </a:rPr>
                        <a:t>Feb 25, 2026</a:t>
                      </a:r>
                    </a:p>
                    <a:p>
                      <a:pPr algn="l">
                        <a:lnSpc>
                          <a:spcPct val="107000"/>
                        </a:lnSpc>
                        <a:spcAft>
                          <a:spcPts val="800"/>
                        </a:spcAft>
                      </a:pPr>
                      <a:r>
                        <a:rPr lang="en-US" sz="1200" b="1" kern="100" dirty="0">
                          <a:solidFill>
                            <a:schemeClr val="tx1"/>
                          </a:solidFill>
                          <a:effectLst/>
                          <a:latin typeface="+mn-lt"/>
                        </a:rPr>
                        <a:t>*subject to change</a:t>
                      </a: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171450" indent="-171450" algn="l">
                        <a:lnSpc>
                          <a:spcPct val="107000"/>
                        </a:lnSpc>
                        <a:spcAft>
                          <a:spcPts val="800"/>
                        </a:spcAft>
                        <a:buFont typeface="Arial" panose="020B0604020202020204" pitchFamily="34" charset="0"/>
                        <a:buChar char="•"/>
                      </a:pPr>
                      <a:r>
                        <a:rPr lang="en-US" sz="1200" kern="100" dirty="0">
                          <a:solidFill>
                            <a:schemeClr val="tx1"/>
                          </a:solidFill>
                          <a:effectLst/>
                          <a:latin typeface="+mn-lt"/>
                        </a:rPr>
                        <a:t>BFMO to </a:t>
                      </a:r>
                      <a:r>
                        <a:rPr lang="en-CA" sz="1200" kern="100" dirty="0">
                          <a:solidFill>
                            <a:schemeClr val="tx1"/>
                          </a:solidFill>
                          <a:effectLst/>
                          <a:latin typeface="+mn-lt"/>
                        </a:rPr>
                        <a:t>calculate rollover charges (V01, OSS, CTO, CET, FS CTO, ETO) Run and upload LCR to HR Analytics</a:t>
                      </a:r>
                      <a:endParaRPr lang="en-US" sz="1200" kern="100" dirty="0">
                        <a:solidFill>
                          <a:schemeClr val="tx1"/>
                        </a:solidFill>
                        <a:effectLst/>
                        <a:latin typeface="+mn-lt"/>
                      </a:endParaRPr>
                    </a:p>
                    <a:p>
                      <a:pPr marL="171450" indent="-171450" algn="l">
                        <a:lnSpc>
                          <a:spcPct val="107000"/>
                        </a:lnSpc>
                        <a:spcAft>
                          <a:spcPts val="800"/>
                        </a:spcAft>
                        <a:buFont typeface="Arial" panose="020B0604020202020204" pitchFamily="34" charset="0"/>
                        <a:buChar char="•"/>
                      </a:pPr>
                      <a:r>
                        <a:rPr lang="en-US" sz="1200" kern="100" dirty="0">
                          <a:solidFill>
                            <a:schemeClr val="tx1"/>
                          </a:solidFill>
                          <a:effectLst/>
                          <a:latin typeface="+mn-lt"/>
                        </a:rPr>
                        <a:t>BFMO processes JV for Rollover Charges to ministries/agencies and reverses the Q3 Accrual</a:t>
                      </a:r>
                      <a:endParaRPr lang="en-US"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53058671"/>
                  </a:ext>
                </a:extLst>
              </a:tr>
            </a:tbl>
          </a:graphicData>
        </a:graphic>
      </p:graphicFrame>
    </p:spTree>
    <p:extLst>
      <p:ext uri="{BB962C8B-B14F-4D97-AF65-F5344CB8AC3E}">
        <p14:creationId xmlns:p14="http://schemas.microsoft.com/office/powerpoint/2010/main" val="1918661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7B4A-41F4-3076-1FD9-6F7D2710D393}"/>
              </a:ext>
            </a:extLst>
          </p:cNvPr>
          <p:cNvSpPr>
            <a:spLocks noGrp="1"/>
          </p:cNvSpPr>
          <p:nvPr>
            <p:ph type="title"/>
          </p:nvPr>
        </p:nvSpPr>
        <p:spPr/>
        <p:txBody>
          <a:bodyPr/>
          <a:lstStyle/>
          <a:p>
            <a:r>
              <a:rPr lang="en-US" dirty="0"/>
              <a:t>Effects of Accrual Freeze</a:t>
            </a:r>
          </a:p>
        </p:txBody>
      </p:sp>
      <p:sp>
        <p:nvSpPr>
          <p:cNvPr id="3" name="Content Placeholder 2">
            <a:extLst>
              <a:ext uri="{FF2B5EF4-FFF2-40B4-BE49-F238E27FC236}">
                <a16:creationId xmlns:a16="http://schemas.microsoft.com/office/drawing/2014/main" id="{6956BA43-F64E-DEEA-B9D9-E3B85CF628F4}"/>
              </a:ext>
            </a:extLst>
          </p:cNvPr>
          <p:cNvSpPr>
            <a:spLocks noGrp="1"/>
          </p:cNvSpPr>
          <p:nvPr>
            <p:ph idx="1"/>
          </p:nvPr>
        </p:nvSpPr>
        <p:spPr/>
        <p:txBody>
          <a:bodyPr/>
          <a:lstStyle/>
          <a:p>
            <a:pPr>
              <a:buNone/>
            </a:pPr>
            <a:r>
              <a:rPr lang="en-CA" altLang="en-US" sz="2400" b="1" dirty="0"/>
              <a:t>Employee and Manager Self Service  </a:t>
            </a:r>
            <a:r>
              <a:rPr lang="en-CA" altLang="en-US" sz="2400" b="1" dirty="0">
                <a:solidFill>
                  <a:schemeClr val="accent2"/>
                </a:solidFill>
              </a:rPr>
              <a:t>   </a:t>
            </a:r>
            <a:br>
              <a:rPr lang="en-CA" altLang="en-US" sz="2400" dirty="0"/>
            </a:br>
            <a:endParaRPr lang="en-CA" altLang="en-US" sz="2400" dirty="0"/>
          </a:p>
          <a:p>
            <a:pPr marL="285750" indent="-285750">
              <a:buFont typeface="Wingdings" panose="05000000000000000000" pitchFamily="2" charset="2"/>
              <a:buChar char="§"/>
            </a:pPr>
            <a:r>
              <a:rPr lang="en-CA" altLang="en-US" sz="2400" dirty="0"/>
              <a:t>Leave Transactions are current</a:t>
            </a:r>
          </a:p>
          <a:p>
            <a:pPr marL="285750" indent="-285750">
              <a:buFont typeface="Wingdings" panose="05000000000000000000" pitchFamily="2" charset="2"/>
              <a:buChar char="§"/>
            </a:pPr>
            <a:r>
              <a:rPr lang="en-CA" altLang="en-US" sz="2400" dirty="0"/>
              <a:t>Leave Balances are not </a:t>
            </a:r>
          </a:p>
          <a:p>
            <a:pPr marL="0" indent="0">
              <a:buNone/>
            </a:pPr>
            <a:endParaRPr lang="en-US" sz="2400" b="1" dirty="0"/>
          </a:p>
          <a:p>
            <a:pPr marL="0" indent="0">
              <a:buNone/>
            </a:pPr>
            <a:r>
              <a:rPr lang="en-US" sz="2400" b="1" dirty="0"/>
              <a:t>Reports </a:t>
            </a:r>
          </a:p>
          <a:p>
            <a:pPr marL="285750" indent="-285750">
              <a:buFont typeface="Wingdings" panose="05000000000000000000" pitchFamily="2" charset="2"/>
              <a:buChar char="§"/>
            </a:pPr>
            <a:r>
              <a:rPr lang="en-US" sz="2400" dirty="0"/>
              <a:t>will only reflect balances as of Nov 29, 2025</a:t>
            </a:r>
          </a:p>
        </p:txBody>
      </p:sp>
    </p:spTree>
    <p:extLst>
      <p:ext uri="{BB962C8B-B14F-4D97-AF65-F5344CB8AC3E}">
        <p14:creationId xmlns:p14="http://schemas.microsoft.com/office/powerpoint/2010/main" val="32927380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E76E-427B-F770-B543-70D448955BFC}"/>
              </a:ext>
            </a:extLst>
          </p:cNvPr>
          <p:cNvSpPr>
            <a:spLocks noGrp="1"/>
          </p:cNvSpPr>
          <p:nvPr>
            <p:ph type="title"/>
          </p:nvPr>
        </p:nvSpPr>
        <p:spPr/>
        <p:txBody>
          <a:bodyPr/>
          <a:lstStyle/>
          <a:p>
            <a:r>
              <a:rPr lang="en-US" dirty="0"/>
              <a:t>Effects of accrual freeze</a:t>
            </a:r>
          </a:p>
        </p:txBody>
      </p:sp>
      <p:sp>
        <p:nvSpPr>
          <p:cNvPr id="18" name="Text Placeholder 17">
            <a:extLst>
              <a:ext uri="{FF2B5EF4-FFF2-40B4-BE49-F238E27FC236}">
                <a16:creationId xmlns:a16="http://schemas.microsoft.com/office/drawing/2014/main" id="{A7215391-7704-99C8-1DEC-2C257A271B27}"/>
              </a:ext>
            </a:extLst>
          </p:cNvPr>
          <p:cNvSpPr>
            <a:spLocks noGrp="1"/>
          </p:cNvSpPr>
          <p:nvPr>
            <p:ph type="body" sz="half" idx="12"/>
          </p:nvPr>
        </p:nvSpPr>
        <p:spPr>
          <a:xfrm>
            <a:off x="1999893" y="1945189"/>
            <a:ext cx="3759885" cy="4315062"/>
          </a:xfrm>
        </p:spPr>
        <p:txBody>
          <a:bodyPr>
            <a:normAutofit fontScale="55000" lnSpcReduction="20000"/>
          </a:bodyPr>
          <a:lstStyle/>
          <a:p>
            <a:pPr marL="457200" indent="-457200">
              <a:buFont typeface="Courier New" panose="02070309020205020404" pitchFamily="49" charset="0"/>
              <a:buChar char="o"/>
              <a:defRPr/>
            </a:pPr>
            <a:r>
              <a:rPr lang="en-CA" sz="2600" dirty="0"/>
              <a:t>Leave Consumption Report</a:t>
            </a:r>
          </a:p>
          <a:p>
            <a:pPr marL="457200" indent="-457200">
              <a:buFont typeface="Courier New" panose="02070309020205020404" pitchFamily="49" charset="0"/>
              <a:buChar char="o"/>
              <a:defRPr/>
            </a:pPr>
            <a:r>
              <a:rPr lang="en-CA" sz="2600" dirty="0"/>
              <a:t>Time Bank Balance</a:t>
            </a:r>
          </a:p>
          <a:p>
            <a:pPr marL="457200" indent="-457200">
              <a:buFont typeface="Courier New" panose="02070309020205020404" pitchFamily="49" charset="0"/>
              <a:buChar char="o"/>
              <a:defRPr/>
            </a:pPr>
            <a:r>
              <a:rPr lang="en-CA" sz="2600" dirty="0"/>
              <a:t>Leave Plan Audit</a:t>
            </a:r>
          </a:p>
          <a:p>
            <a:pPr marL="457200" indent="-457200">
              <a:buFont typeface="Courier New" panose="02070309020205020404" pitchFamily="49" charset="0"/>
              <a:buChar char="o"/>
              <a:defRPr/>
            </a:pPr>
            <a:r>
              <a:rPr lang="en-CA" sz="2600" dirty="0"/>
              <a:t>Potential Archived Vac</a:t>
            </a:r>
          </a:p>
          <a:p>
            <a:pPr marL="457200" indent="-457200">
              <a:buFont typeface="Courier New" panose="02070309020205020404" pitchFamily="49" charset="0"/>
              <a:buChar char="o"/>
              <a:defRPr/>
            </a:pPr>
            <a:r>
              <a:rPr lang="en-CA" sz="2600" dirty="0"/>
              <a:t>EBE/EBU/V99 Balance</a:t>
            </a:r>
          </a:p>
          <a:p>
            <a:pPr marL="457200" indent="-457200">
              <a:buFont typeface="Courier New" panose="02070309020205020404" pitchFamily="49" charset="0"/>
              <a:buChar char="o"/>
              <a:defRPr/>
            </a:pPr>
            <a:r>
              <a:rPr lang="en-CA" sz="2600" dirty="0"/>
              <a:t>Leave Plan Balance</a:t>
            </a:r>
          </a:p>
          <a:p>
            <a:pPr marL="457200" indent="-457200">
              <a:buFont typeface="Courier New" panose="02070309020205020404" pitchFamily="49" charset="0"/>
              <a:buChar char="o"/>
              <a:defRPr/>
            </a:pPr>
            <a:r>
              <a:rPr lang="en-CA" sz="2600" dirty="0"/>
              <a:t>Current Year Vacation</a:t>
            </a:r>
          </a:p>
          <a:p>
            <a:pPr marL="457200" indent="-457200">
              <a:buFont typeface="Courier New" panose="02070309020205020404" pitchFamily="49" charset="0"/>
              <a:buChar char="o"/>
              <a:defRPr/>
            </a:pPr>
            <a:r>
              <a:rPr lang="en-CA" sz="2600" dirty="0"/>
              <a:t>Time Bank Activity</a:t>
            </a:r>
          </a:p>
          <a:p>
            <a:pPr marL="457200" indent="-457200">
              <a:buFont typeface="Courier New" panose="02070309020205020404" pitchFamily="49" charset="0"/>
              <a:buChar char="o"/>
              <a:defRPr/>
            </a:pPr>
            <a:r>
              <a:rPr lang="en-CA" sz="2600" dirty="0"/>
              <a:t>Unused Bank Balance</a:t>
            </a:r>
          </a:p>
          <a:p>
            <a:pPr marL="457200" indent="-457200">
              <a:buFont typeface="Courier New" panose="02070309020205020404" pitchFamily="49" charset="0"/>
              <a:buChar char="o"/>
              <a:defRPr/>
            </a:pPr>
            <a:r>
              <a:rPr lang="en-CA" sz="2600" dirty="0"/>
              <a:t>Leave Allocation at Rollover</a:t>
            </a:r>
          </a:p>
          <a:p>
            <a:pPr marL="457200" indent="-457200">
              <a:buFont typeface="Courier New" panose="02070309020205020404" pitchFamily="49" charset="0"/>
              <a:buChar char="o"/>
              <a:defRPr/>
            </a:pPr>
            <a:r>
              <a:rPr lang="en-CA" sz="2600" dirty="0"/>
              <a:t>Leave Bank Audit by Pay Period</a:t>
            </a:r>
          </a:p>
          <a:p>
            <a:pPr marL="457200" indent="-457200">
              <a:buFont typeface="Courier New" panose="02070309020205020404" pitchFamily="49" charset="0"/>
              <a:buChar char="o"/>
              <a:defRPr/>
            </a:pPr>
            <a:r>
              <a:rPr lang="en-CA" sz="2600" dirty="0"/>
              <a:t>Leave Balances and Projections – TL</a:t>
            </a:r>
          </a:p>
          <a:p>
            <a:pPr marL="457200" indent="-457200">
              <a:buFont typeface="Courier New" panose="02070309020205020404" pitchFamily="49" charset="0"/>
              <a:buChar char="o"/>
              <a:defRPr/>
            </a:pPr>
            <a:r>
              <a:rPr lang="en-CA" sz="2600" dirty="0"/>
              <a:t>Leave Balance Detail – TL</a:t>
            </a:r>
          </a:p>
          <a:p>
            <a:pPr marL="457200" indent="-457200">
              <a:buFont typeface="Courier New" panose="02070309020205020404" pitchFamily="49" charset="0"/>
              <a:buChar char="o"/>
              <a:defRPr/>
            </a:pPr>
            <a:r>
              <a:rPr lang="en-CA" sz="2600" dirty="0"/>
              <a:t>Leave Balance - TL</a:t>
            </a:r>
          </a:p>
          <a:p>
            <a:endParaRPr lang="en-US" dirty="0"/>
          </a:p>
        </p:txBody>
      </p:sp>
      <p:sp>
        <p:nvSpPr>
          <p:cNvPr id="19" name="Text Placeholder 18">
            <a:extLst>
              <a:ext uri="{FF2B5EF4-FFF2-40B4-BE49-F238E27FC236}">
                <a16:creationId xmlns:a16="http://schemas.microsoft.com/office/drawing/2014/main" id="{57251475-B548-FF09-CA57-F4ACC38A2663}"/>
              </a:ext>
            </a:extLst>
          </p:cNvPr>
          <p:cNvSpPr>
            <a:spLocks noGrp="1"/>
          </p:cNvSpPr>
          <p:nvPr>
            <p:ph type="body" sz="half" idx="15"/>
          </p:nvPr>
        </p:nvSpPr>
        <p:spPr>
          <a:xfrm>
            <a:off x="1999892" y="1459259"/>
            <a:ext cx="3943707" cy="485955"/>
          </a:xfrm>
        </p:spPr>
        <p:txBody>
          <a:bodyPr>
            <a:normAutofit fontScale="92500"/>
          </a:bodyPr>
          <a:lstStyle/>
          <a:p>
            <a:r>
              <a:rPr lang="en-US" u="sng" dirty="0"/>
              <a:t>Accruals reflect </a:t>
            </a:r>
            <a:r>
              <a:rPr lang="en-US" u="sng" dirty="0">
                <a:solidFill>
                  <a:srgbClr val="E87722"/>
                </a:solidFill>
              </a:rPr>
              <a:t>Nov 29 Balances</a:t>
            </a:r>
            <a:r>
              <a:rPr lang="en-US" u="sng" dirty="0"/>
              <a:t>:</a:t>
            </a:r>
          </a:p>
        </p:txBody>
      </p:sp>
      <p:sp>
        <p:nvSpPr>
          <p:cNvPr id="23" name="Text Placeholder 22">
            <a:extLst>
              <a:ext uri="{FF2B5EF4-FFF2-40B4-BE49-F238E27FC236}">
                <a16:creationId xmlns:a16="http://schemas.microsoft.com/office/drawing/2014/main" id="{699F8963-35ED-B280-CD9E-7628D602933B}"/>
              </a:ext>
            </a:extLst>
          </p:cNvPr>
          <p:cNvSpPr>
            <a:spLocks noGrp="1"/>
          </p:cNvSpPr>
          <p:nvPr>
            <p:ph type="body" sz="half" idx="19"/>
          </p:nvPr>
        </p:nvSpPr>
        <p:spPr>
          <a:xfrm>
            <a:off x="7788217" y="1459234"/>
            <a:ext cx="3081802" cy="485955"/>
          </a:xfrm>
        </p:spPr>
        <p:txBody>
          <a:bodyPr>
            <a:noAutofit/>
          </a:bodyPr>
          <a:lstStyle/>
          <a:p>
            <a:r>
              <a:rPr lang="en-US" u="sng" dirty="0"/>
              <a:t>Accruals up to date: </a:t>
            </a:r>
          </a:p>
        </p:txBody>
      </p:sp>
      <p:sp>
        <p:nvSpPr>
          <p:cNvPr id="28" name="Text Placeholder 17">
            <a:extLst>
              <a:ext uri="{FF2B5EF4-FFF2-40B4-BE49-F238E27FC236}">
                <a16:creationId xmlns:a16="http://schemas.microsoft.com/office/drawing/2014/main" id="{E38802AE-3128-67F5-8523-D489C9574977}"/>
              </a:ext>
            </a:extLst>
          </p:cNvPr>
          <p:cNvSpPr txBox="1">
            <a:spLocks/>
          </p:cNvSpPr>
          <p:nvPr/>
        </p:nvSpPr>
        <p:spPr>
          <a:xfrm>
            <a:off x="7788217" y="1937753"/>
            <a:ext cx="3759885" cy="4315062"/>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Clr>
                <a:schemeClr val="tx2"/>
              </a:buClr>
              <a:buFont typeface="Wingdings" panose="05000000000000000000" pitchFamily="2" charset="2"/>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Clr>
                <a:schemeClr val="accent2"/>
              </a:buClr>
              <a:buFont typeface="Wingdings" panose="05000000000000000000" pitchFamily="2" charset="2"/>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457200" indent="-457200">
              <a:buFont typeface="Courier New" panose="02070309020205020404" pitchFamily="49" charset="0"/>
              <a:buChar char="o"/>
              <a:defRPr/>
            </a:pPr>
            <a:r>
              <a:rPr lang="en-US" sz="1400" dirty="0"/>
              <a:t>Leave Earned Taken page</a:t>
            </a:r>
          </a:p>
          <a:p>
            <a:pPr marL="457200" indent="-457200">
              <a:buFont typeface="Courier New" panose="02070309020205020404" pitchFamily="49" charset="0"/>
              <a:buChar char="o"/>
              <a:defRPr/>
            </a:pPr>
            <a:r>
              <a:rPr lang="en-US" sz="1400" dirty="0"/>
              <a:t>Leave Balance Summary</a:t>
            </a:r>
          </a:p>
          <a:p>
            <a:pPr marL="457200" indent="-457200">
              <a:buFont typeface="Courier New" panose="02070309020205020404" pitchFamily="49" charset="0"/>
              <a:buChar char="o"/>
              <a:defRPr/>
            </a:pPr>
            <a:r>
              <a:rPr lang="en-US" sz="1400" dirty="0"/>
              <a:t>Employee Attendance Report </a:t>
            </a:r>
          </a:p>
          <a:p>
            <a:endParaRPr lang="en-US" dirty="0"/>
          </a:p>
        </p:txBody>
      </p:sp>
    </p:spTree>
    <p:extLst>
      <p:ext uri="{BB962C8B-B14F-4D97-AF65-F5344CB8AC3E}">
        <p14:creationId xmlns:p14="http://schemas.microsoft.com/office/powerpoint/2010/main" val="2408367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9C296-D684-0D66-6E1D-4CBFB13F6ABF}"/>
              </a:ext>
            </a:extLst>
          </p:cNvPr>
          <p:cNvSpPr>
            <a:spLocks noGrp="1"/>
          </p:cNvSpPr>
          <p:nvPr>
            <p:ph type="title"/>
          </p:nvPr>
        </p:nvSpPr>
        <p:spPr/>
        <p:txBody>
          <a:bodyPr/>
          <a:lstStyle/>
          <a:p>
            <a:pPr algn="ctr"/>
            <a:endParaRPr lang="en-US" dirty="0"/>
          </a:p>
        </p:txBody>
      </p:sp>
      <p:pic>
        <p:nvPicPr>
          <p:cNvPr id="6" name="Picture Placeholder 7">
            <a:extLst>
              <a:ext uri="{FF2B5EF4-FFF2-40B4-BE49-F238E27FC236}">
                <a16:creationId xmlns:a16="http://schemas.microsoft.com/office/drawing/2014/main" id="{5413628B-F7E0-6E5B-AA90-04ED9C4B3F92}"/>
              </a:ext>
            </a:extLst>
          </p:cNvPr>
          <p:cNvPicPr>
            <a:picLocks noGrp="1" noChangeAspect="1"/>
          </p:cNvPicPr>
          <p:nvPr>
            <p:ph type="pic" sz="quarter" idx="12"/>
          </p:nvPr>
        </p:nvPicPr>
        <p:blipFill rotWithShape="1">
          <a:blip r:embed="rId3">
            <a:extLst>
              <a:ext uri="{28A0092B-C50C-407E-A947-70E740481C1C}">
                <a14:useLocalDpi xmlns:a14="http://schemas.microsoft.com/office/drawing/2010/main" val="0"/>
              </a:ext>
            </a:extLst>
          </a:blip>
          <a:srcRect t="21578" b="21578"/>
          <a:stretch/>
        </p:blipFill>
        <p:spPr>
          <a:xfrm>
            <a:off x="454933" y="301"/>
            <a:ext cx="9754729" cy="5759054"/>
          </a:xfrm>
          <a:prstGeom prst="round2DiagRect">
            <a:avLst/>
          </a:prstGeom>
        </p:spPr>
      </p:pic>
      <p:pic>
        <p:nvPicPr>
          <p:cNvPr id="5" name="Picture 4">
            <a:extLst>
              <a:ext uri="{FF2B5EF4-FFF2-40B4-BE49-F238E27FC236}">
                <a16:creationId xmlns:a16="http://schemas.microsoft.com/office/drawing/2014/main" id="{974B0337-F88B-A614-2F1C-2C537121D1C7}"/>
              </a:ext>
            </a:extLst>
          </p:cNvPr>
          <p:cNvPicPr>
            <a:picLocks noChangeAspect="1"/>
          </p:cNvPicPr>
          <p:nvPr/>
        </p:nvPicPr>
        <p:blipFill>
          <a:blip r:embed="rId4"/>
          <a:stretch>
            <a:fillRect/>
          </a:stretch>
        </p:blipFill>
        <p:spPr>
          <a:xfrm>
            <a:off x="1431548" y="867139"/>
            <a:ext cx="7480440" cy="981541"/>
          </a:xfrm>
          <a:prstGeom prst="rect">
            <a:avLst/>
          </a:prstGeom>
        </p:spPr>
      </p:pic>
      <p:sp>
        <p:nvSpPr>
          <p:cNvPr id="9" name="TextBox 8">
            <a:extLst>
              <a:ext uri="{FF2B5EF4-FFF2-40B4-BE49-F238E27FC236}">
                <a16:creationId xmlns:a16="http://schemas.microsoft.com/office/drawing/2014/main" id="{4CD82B75-97B3-9C51-DA08-6D1BBAFB87D2}"/>
              </a:ext>
            </a:extLst>
          </p:cNvPr>
          <p:cNvSpPr txBox="1"/>
          <p:nvPr/>
        </p:nvSpPr>
        <p:spPr>
          <a:xfrm>
            <a:off x="1982338" y="2606525"/>
            <a:ext cx="6929650" cy="369332"/>
          </a:xfrm>
          <a:prstGeom prst="rect">
            <a:avLst/>
          </a:prstGeom>
          <a:noFill/>
        </p:spPr>
        <p:txBody>
          <a:bodyPr wrap="square">
            <a:spAutoFit/>
          </a:bodyPr>
          <a:lstStyle/>
          <a:p>
            <a:r>
              <a:rPr lang="en-US"/>
              <a:t>		</a:t>
            </a:r>
            <a:endParaRPr lang="en-US" dirty="0"/>
          </a:p>
        </p:txBody>
      </p:sp>
      <p:sp>
        <p:nvSpPr>
          <p:cNvPr id="13" name="TextBox 12">
            <a:extLst>
              <a:ext uri="{FF2B5EF4-FFF2-40B4-BE49-F238E27FC236}">
                <a16:creationId xmlns:a16="http://schemas.microsoft.com/office/drawing/2014/main" id="{D03E13D0-0AE5-CE26-3667-B987F62FDFA1}"/>
              </a:ext>
            </a:extLst>
          </p:cNvPr>
          <p:cNvSpPr txBox="1"/>
          <p:nvPr/>
        </p:nvSpPr>
        <p:spPr>
          <a:xfrm>
            <a:off x="2285435" y="2279663"/>
            <a:ext cx="6093724" cy="1200329"/>
          </a:xfrm>
          <a:prstGeom prst="rect">
            <a:avLst/>
          </a:prstGeom>
          <a:noFill/>
        </p:spPr>
        <p:txBody>
          <a:bodyPr wrap="square">
            <a:spAutoFit/>
          </a:bodyPr>
          <a:lstStyle/>
          <a:p>
            <a:r>
              <a:rPr lang="en-CA" sz="1800" baseline="0" dirty="0">
                <a:solidFill>
                  <a:schemeClr val="bg1"/>
                </a:solidFill>
              </a:rPr>
              <a:t>I would like to </a:t>
            </a:r>
            <a:r>
              <a:rPr lang="en-CA" sz="1800" b="0" i="0" baseline="0" dirty="0">
                <a:solidFill>
                  <a:schemeClr val="bg1"/>
                </a:solidFill>
              </a:rPr>
              <a:t>acknowledge with gratitude that I am on the traditional territory of the Lekwungen people including the Songhees and Esquimalt First Nations communities and their descendants. </a:t>
            </a:r>
          </a:p>
        </p:txBody>
      </p:sp>
    </p:spTree>
    <p:extLst>
      <p:ext uri="{BB962C8B-B14F-4D97-AF65-F5344CB8AC3E}">
        <p14:creationId xmlns:p14="http://schemas.microsoft.com/office/powerpoint/2010/main" val="2375730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1CAAC-A52B-7E54-127E-F74C33340A94}"/>
              </a:ext>
            </a:extLst>
          </p:cNvPr>
          <p:cNvSpPr>
            <a:spLocks noGrp="1"/>
          </p:cNvSpPr>
          <p:nvPr>
            <p:ph type="title"/>
          </p:nvPr>
        </p:nvSpPr>
        <p:spPr/>
        <p:txBody>
          <a:bodyPr/>
          <a:lstStyle/>
          <a:p>
            <a:r>
              <a:rPr lang="en-US" dirty="0"/>
              <a:t>Key Messages</a:t>
            </a:r>
          </a:p>
        </p:txBody>
      </p:sp>
      <p:sp>
        <p:nvSpPr>
          <p:cNvPr id="3" name="Content Placeholder 2">
            <a:extLst>
              <a:ext uri="{FF2B5EF4-FFF2-40B4-BE49-F238E27FC236}">
                <a16:creationId xmlns:a16="http://schemas.microsoft.com/office/drawing/2014/main" id="{21D80571-13DB-EAC0-EFF5-129923B9686D}"/>
              </a:ext>
            </a:extLst>
          </p:cNvPr>
          <p:cNvSpPr>
            <a:spLocks noGrp="1"/>
          </p:cNvSpPr>
          <p:nvPr>
            <p:ph idx="1"/>
          </p:nvPr>
        </p:nvSpPr>
        <p:spPr>
          <a:xfrm>
            <a:off x="838200" y="1526400"/>
            <a:ext cx="10515600" cy="4831199"/>
          </a:xfrm>
        </p:spPr>
        <p:txBody>
          <a:bodyPr>
            <a:normAutofit fontScale="77500" lnSpcReduction="20000"/>
          </a:bodyPr>
          <a:lstStyle/>
          <a:p>
            <a:pPr marL="342900" indent="-342900">
              <a:spcBef>
                <a:spcPts val="400"/>
              </a:spcBef>
              <a:buFont typeface="Wingdings" panose="05000000000000000000" pitchFamily="2" charset="2"/>
              <a:buChar char="§"/>
            </a:pPr>
            <a:r>
              <a:rPr lang="en-CA" altLang="en-US" sz="2600" dirty="0"/>
              <a:t>Review the detailed Calendar Year End and Leave Rollover information on the Time and Pay Portal and the Time and Leave Support site</a:t>
            </a:r>
          </a:p>
          <a:p>
            <a:pPr marL="0" indent="0">
              <a:spcBef>
                <a:spcPts val="400"/>
              </a:spcBef>
              <a:buNone/>
            </a:pPr>
            <a:endParaRPr lang="en-CA" altLang="en-US" sz="2600" dirty="0"/>
          </a:p>
          <a:p>
            <a:pPr marL="342900" indent="-342900">
              <a:spcBef>
                <a:spcPts val="400"/>
              </a:spcBef>
              <a:buFont typeface="Wingdings" panose="05000000000000000000" pitchFamily="2" charset="2"/>
              <a:buChar char="§"/>
            </a:pPr>
            <a:r>
              <a:rPr lang="en-CA" altLang="en-US" sz="2600" dirty="0"/>
              <a:t>Encourage employees to review Employee Self Service Balances to:</a:t>
            </a:r>
          </a:p>
          <a:p>
            <a:pPr lvl="1">
              <a:spcBef>
                <a:spcPts val="400"/>
              </a:spcBef>
            </a:pPr>
            <a:r>
              <a:rPr lang="en-CA" altLang="en-US" sz="2400" dirty="0"/>
              <a:t>Ensure all leave has been recorded and withdrawn from correct banks</a:t>
            </a:r>
          </a:p>
          <a:p>
            <a:pPr lvl="1">
              <a:spcBef>
                <a:spcPts val="400"/>
              </a:spcBef>
            </a:pPr>
            <a:r>
              <a:rPr lang="en-CA" altLang="en-US" sz="2400" dirty="0"/>
              <a:t>Ensure time banks are not in a negative</a:t>
            </a:r>
          </a:p>
          <a:p>
            <a:pPr marL="457200" lvl="1" indent="0">
              <a:spcBef>
                <a:spcPts val="400"/>
              </a:spcBef>
              <a:buNone/>
            </a:pPr>
            <a:endParaRPr lang="en-CA" altLang="en-US" sz="2400" dirty="0"/>
          </a:p>
          <a:p>
            <a:pPr>
              <a:spcBef>
                <a:spcPts val="400"/>
              </a:spcBef>
              <a:buFont typeface="Wingdings" panose="05000000000000000000" pitchFamily="2" charset="2"/>
              <a:buChar char="§"/>
            </a:pPr>
            <a:r>
              <a:rPr lang="en-CA" altLang="en-US" sz="2600" dirty="0"/>
              <a:t>Submit leave in a timely manner:</a:t>
            </a:r>
          </a:p>
          <a:p>
            <a:pPr lvl="1">
              <a:spcBef>
                <a:spcPts val="400"/>
              </a:spcBef>
            </a:pPr>
            <a:r>
              <a:rPr lang="en-CA" altLang="en-US" sz="2400" dirty="0"/>
              <a:t>Time and Leave – current or future leave requests</a:t>
            </a:r>
          </a:p>
          <a:p>
            <a:pPr lvl="1">
              <a:spcBef>
                <a:spcPts val="400"/>
              </a:spcBef>
            </a:pPr>
            <a:r>
              <a:rPr lang="en-CA" altLang="en-US" sz="2400" dirty="0"/>
              <a:t>Historical edits via LMT; non TL clients via LMT</a:t>
            </a:r>
          </a:p>
          <a:p>
            <a:pPr marL="457200" lvl="1" indent="0">
              <a:spcBef>
                <a:spcPts val="400"/>
              </a:spcBef>
              <a:buNone/>
            </a:pPr>
            <a:endParaRPr lang="en-CA" altLang="en-US" sz="2400" dirty="0"/>
          </a:p>
          <a:p>
            <a:pPr>
              <a:spcBef>
                <a:spcPts val="400"/>
              </a:spcBef>
              <a:buFont typeface="Wingdings" panose="05000000000000000000" pitchFamily="2" charset="2"/>
              <a:buChar char="§"/>
            </a:pPr>
            <a:r>
              <a:rPr lang="en-CA" altLang="en-US" sz="2600" dirty="0"/>
              <a:t>Managers must approve/deny Time and Leave transactions: </a:t>
            </a:r>
          </a:p>
          <a:p>
            <a:pPr lvl="1">
              <a:spcBef>
                <a:spcPts val="400"/>
              </a:spcBef>
            </a:pPr>
            <a:r>
              <a:rPr lang="en-CA" altLang="en-US" dirty="0"/>
              <a:t>Recommend to be approved no later than </a:t>
            </a:r>
            <a:r>
              <a:rPr lang="en-CA" altLang="en-US" sz="2800" b="1" dirty="0">
                <a:solidFill>
                  <a:srgbClr val="007864"/>
                </a:solidFill>
                <a:ea typeface="Verdana" pitchFamily="34" charset="0"/>
              </a:rPr>
              <a:t>December 24, 2025</a:t>
            </a:r>
            <a:endParaRPr lang="en-CA" altLang="en-US" sz="2600" dirty="0"/>
          </a:p>
          <a:p>
            <a:pPr lvl="1">
              <a:spcBef>
                <a:spcPts val="400"/>
              </a:spcBef>
            </a:pPr>
            <a:r>
              <a:rPr lang="en-CA" altLang="en-US" sz="2400" dirty="0"/>
              <a:t>Final </a:t>
            </a:r>
            <a:r>
              <a:rPr lang="en-CA" altLang="en-US" dirty="0"/>
              <a:t>approval must be completed </a:t>
            </a:r>
            <a:r>
              <a:rPr lang="en-CA" altLang="en-US" sz="2600" b="1" dirty="0">
                <a:solidFill>
                  <a:srgbClr val="007864"/>
                </a:solidFill>
                <a:ea typeface="Verdana" pitchFamily="34" charset="0"/>
              </a:rPr>
              <a:t>by January 12, 2026 by 5 PM in Time and Leave </a:t>
            </a:r>
          </a:p>
          <a:p>
            <a:pPr lvl="1">
              <a:spcBef>
                <a:spcPts val="400"/>
              </a:spcBef>
            </a:pPr>
            <a:r>
              <a:rPr lang="en-CA" altLang="en-US" sz="2600" b="1" dirty="0">
                <a:solidFill>
                  <a:srgbClr val="FF0000"/>
                </a:solidFill>
                <a:ea typeface="Verdana" pitchFamily="34" charset="0"/>
              </a:rPr>
              <a:t>Please note any 2025 leave transactions that were not entered by December 31, 2025, will need to be submitted by LMT to be manually processed</a:t>
            </a:r>
            <a:r>
              <a:rPr lang="en-CA" altLang="en-US" sz="2600" b="1" dirty="0">
                <a:solidFill>
                  <a:srgbClr val="007864"/>
                </a:solidFill>
                <a:ea typeface="Verdana" pitchFamily="34" charset="0"/>
              </a:rPr>
              <a:t>.</a:t>
            </a:r>
          </a:p>
          <a:p>
            <a:pPr marL="0" indent="0">
              <a:buNone/>
            </a:pPr>
            <a:endParaRPr lang="en-US" dirty="0"/>
          </a:p>
        </p:txBody>
      </p:sp>
    </p:spTree>
    <p:extLst>
      <p:ext uri="{BB962C8B-B14F-4D97-AF65-F5344CB8AC3E}">
        <p14:creationId xmlns:p14="http://schemas.microsoft.com/office/powerpoint/2010/main" val="594425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BDD50-01F0-284B-E331-CE8630066C2F}"/>
              </a:ext>
            </a:extLst>
          </p:cNvPr>
          <p:cNvSpPr>
            <a:spLocks noGrp="1"/>
          </p:cNvSpPr>
          <p:nvPr>
            <p:ph type="title"/>
          </p:nvPr>
        </p:nvSpPr>
        <p:spPr>
          <a:xfrm>
            <a:off x="838200" y="365125"/>
            <a:ext cx="10515600" cy="1325563"/>
          </a:xfrm>
        </p:spPr>
        <p:txBody>
          <a:bodyPr anchor="ctr">
            <a:normAutofit/>
          </a:bodyPr>
          <a:lstStyle/>
          <a:p>
            <a:r>
              <a:rPr lang="en-US" dirty="0"/>
              <a:t>Recommendations</a:t>
            </a:r>
          </a:p>
        </p:txBody>
      </p:sp>
      <p:graphicFrame>
        <p:nvGraphicFramePr>
          <p:cNvPr id="9" name="Content Placeholder 2">
            <a:extLst>
              <a:ext uri="{FF2B5EF4-FFF2-40B4-BE49-F238E27FC236}">
                <a16:creationId xmlns:a16="http://schemas.microsoft.com/office/drawing/2014/main" id="{CFA1177B-BC00-CCDA-305F-584EEC97B331}"/>
              </a:ext>
            </a:extLst>
          </p:cNvPr>
          <p:cNvGraphicFramePr>
            <a:graphicFrameLocks noGrp="1"/>
          </p:cNvGraphicFramePr>
          <p:nvPr>
            <p:ph idx="1"/>
            <p:extLst>
              <p:ext uri="{D42A27DB-BD31-4B8C-83A1-F6EECF244321}">
                <p14:modId xmlns:p14="http://schemas.microsoft.com/office/powerpoint/2010/main" val="376165965"/>
              </p:ext>
            </p:extLst>
          </p:nvPr>
        </p:nvGraphicFramePr>
        <p:xfrm>
          <a:off x="547200" y="1389600"/>
          <a:ext cx="10806600" cy="4787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15832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06AA7-9A99-E4B0-447E-BB60C7CB9CDD}"/>
              </a:ext>
            </a:extLst>
          </p:cNvPr>
          <p:cNvSpPr>
            <a:spLocks noGrp="1"/>
          </p:cNvSpPr>
          <p:nvPr>
            <p:ph type="title"/>
          </p:nvPr>
        </p:nvSpPr>
        <p:spPr/>
        <p:txBody>
          <a:bodyPr/>
          <a:lstStyle/>
          <a:p>
            <a:r>
              <a:rPr lang="en-US" dirty="0"/>
              <a:t>Support and Resources</a:t>
            </a:r>
          </a:p>
        </p:txBody>
      </p:sp>
      <p:pic>
        <p:nvPicPr>
          <p:cNvPr id="10" name="Picture 9">
            <a:extLst>
              <a:ext uri="{FF2B5EF4-FFF2-40B4-BE49-F238E27FC236}">
                <a16:creationId xmlns:a16="http://schemas.microsoft.com/office/drawing/2014/main" id="{60E1C3BB-803A-2CF8-0A34-B14548AED550}"/>
              </a:ext>
            </a:extLst>
          </p:cNvPr>
          <p:cNvPicPr>
            <a:picLocks noChangeAspect="1"/>
          </p:cNvPicPr>
          <p:nvPr/>
        </p:nvPicPr>
        <p:blipFill>
          <a:blip r:embed="rId3"/>
          <a:stretch>
            <a:fillRect/>
          </a:stretch>
        </p:blipFill>
        <p:spPr>
          <a:xfrm>
            <a:off x="0" y="0"/>
            <a:ext cx="1705970" cy="1705970"/>
          </a:xfrm>
          <a:prstGeom prst="rect">
            <a:avLst/>
          </a:prstGeom>
          <a:effectLst>
            <a:glow>
              <a:schemeClr val="bg1"/>
            </a:glow>
            <a:softEdge rad="101600"/>
          </a:effectLst>
        </p:spPr>
      </p:pic>
      <p:sp>
        <p:nvSpPr>
          <p:cNvPr id="6" name="TextBox 5">
            <a:extLst>
              <a:ext uri="{FF2B5EF4-FFF2-40B4-BE49-F238E27FC236}">
                <a16:creationId xmlns:a16="http://schemas.microsoft.com/office/drawing/2014/main" id="{BB9241DF-96D4-53C1-3FFC-064F0A39A891}"/>
              </a:ext>
            </a:extLst>
          </p:cNvPr>
          <p:cNvSpPr txBox="1"/>
          <p:nvPr/>
        </p:nvSpPr>
        <p:spPr>
          <a:xfrm>
            <a:off x="652537" y="1798591"/>
            <a:ext cx="10886926" cy="4801314"/>
          </a:xfrm>
          <a:prstGeom prst="rect">
            <a:avLst/>
          </a:prstGeom>
          <a:noFill/>
        </p:spPr>
        <p:txBody>
          <a:bodyPr wrap="square">
            <a:spAutoFit/>
          </a:bodyPr>
          <a:lstStyle/>
          <a:p>
            <a:pPr marL="285750" indent="-285750">
              <a:buFont typeface="Arial" panose="020B0604020202020204" pitchFamily="34" charset="0"/>
              <a:buChar char="•"/>
            </a:pPr>
            <a:r>
              <a:rPr lang="en-US" dirty="0"/>
              <a:t>Time and Pay news information:  </a:t>
            </a:r>
            <a:r>
              <a:rPr lang="en-US" b="1" dirty="0">
                <a:hlinkClick r:id="rId4"/>
              </a:rPr>
              <a:t>Calendar Year End and Leave Rollover</a:t>
            </a:r>
            <a:endParaRPr lang="en-US" b="1" dirty="0"/>
          </a:p>
          <a:p>
            <a:pPr marL="742950" lvl="1" indent="-285750">
              <a:buFont typeface="Arial" panose="020B0604020202020204" pitchFamily="34" charset="0"/>
              <a:buChar char="•"/>
            </a:pPr>
            <a:r>
              <a:rPr lang="en-US" dirty="0">
                <a:hlinkClick r:id="rId5"/>
              </a:rPr>
              <a:t>LMT Form</a:t>
            </a:r>
            <a:endParaRPr lang="en-US" dirty="0"/>
          </a:p>
          <a:p>
            <a:pPr marL="742950" lvl="1" indent="-285750">
              <a:buFont typeface="Arial" panose="020B0604020202020204" pitchFamily="34" charset="0"/>
              <a:buChar char="•"/>
            </a:pPr>
            <a:r>
              <a:rPr lang="en-US" dirty="0"/>
              <a:t>Additional System activity dates relating to Payroll processes</a:t>
            </a:r>
          </a:p>
          <a:p>
            <a:pPr marL="742950" lvl="1" indent="-285750">
              <a:buFont typeface="Arial" panose="020B0604020202020204" pitchFamily="34" charset="0"/>
              <a:buChar char="•"/>
            </a:pPr>
            <a:r>
              <a:rPr lang="en-US" dirty="0"/>
              <a:t>New posts and communications</a:t>
            </a:r>
          </a:p>
          <a:p>
            <a:pPr marL="742950" lvl="1" indent="-285750">
              <a:buFont typeface="Arial" panose="020B0604020202020204" pitchFamily="34" charset="0"/>
              <a:buChar char="•"/>
            </a:pPr>
            <a:r>
              <a:rPr lang="en-US" dirty="0"/>
              <a:t>Additional Resources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hlinkClick r:id="rId6"/>
              </a:rPr>
              <a:t>Time and Leave Calendar Year End Guides</a:t>
            </a:r>
            <a:r>
              <a:rPr lang="en-US" b="1" dirty="0"/>
              <a:t> </a:t>
            </a:r>
            <a:r>
              <a:rPr lang="en-US" dirty="0"/>
              <a:t>on how to make entries in Time and Leave</a:t>
            </a:r>
          </a:p>
          <a:p>
            <a:pPr marL="285750" indent="-285750">
              <a:buFont typeface="Arial" panose="020B0604020202020204" pitchFamily="34" charset="0"/>
              <a:buChar char="•"/>
            </a:pPr>
            <a:endParaRPr lang="en-US" u="sng" dirty="0">
              <a:solidFill>
                <a:srgbClr val="222222"/>
              </a:solidFill>
              <a:latin typeface="Noto Sans" panose="020B0502040504020204" pitchFamily="34" charset="0"/>
              <a:ea typeface="Calibri" panose="020F0502020204030204" pitchFamily="34" charset="0"/>
              <a:hlinkClick r:id="rId7"/>
            </a:endParaRPr>
          </a:p>
          <a:p>
            <a:pPr marL="285750" indent="-285750">
              <a:buFont typeface="Arial" panose="020B0604020202020204" pitchFamily="34" charset="0"/>
              <a:buChar char="•"/>
            </a:pPr>
            <a:r>
              <a:rPr lang="en-US" sz="1800" b="1" dirty="0">
                <a:solidFill>
                  <a:srgbClr val="222222"/>
                </a:solidFill>
                <a:effectLst/>
                <a:latin typeface="Noto Sans" panose="020B0502040504020204" pitchFamily="34" charset="0"/>
                <a:ea typeface="Calibri" panose="020F0502020204030204" pitchFamily="34" charset="0"/>
                <a:hlinkClick r:id="rId8"/>
              </a:rPr>
              <a:t>Calendar Year End and Leave Rollover Examples </a:t>
            </a:r>
            <a:endParaRPr lang="en-US" b="1"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Payroll Administration Manual for information on </a:t>
            </a:r>
            <a:r>
              <a:rPr lang="en-US" b="1" dirty="0">
                <a:hlinkClick r:id="rId9"/>
              </a:rPr>
              <a:t>Time Bank and Leave Rules</a:t>
            </a:r>
            <a:endParaRPr lang="en-US" b="1"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hlinkClick r:id="rId10"/>
              </a:rPr>
              <a:t>People Leaders Resource Site</a:t>
            </a:r>
            <a:r>
              <a:rPr lang="en-US" dirty="0"/>
              <a:t> – has some FAQs related to payroll and time &amp; leave during and after job action.</a:t>
            </a:r>
          </a:p>
          <a:p>
            <a:pPr marL="285750" indent="-285750">
              <a:buFont typeface="Arial" panose="020B0604020202020204" pitchFamily="34" charset="0"/>
              <a:buChar char="•"/>
            </a:pPr>
            <a:endParaRPr lang="en-US" sz="1800" dirty="0">
              <a:ea typeface="+mn-ea"/>
              <a:cs typeface="+mn-cs"/>
            </a:endParaRPr>
          </a:p>
          <a:p>
            <a:pPr marL="285750" indent="-285750">
              <a:buFont typeface="Arial" panose="020B0604020202020204" pitchFamily="34" charset="0"/>
              <a:buChar char="•"/>
            </a:pPr>
            <a:r>
              <a:rPr lang="en-US" sz="1800" dirty="0">
                <a:ea typeface="+mn-ea"/>
                <a:cs typeface="+mn-cs"/>
              </a:rPr>
              <a:t>Benefits Financial Management Office at: </a:t>
            </a:r>
            <a:r>
              <a:rPr lang="en-US" sz="1800" b="1" dirty="0">
                <a:ea typeface="+mn-ea"/>
                <a:cs typeface="+mn-cs"/>
                <a:hlinkClick r:id="rId11"/>
              </a:rPr>
              <a:t>BenefitsFinancialManagement@gov.bc.ca</a:t>
            </a:r>
            <a:endParaRPr lang="en-US" sz="1800" b="1" dirty="0">
              <a:ea typeface="+mn-ea"/>
              <a:cs typeface="+mn-cs"/>
            </a:endParaRPr>
          </a:p>
          <a:p>
            <a:endParaRPr lang="en-US" dirty="0"/>
          </a:p>
        </p:txBody>
      </p:sp>
    </p:spTree>
    <p:extLst>
      <p:ext uri="{BB962C8B-B14F-4D97-AF65-F5344CB8AC3E}">
        <p14:creationId xmlns:p14="http://schemas.microsoft.com/office/powerpoint/2010/main" val="27630164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06AA7-9A99-E4B0-447E-BB60C7CB9CDD}"/>
              </a:ext>
            </a:extLst>
          </p:cNvPr>
          <p:cNvSpPr>
            <a:spLocks noGrp="1"/>
          </p:cNvSpPr>
          <p:nvPr>
            <p:ph type="title"/>
          </p:nvPr>
        </p:nvSpPr>
        <p:spPr/>
        <p:txBody>
          <a:bodyPr/>
          <a:lstStyle/>
          <a:p>
            <a:r>
              <a:rPr lang="en-US" dirty="0"/>
              <a:t>Questions</a:t>
            </a:r>
          </a:p>
        </p:txBody>
      </p:sp>
      <p:pic>
        <p:nvPicPr>
          <p:cNvPr id="10" name="Picture 9">
            <a:extLst>
              <a:ext uri="{FF2B5EF4-FFF2-40B4-BE49-F238E27FC236}">
                <a16:creationId xmlns:a16="http://schemas.microsoft.com/office/drawing/2014/main" id="{60E1C3BB-803A-2CF8-0A34-B14548AED550}"/>
              </a:ext>
            </a:extLst>
          </p:cNvPr>
          <p:cNvPicPr>
            <a:picLocks noChangeAspect="1"/>
          </p:cNvPicPr>
          <p:nvPr/>
        </p:nvPicPr>
        <p:blipFill>
          <a:blip r:embed="rId3"/>
          <a:stretch>
            <a:fillRect/>
          </a:stretch>
        </p:blipFill>
        <p:spPr>
          <a:xfrm>
            <a:off x="5024437" y="2357437"/>
            <a:ext cx="2677262" cy="2677262"/>
          </a:xfrm>
          <a:prstGeom prst="rect">
            <a:avLst/>
          </a:prstGeom>
          <a:effectLst>
            <a:glow>
              <a:schemeClr val="bg1"/>
            </a:glow>
            <a:softEdge rad="101600"/>
          </a:effectLst>
        </p:spPr>
      </p:pic>
    </p:spTree>
    <p:extLst>
      <p:ext uri="{BB962C8B-B14F-4D97-AF65-F5344CB8AC3E}">
        <p14:creationId xmlns:p14="http://schemas.microsoft.com/office/powerpoint/2010/main" val="3044963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p:nvPr>
        </p:nvSpPr>
        <p:spPr>
          <a:xfrm>
            <a:off x="681388" y="1824037"/>
            <a:ext cx="3932237" cy="1600200"/>
          </a:xfrm>
        </p:spPr>
        <p:txBody>
          <a:bodyPr rot="0" spcFirstLastPara="0" vertOverflow="overflow" horzOverflow="overflow" vert="horz" lIns="91440" tIns="45720" rIns="91440" bIns="45720" numCol="1" spcCol="0" rtlCol="0" fromWordArt="0" anchor="b"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0" i="0" u="none" strike="noStrike" kern="1200" cap="none" spc="0" normalizeH="0" baseline="0" noProof="0" dirty="0">
                <a:ln>
                  <a:noFill/>
                </a:ln>
                <a:effectLst/>
                <a:uLnTx/>
                <a:uFillTx/>
              </a:rPr>
              <a:t>OVERVIEW</a:t>
            </a:r>
          </a:p>
        </p:txBody>
      </p:sp>
      <p:graphicFrame>
        <p:nvGraphicFramePr>
          <p:cNvPr id="8" name="Content Placeholder 2">
            <a:extLst>
              <a:ext uri="{FF2B5EF4-FFF2-40B4-BE49-F238E27FC236}">
                <a16:creationId xmlns:a16="http://schemas.microsoft.com/office/drawing/2014/main" id="{2324E578-4C7F-91A5-7C49-E1A9BF4F5415}"/>
              </a:ext>
            </a:extLst>
          </p:cNvPr>
          <p:cNvGraphicFramePr>
            <a:graphicFrameLocks noGrp="1"/>
          </p:cNvGraphicFramePr>
          <p:nvPr>
            <p:ph idx="1"/>
            <p:extLst>
              <p:ext uri="{D42A27DB-BD31-4B8C-83A1-F6EECF244321}">
                <p14:modId xmlns:p14="http://schemas.microsoft.com/office/powerpoint/2010/main" val="3326662280"/>
              </p:ext>
            </p:extLst>
          </p:nvPr>
        </p:nvGraphicFramePr>
        <p:xfrm>
          <a:off x="5183188" y="987425"/>
          <a:ext cx="6172200"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094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C6877-7563-1A6B-FD38-C31C7C4B726B}"/>
              </a:ext>
            </a:extLst>
          </p:cNvPr>
          <p:cNvSpPr>
            <a:spLocks noGrp="1"/>
          </p:cNvSpPr>
          <p:nvPr>
            <p:ph type="ctrTitle"/>
          </p:nvPr>
        </p:nvSpPr>
        <p:spPr>
          <a:xfrm>
            <a:off x="1524000" y="696686"/>
            <a:ext cx="9144000" cy="1001485"/>
          </a:xfrm>
        </p:spPr>
        <p:txBody>
          <a:bodyPr>
            <a:normAutofit fontScale="90000"/>
          </a:bodyPr>
          <a:lstStyle/>
          <a:p>
            <a:br>
              <a:rPr lang="en-US" dirty="0"/>
            </a:br>
            <a:br>
              <a:rPr lang="en-US" dirty="0"/>
            </a:br>
            <a:r>
              <a:rPr lang="en-US" dirty="0"/>
              <a:t>Recent Job Action</a:t>
            </a:r>
            <a:br>
              <a:rPr lang="en-US" dirty="0"/>
            </a:br>
            <a:r>
              <a:rPr lang="en-US" dirty="0"/>
              <a:t>Questions</a:t>
            </a:r>
            <a:endParaRPr lang="en-CA" dirty="0"/>
          </a:p>
        </p:txBody>
      </p:sp>
      <p:sp>
        <p:nvSpPr>
          <p:cNvPr id="3" name="Subtitle 2">
            <a:extLst>
              <a:ext uri="{FF2B5EF4-FFF2-40B4-BE49-F238E27FC236}">
                <a16:creationId xmlns:a16="http://schemas.microsoft.com/office/drawing/2014/main" id="{12DFC0FF-120E-1100-B1DE-CEA518D63AAE}"/>
              </a:ext>
            </a:extLst>
          </p:cNvPr>
          <p:cNvSpPr>
            <a:spLocks noGrp="1"/>
          </p:cNvSpPr>
          <p:nvPr>
            <p:ph type="subTitle" idx="1"/>
          </p:nvPr>
        </p:nvSpPr>
        <p:spPr>
          <a:xfrm>
            <a:off x="1524000" y="1905000"/>
            <a:ext cx="9144000" cy="4081731"/>
          </a:xfrm>
        </p:spPr>
        <p:txBody>
          <a:bodyPr>
            <a:normAutofit/>
          </a:bodyPr>
          <a:lstStyle/>
          <a:p>
            <a:pPr marL="457200" indent="-457200" algn="l">
              <a:buFont typeface="Arial" panose="020B0604020202020204" pitchFamily="34" charset="0"/>
              <a:buChar char="•"/>
            </a:pPr>
            <a:r>
              <a:rPr lang="en-US" dirty="0"/>
              <a:t>PSA has launched a resource site designed to provide easy access to information on reintegration and implementation of the new collective agreement.</a:t>
            </a:r>
          </a:p>
          <a:p>
            <a:pPr marL="457200" indent="-457200" algn="l">
              <a:buFont typeface="Arial" panose="020B0604020202020204" pitchFamily="34" charset="0"/>
              <a:buChar char="•"/>
            </a:pPr>
            <a:r>
              <a:rPr lang="en-US" dirty="0"/>
              <a:t>The </a:t>
            </a:r>
            <a:r>
              <a:rPr lang="en-US" dirty="0">
                <a:hlinkClick r:id="rId3"/>
              </a:rPr>
              <a:t>People Leaders Resource Site</a:t>
            </a:r>
            <a:r>
              <a:rPr lang="en-US" dirty="0"/>
              <a:t> is continuously being updated with new and relevant information. Some of the resources include: </a:t>
            </a:r>
          </a:p>
          <a:p>
            <a:pPr marL="914400" lvl="1" indent="-457200" algn="l">
              <a:buFont typeface="Arial" panose="020B0604020202020204" pitchFamily="34" charset="0"/>
              <a:buChar char="•"/>
            </a:pPr>
            <a:r>
              <a:rPr lang="en-US" dirty="0"/>
              <a:t>Payroll, Time &amp; Leave </a:t>
            </a:r>
            <a:r>
              <a:rPr lang="en-US" b="1" dirty="0"/>
              <a:t>after</a:t>
            </a:r>
            <a:r>
              <a:rPr lang="en-US" dirty="0"/>
              <a:t> job action FAQs</a:t>
            </a:r>
          </a:p>
          <a:p>
            <a:pPr marL="914400" lvl="1" indent="-457200" algn="l">
              <a:buFont typeface="Arial" panose="020B0604020202020204" pitchFamily="34" charset="0"/>
              <a:buChar char="•"/>
            </a:pPr>
            <a:r>
              <a:rPr lang="en-US" dirty="0"/>
              <a:t>Payroll, Time &amp; Leave </a:t>
            </a:r>
            <a:r>
              <a:rPr lang="en-US" b="1" dirty="0"/>
              <a:t>during</a:t>
            </a:r>
            <a:r>
              <a:rPr lang="en-US" dirty="0"/>
              <a:t> job action FAQs</a:t>
            </a:r>
          </a:p>
          <a:p>
            <a:pPr marL="914400" lvl="1" indent="-457200" algn="l">
              <a:buFont typeface="Arial" panose="020B0604020202020204" pitchFamily="34" charset="0"/>
              <a:buChar char="•"/>
            </a:pPr>
            <a:r>
              <a:rPr lang="en-US" dirty="0" err="1"/>
              <a:t>Stiip</a:t>
            </a:r>
            <a:r>
              <a:rPr lang="en-US" dirty="0"/>
              <a:t> FAQs for End of Job Action</a:t>
            </a:r>
          </a:p>
          <a:p>
            <a:pPr marL="914400" lvl="1" indent="-457200" algn="l">
              <a:buFont typeface="Arial" panose="020B0604020202020204" pitchFamily="34" charset="0"/>
              <a:buChar char="•"/>
            </a:pPr>
            <a:endParaRPr lang="en-US" dirty="0"/>
          </a:p>
          <a:p>
            <a:pPr lvl="1" algn="l"/>
            <a:endParaRPr lang="en-US" dirty="0"/>
          </a:p>
          <a:p>
            <a:pPr algn="l"/>
            <a:endParaRPr lang="en-US" dirty="0"/>
          </a:p>
          <a:p>
            <a:pPr marL="914400" lvl="1" indent="-457200" algn="l">
              <a:buFont typeface="Arial" panose="020B0604020202020204" pitchFamily="34" charset="0"/>
              <a:buChar char="•"/>
            </a:pPr>
            <a:endParaRPr lang="en-US" dirty="0"/>
          </a:p>
          <a:p>
            <a:pPr lvl="1" algn="l"/>
            <a:endParaRPr lang="en-CA" dirty="0"/>
          </a:p>
        </p:txBody>
      </p:sp>
    </p:spTree>
    <p:extLst>
      <p:ext uri="{BB962C8B-B14F-4D97-AF65-F5344CB8AC3E}">
        <p14:creationId xmlns:p14="http://schemas.microsoft.com/office/powerpoint/2010/main" val="3887120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p:nvPr>
        </p:nvSpPr>
        <p:spPr>
          <a:xfrm>
            <a:off x="3841216" y="365125"/>
            <a:ext cx="4509568"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2"/>
                </a:solidFill>
                <a:effectLst/>
                <a:uLnTx/>
                <a:uFillTx/>
                <a:latin typeface="+mj-lt"/>
                <a:ea typeface="+mn-ea"/>
                <a:cs typeface="+mn-cs"/>
              </a:rPr>
              <a:t>Calendar Year End</a:t>
            </a: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46160" y="1392072"/>
            <a:ext cx="10507639" cy="4784891"/>
          </a:xfrm>
        </p:spPr>
        <p:txBody>
          <a:bodyPr>
            <a:normAutofit fontScale="92500"/>
          </a:bodyPr>
          <a:lstStyle/>
          <a:p>
            <a:pPr marL="0" indent="0" algn="l">
              <a:buNone/>
            </a:pPr>
            <a:r>
              <a:rPr lang="en-US" b="0" i="0" dirty="0">
                <a:solidFill>
                  <a:srgbClr val="222222"/>
                </a:solidFill>
                <a:effectLst/>
                <a:latin typeface="Arial" panose="020B0604020202020204" pitchFamily="34" charset="0"/>
              </a:rPr>
              <a:t>At calendar year end, the government payroll and leave management systems go through several activities and processes, to prepare for the new calendar year. Some of these activities are:</a:t>
            </a:r>
          </a:p>
          <a:p>
            <a:pPr marL="0" indent="0" algn="l">
              <a:buNone/>
            </a:pPr>
            <a:endParaRPr lang="en-US" b="0" i="0" dirty="0">
              <a:solidFill>
                <a:srgbClr val="222222"/>
              </a:solidFill>
              <a:effectLst/>
              <a:latin typeface="Arial" panose="020B0604020202020204" pitchFamily="34" charset="0"/>
            </a:endParaRPr>
          </a:p>
          <a:p>
            <a:pPr lvl="1">
              <a:buFont typeface="Arial" panose="020B0604020202020204" pitchFamily="34" charset="0"/>
              <a:buChar char="•"/>
            </a:pPr>
            <a:r>
              <a:rPr lang="en-US" sz="2600" dirty="0"/>
              <a:t>Crediting new year leave entitlements</a:t>
            </a:r>
          </a:p>
          <a:p>
            <a:pPr lvl="1">
              <a:buFont typeface="Arial" panose="020B0604020202020204" pitchFamily="34" charset="0"/>
              <a:buChar char="•"/>
            </a:pPr>
            <a:endParaRPr lang="en-US" sz="2600" dirty="0"/>
          </a:p>
          <a:p>
            <a:pPr lvl="1">
              <a:buFont typeface="Arial" panose="020B0604020202020204" pitchFamily="34" charset="0"/>
              <a:buChar char="•"/>
            </a:pPr>
            <a:r>
              <a:rPr lang="en-US" sz="2600" dirty="0"/>
              <a:t>Applying leave rules according to Main Agreements, HR Policies, and Excluded Terms and Conditions</a:t>
            </a:r>
          </a:p>
          <a:p>
            <a:pPr lvl="1">
              <a:buFont typeface="Arial" panose="020B0604020202020204" pitchFamily="34" charset="0"/>
              <a:buChar char="•"/>
            </a:pPr>
            <a:endParaRPr lang="en-US" sz="2600" dirty="0"/>
          </a:p>
          <a:p>
            <a:pPr lvl="1">
              <a:buFont typeface="Arial" panose="020B0604020202020204" pitchFamily="34" charset="0"/>
              <a:buChar char="•"/>
            </a:pPr>
            <a:r>
              <a:rPr lang="en-US" sz="2600" dirty="0"/>
              <a:t>Monitoring and updating leaves including continuous vacation</a:t>
            </a:r>
          </a:p>
          <a:p>
            <a:pPr lvl="1">
              <a:buFont typeface="Arial" panose="020B0604020202020204" pitchFamily="34" charset="0"/>
              <a:buChar char="•"/>
            </a:pPr>
            <a:endParaRPr lang="en-US" sz="2600" dirty="0"/>
          </a:p>
          <a:p>
            <a:pPr lvl="1">
              <a:lnSpc>
                <a:spcPct val="100000"/>
              </a:lnSpc>
              <a:buFont typeface="Arial" panose="020B0604020202020204" pitchFamily="34" charset="0"/>
              <a:buChar char="•"/>
            </a:pPr>
            <a:r>
              <a:rPr lang="en-US" sz="2600" dirty="0"/>
              <a:t>Creating and issuing T4s</a:t>
            </a:r>
          </a:p>
          <a:p>
            <a:pPr lvl="1">
              <a:buFont typeface="Arial" panose="020B0604020202020204" pitchFamily="34" charset="0"/>
              <a:buChar char="•"/>
            </a:pPr>
            <a:endParaRPr lang="en-US" sz="2600" dirty="0"/>
          </a:p>
          <a:p>
            <a:pPr marL="336600" indent="-336600">
              <a:lnSpc>
                <a:spcPct val="120000"/>
              </a:lnSpc>
              <a:spcBef>
                <a:spcPts val="0"/>
              </a:spcBef>
              <a:spcAft>
                <a:spcPts val="1800"/>
              </a:spcAft>
              <a:buSzPct val="80000"/>
            </a:pPr>
            <a:endParaRPr lang="en-US" dirty="0"/>
          </a:p>
          <a:p>
            <a:pPr marL="336600" indent="-336600">
              <a:lnSpc>
                <a:spcPct val="100000"/>
              </a:lnSpc>
              <a:buNone/>
            </a:pPr>
            <a:endParaRPr lang="en-US" dirty="0"/>
          </a:p>
        </p:txBody>
      </p:sp>
    </p:spTree>
    <p:extLst>
      <p:ext uri="{BB962C8B-B14F-4D97-AF65-F5344CB8AC3E}">
        <p14:creationId xmlns:p14="http://schemas.microsoft.com/office/powerpoint/2010/main" val="3628602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BC08B-21F2-0137-FBE1-D890BAADD8A7}"/>
              </a:ext>
            </a:extLst>
          </p:cNvPr>
          <p:cNvSpPr>
            <a:spLocks noGrp="1"/>
          </p:cNvSpPr>
          <p:nvPr>
            <p:ph type="title"/>
          </p:nvPr>
        </p:nvSpPr>
        <p:spPr>
          <a:xfrm>
            <a:off x="838200" y="365125"/>
            <a:ext cx="10515600" cy="1325563"/>
          </a:xfrm>
        </p:spPr>
        <p:txBody>
          <a:bodyPr anchor="ctr">
            <a:normAutofit/>
          </a:bodyPr>
          <a:lstStyle/>
          <a:p>
            <a:r>
              <a:rPr lang="en-US" dirty="0"/>
              <a:t>What is Leave Rollover?</a:t>
            </a:r>
          </a:p>
        </p:txBody>
      </p:sp>
      <p:sp>
        <p:nvSpPr>
          <p:cNvPr id="7" name="Content Placeholder 2">
            <a:extLst>
              <a:ext uri="{FF2B5EF4-FFF2-40B4-BE49-F238E27FC236}">
                <a16:creationId xmlns:a16="http://schemas.microsoft.com/office/drawing/2014/main" id="{5EE0BD7D-DED1-6488-AA64-B757E4F4FA8F}"/>
              </a:ext>
            </a:extLst>
          </p:cNvPr>
          <p:cNvSpPr>
            <a:spLocks noGrp="1"/>
          </p:cNvSpPr>
          <p:nvPr>
            <p:ph idx="1"/>
          </p:nvPr>
        </p:nvSpPr>
        <p:spPr>
          <a:xfrm>
            <a:off x="838200" y="1825625"/>
            <a:ext cx="10515600" cy="4351338"/>
          </a:xfrm>
        </p:spPr>
        <p:txBody>
          <a:bodyPr>
            <a:normAutofit/>
          </a:bodyPr>
          <a:lstStyle/>
          <a:p>
            <a:pPr marL="457200" indent="-457200">
              <a:spcBef>
                <a:spcPts val="1200"/>
              </a:spcBef>
              <a:spcAft>
                <a:spcPts val="1200"/>
              </a:spcAft>
              <a:buFont typeface="Wingdings" panose="05000000000000000000" pitchFamily="2" charset="2"/>
              <a:buChar char="§"/>
            </a:pPr>
            <a:r>
              <a:rPr lang="en-US" sz="2200" dirty="0"/>
              <a:t>Leave Rollover is an annual occurrence where certain Leave plans roll into prior year banks.</a:t>
            </a:r>
          </a:p>
          <a:p>
            <a:pPr marL="457200" indent="-457200">
              <a:spcBef>
                <a:spcPts val="1200"/>
              </a:spcBef>
              <a:spcAft>
                <a:spcPts val="1200"/>
              </a:spcAft>
              <a:buFont typeface="Wingdings" panose="05000000000000000000" pitchFamily="2" charset="2"/>
              <a:buChar char="§"/>
            </a:pPr>
            <a:r>
              <a:rPr lang="en-US" sz="2200" dirty="0"/>
              <a:t>Leave Rollover for 2025 will be processed on January 12, 2026.</a:t>
            </a:r>
          </a:p>
          <a:p>
            <a:pPr marL="457200" indent="-457200">
              <a:spcBef>
                <a:spcPts val="1200"/>
              </a:spcBef>
              <a:spcAft>
                <a:spcPts val="1200"/>
              </a:spcAft>
              <a:buFont typeface="Wingdings" panose="05000000000000000000" pitchFamily="2" charset="2"/>
              <a:buChar char="§"/>
            </a:pPr>
            <a:r>
              <a:rPr lang="en-US" sz="2200" dirty="0"/>
              <a:t>On January 13, 2026, the 2025 Annual Vacation, Compensatory Time Off (CTO, and FS CTO), Earned Time Off (ETO) Crown Earned Time (CET), and Overtime Shift work and Standby (OSS) will roll into their respective prior year banks – and will now be available for use.</a:t>
            </a:r>
          </a:p>
          <a:p>
            <a:pPr marL="457200" indent="-457200">
              <a:spcBef>
                <a:spcPts val="1200"/>
              </a:spcBef>
              <a:spcAft>
                <a:spcPts val="1200"/>
              </a:spcAft>
              <a:buFont typeface="Wingdings" panose="05000000000000000000" pitchFamily="2" charset="2"/>
              <a:buChar char="§"/>
            </a:pPr>
            <a:r>
              <a:rPr lang="en-US" sz="2200" dirty="0"/>
              <a:t>On January 13, 2026, the 2026 Leave banks will be populated (*exception is Part time Employees – these are manually populated and available in mid January)</a:t>
            </a:r>
          </a:p>
          <a:p>
            <a:endParaRPr lang="en-US" sz="2200" dirty="0"/>
          </a:p>
        </p:txBody>
      </p:sp>
    </p:spTree>
    <p:extLst>
      <p:ext uri="{BB962C8B-B14F-4D97-AF65-F5344CB8AC3E}">
        <p14:creationId xmlns:p14="http://schemas.microsoft.com/office/powerpoint/2010/main" val="3355757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43DC3-D600-8102-9AA2-F6E0A573856F}"/>
              </a:ext>
            </a:extLst>
          </p:cNvPr>
          <p:cNvSpPr>
            <a:spLocks noGrp="1"/>
          </p:cNvSpPr>
          <p:nvPr>
            <p:ph type="title"/>
          </p:nvPr>
        </p:nvSpPr>
        <p:spPr/>
        <p:txBody>
          <a:bodyPr/>
          <a:lstStyle/>
          <a:p>
            <a:r>
              <a:rPr lang="en-US" dirty="0"/>
              <a:t>Leave rollover processing rules</a:t>
            </a:r>
          </a:p>
        </p:txBody>
      </p:sp>
      <p:sp>
        <p:nvSpPr>
          <p:cNvPr id="3" name="Content Placeholder 2">
            <a:extLst>
              <a:ext uri="{FF2B5EF4-FFF2-40B4-BE49-F238E27FC236}">
                <a16:creationId xmlns:a16="http://schemas.microsoft.com/office/drawing/2014/main" id="{9D496377-E347-1694-E983-5042B2BB4F7C}"/>
              </a:ext>
            </a:extLst>
          </p:cNvPr>
          <p:cNvSpPr>
            <a:spLocks noGrp="1"/>
          </p:cNvSpPr>
          <p:nvPr>
            <p:ph idx="1"/>
          </p:nvPr>
        </p:nvSpPr>
        <p:spPr/>
        <p:txBody>
          <a:bodyPr>
            <a:normAutofit/>
          </a:bodyPr>
          <a:lstStyle/>
          <a:p>
            <a:pPr marL="0" indent="0">
              <a:buNone/>
              <a:defRPr/>
            </a:pPr>
            <a:r>
              <a:rPr lang="en-US" sz="2400">
                <a:latin typeface="Noto Sans" panose="020B0502040504020204" pitchFamily="34" charset="0"/>
                <a:ea typeface="Noto Sans" panose="020B0502040504020204" pitchFamily="34" charset="0"/>
                <a:cs typeface="Noto Sans" panose="020B0502040504020204" pitchFamily="34" charset="0"/>
              </a:rPr>
              <a:t>There are three main processing rules that are applied to the remainder of Leave Banks at Year End Rollover. </a:t>
            </a:r>
          </a:p>
          <a:p>
            <a:pPr marL="457200" indent="-457200">
              <a:buFont typeface="Wingdings" panose="05000000000000000000" pitchFamily="2" charset="2"/>
              <a:buChar char="§"/>
              <a:defRPr/>
            </a:pPr>
            <a:endParaRPr lang="en-US" sz="2400">
              <a:latin typeface="Noto Sans" panose="020B0502040504020204" pitchFamily="34" charset="0"/>
              <a:ea typeface="Noto Sans" panose="020B0502040504020204" pitchFamily="34" charset="0"/>
              <a:cs typeface="Noto Sans" panose="020B0502040504020204" pitchFamily="34" charset="0"/>
            </a:endParaRPr>
          </a:p>
          <a:p>
            <a:pPr lvl="1">
              <a:buClr>
                <a:schemeClr val="accent1"/>
              </a:buClr>
              <a:defRPr/>
            </a:pPr>
            <a:r>
              <a:rPr lang="en-US">
                <a:latin typeface="Noto Sans" panose="020B0502040504020204" pitchFamily="34" charset="0"/>
                <a:ea typeface="Noto Sans" panose="020B0502040504020204" pitchFamily="34" charset="0"/>
                <a:cs typeface="Noto Sans" panose="020B0502040504020204" pitchFamily="34" charset="0"/>
              </a:rPr>
              <a:t>Leave Plans where December balances are carried forward to the same plan in the new calendar year</a:t>
            </a:r>
          </a:p>
          <a:p>
            <a:pPr lvl="1">
              <a:buClr>
                <a:schemeClr val="accent1"/>
              </a:buClr>
              <a:defRPr/>
            </a:pPr>
            <a:endParaRPr lang="en-US">
              <a:latin typeface="Noto Sans" panose="020B0502040504020204" pitchFamily="34" charset="0"/>
              <a:ea typeface="Noto Sans" panose="020B0502040504020204" pitchFamily="34" charset="0"/>
              <a:cs typeface="Noto Sans" panose="020B0502040504020204" pitchFamily="34" charset="0"/>
            </a:endParaRPr>
          </a:p>
          <a:p>
            <a:pPr lvl="1">
              <a:buClr>
                <a:schemeClr val="accent1"/>
              </a:buClr>
              <a:defRPr/>
            </a:pPr>
            <a:r>
              <a:rPr lang="en-US">
                <a:latin typeface="Noto Sans" panose="020B0502040504020204" pitchFamily="34" charset="0"/>
                <a:ea typeface="Noto Sans" panose="020B0502040504020204" pitchFamily="34" charset="0"/>
                <a:cs typeface="Noto Sans" panose="020B0502040504020204" pitchFamily="34" charset="0"/>
              </a:rPr>
              <a:t>Leave Plans that are not carried forward</a:t>
            </a:r>
          </a:p>
          <a:p>
            <a:pPr lvl="1">
              <a:buClr>
                <a:schemeClr val="accent1"/>
              </a:buClr>
              <a:defRPr/>
            </a:pPr>
            <a:endParaRPr lang="en-US">
              <a:latin typeface="Noto Sans" panose="020B0502040504020204" pitchFamily="34" charset="0"/>
              <a:ea typeface="Noto Sans" panose="020B0502040504020204" pitchFamily="34" charset="0"/>
              <a:cs typeface="Noto Sans" panose="020B0502040504020204" pitchFamily="34" charset="0"/>
            </a:endParaRPr>
          </a:p>
          <a:p>
            <a:pPr lvl="1">
              <a:buClr>
                <a:schemeClr val="accent1"/>
              </a:buClr>
              <a:defRPr/>
            </a:pPr>
            <a:r>
              <a:rPr lang="en-US">
                <a:latin typeface="Noto Sans" panose="020B0502040504020204" pitchFamily="34" charset="0"/>
                <a:ea typeface="Noto Sans" panose="020B0502040504020204" pitchFamily="34" charset="0"/>
                <a:cs typeface="Noto Sans" panose="020B0502040504020204" pitchFamily="34" charset="0"/>
              </a:rPr>
              <a:t>Leave Plans that are carried forward to different plans</a:t>
            </a:r>
          </a:p>
          <a:p>
            <a:endParaRPr lang="en-US" sz="2400" dirty="0">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2626819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43DC3-D600-8102-9AA2-F6E0A573856F}"/>
              </a:ext>
            </a:extLst>
          </p:cNvPr>
          <p:cNvSpPr>
            <a:spLocks noGrp="1"/>
          </p:cNvSpPr>
          <p:nvPr>
            <p:ph type="title"/>
          </p:nvPr>
        </p:nvSpPr>
        <p:spPr/>
        <p:txBody>
          <a:bodyPr/>
          <a:lstStyle/>
          <a:p>
            <a:r>
              <a:rPr lang="en-US" dirty="0"/>
              <a:t>Leave rollover processing rules</a:t>
            </a:r>
          </a:p>
        </p:txBody>
      </p:sp>
      <p:sp>
        <p:nvSpPr>
          <p:cNvPr id="3" name="Content Placeholder 2">
            <a:extLst>
              <a:ext uri="{FF2B5EF4-FFF2-40B4-BE49-F238E27FC236}">
                <a16:creationId xmlns:a16="http://schemas.microsoft.com/office/drawing/2014/main" id="{9D496377-E347-1694-E983-5042B2BB4F7C}"/>
              </a:ext>
            </a:extLst>
          </p:cNvPr>
          <p:cNvSpPr>
            <a:spLocks noGrp="1"/>
          </p:cNvSpPr>
          <p:nvPr>
            <p:ph idx="1"/>
          </p:nvPr>
        </p:nvSpPr>
        <p:spPr/>
        <p:txBody>
          <a:bodyPr>
            <a:normAutofit/>
          </a:bodyPr>
          <a:lstStyle/>
          <a:p>
            <a:pPr>
              <a:buFont typeface="Wingdings" panose="05000000000000000000" pitchFamily="2" charset="2"/>
              <a:buChar char="§"/>
            </a:pPr>
            <a:r>
              <a:rPr lang="en-US" sz="2400" dirty="0">
                <a:latin typeface="Noto Sans" panose="020B0502040504020204" pitchFamily="34" charset="0"/>
                <a:ea typeface="Noto Sans" panose="020B0502040504020204" pitchFamily="34" charset="0"/>
                <a:cs typeface="Noto Sans" panose="020B0502040504020204" pitchFamily="34" charset="0"/>
              </a:rPr>
              <a:t>Negative (overdrawn) balances: Negative balances will move to the new year’s leave plans; for example, negative ETO in 2025 will move to the 2026 ETO leave plan as a negative</a:t>
            </a:r>
          </a:p>
          <a:p>
            <a:pPr>
              <a:buFont typeface="Wingdings" panose="05000000000000000000" pitchFamily="2" charset="2"/>
              <a:buChar char="§"/>
            </a:pPr>
            <a:endParaRPr lang="en-US" sz="2400" dirty="0">
              <a:latin typeface="Noto Sans" panose="020B0502040504020204" pitchFamily="34" charset="0"/>
              <a:ea typeface="Noto Sans" panose="020B0502040504020204" pitchFamily="34" charset="0"/>
              <a:cs typeface="Noto Sans" panose="020B0502040504020204" pitchFamily="34" charset="0"/>
            </a:endParaRPr>
          </a:p>
          <a:p>
            <a:pPr>
              <a:buFont typeface="Wingdings" panose="05000000000000000000" pitchFamily="2" charset="2"/>
              <a:buChar char="§"/>
            </a:pPr>
            <a:r>
              <a:rPr lang="en-US" sz="2400" dirty="0">
                <a:latin typeface="Noto Sans" panose="020B0502040504020204" pitchFamily="34" charset="0"/>
                <a:ea typeface="Noto Sans" panose="020B0502040504020204" pitchFamily="34" charset="0"/>
                <a:cs typeface="Noto Sans" panose="020B0502040504020204" pitchFamily="34" charset="0"/>
              </a:rPr>
              <a:t>Included Vacation Carryover: Hours that exceed the maximum carryover (70 hours) will be moved to Archived Vacation - payable at termination, resignation or retirement</a:t>
            </a:r>
          </a:p>
          <a:p>
            <a:pPr>
              <a:buFont typeface="Wingdings" panose="05000000000000000000" pitchFamily="2" charset="2"/>
              <a:buChar char="§"/>
            </a:pPr>
            <a:endParaRPr lang="en-US" sz="2400" dirty="0">
              <a:latin typeface="Noto Sans" panose="020B0502040504020204" pitchFamily="34" charset="0"/>
              <a:ea typeface="Noto Sans" panose="020B0502040504020204" pitchFamily="34" charset="0"/>
              <a:cs typeface="Noto Sans" panose="020B0502040504020204" pitchFamily="34" charset="0"/>
            </a:endParaRPr>
          </a:p>
          <a:p>
            <a:pPr>
              <a:buFont typeface="Wingdings" panose="05000000000000000000" pitchFamily="2" charset="2"/>
              <a:buChar char="§"/>
            </a:pPr>
            <a:r>
              <a:rPr lang="en-US" sz="2400" dirty="0">
                <a:latin typeface="Noto Sans" panose="020B0502040504020204" pitchFamily="34" charset="0"/>
                <a:ea typeface="Noto Sans" panose="020B0502040504020204" pitchFamily="34" charset="0"/>
                <a:cs typeface="Noto Sans" panose="020B0502040504020204" pitchFamily="34" charset="0"/>
              </a:rPr>
              <a:t>Excluded Bill 66 (Excluded Vacation Carryover): Any hours remaining will be rolled in to V66 bank (any remaining hours from the 2024 rollover will be subject to mandatory payout February 13 2026)</a:t>
            </a:r>
          </a:p>
        </p:txBody>
      </p:sp>
    </p:spTree>
    <p:extLst>
      <p:ext uri="{BB962C8B-B14F-4D97-AF65-F5344CB8AC3E}">
        <p14:creationId xmlns:p14="http://schemas.microsoft.com/office/powerpoint/2010/main" val="4131687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071B0-8673-CFA5-C95D-3ABA344D090A}"/>
              </a:ext>
            </a:extLst>
          </p:cNvPr>
          <p:cNvSpPr>
            <a:spLocks noGrp="1"/>
          </p:cNvSpPr>
          <p:nvPr>
            <p:ph type="title"/>
          </p:nvPr>
        </p:nvSpPr>
        <p:spPr>
          <a:xfrm>
            <a:off x="838200" y="365125"/>
            <a:ext cx="10515600" cy="954389"/>
          </a:xfrm>
        </p:spPr>
        <p:txBody>
          <a:bodyPr/>
          <a:lstStyle/>
          <a:p>
            <a:r>
              <a:rPr lang="en-US" sz="3600" kern="0" dirty="0"/>
              <a:t>Leave rollover processing rules</a:t>
            </a:r>
            <a:endParaRPr lang="en-US" dirty="0"/>
          </a:p>
        </p:txBody>
      </p:sp>
      <p:sp>
        <p:nvSpPr>
          <p:cNvPr id="3" name="Content Placeholder 2">
            <a:extLst>
              <a:ext uri="{FF2B5EF4-FFF2-40B4-BE49-F238E27FC236}">
                <a16:creationId xmlns:a16="http://schemas.microsoft.com/office/drawing/2014/main" id="{81C58F27-705C-C89B-510A-D0A425CD7E71}"/>
              </a:ext>
            </a:extLst>
          </p:cNvPr>
          <p:cNvSpPr>
            <a:spLocks noGrp="1"/>
          </p:cNvSpPr>
          <p:nvPr>
            <p:ph idx="1"/>
          </p:nvPr>
        </p:nvSpPr>
        <p:spPr>
          <a:xfrm>
            <a:off x="838200" y="1319514"/>
            <a:ext cx="10515600" cy="4857449"/>
          </a:xfrm>
        </p:spPr>
        <p:txBody>
          <a:bodyPr/>
          <a:lstStyle/>
          <a:p>
            <a:pPr marL="0" indent="0">
              <a:buNone/>
            </a:pPr>
            <a:r>
              <a:rPr lang="en-US" sz="2400" kern="0" dirty="0">
                <a:solidFill>
                  <a:schemeClr val="tx1"/>
                </a:solidFill>
              </a:rPr>
              <a:t>Leave Plans where balances are moved to a different Leave Plan.</a:t>
            </a:r>
          </a:p>
          <a:p>
            <a:endParaRPr lang="en-US" dirty="0"/>
          </a:p>
        </p:txBody>
      </p:sp>
      <p:graphicFrame>
        <p:nvGraphicFramePr>
          <p:cNvPr id="4" name="Content Placeholder 6">
            <a:extLst>
              <a:ext uri="{FF2B5EF4-FFF2-40B4-BE49-F238E27FC236}">
                <a16:creationId xmlns:a16="http://schemas.microsoft.com/office/drawing/2014/main" id="{AFDB293A-0B81-F791-21B4-B5C01A2F2171}"/>
              </a:ext>
            </a:extLst>
          </p:cNvPr>
          <p:cNvGraphicFramePr>
            <a:graphicFrameLocks/>
          </p:cNvGraphicFramePr>
          <p:nvPr>
            <p:extLst>
              <p:ext uri="{D42A27DB-BD31-4B8C-83A1-F6EECF244321}">
                <p14:modId xmlns:p14="http://schemas.microsoft.com/office/powerpoint/2010/main" val="1070952658"/>
              </p:ext>
            </p:extLst>
          </p:nvPr>
        </p:nvGraphicFramePr>
        <p:xfrm>
          <a:off x="838200" y="1873469"/>
          <a:ext cx="10515600" cy="4303494"/>
        </p:xfrm>
        <a:graphic>
          <a:graphicData uri="http://schemas.openxmlformats.org/drawingml/2006/table">
            <a:tbl>
              <a:tblPr firstRow="1" bandRow="1">
                <a:tableStyleId>{E8B1032C-EA38-4F05-BA0D-38AFFFC7BED3}</a:tableStyleId>
              </a:tblPr>
              <a:tblGrid>
                <a:gridCol w="1227501">
                  <a:extLst>
                    <a:ext uri="{9D8B030D-6E8A-4147-A177-3AD203B41FA5}">
                      <a16:colId xmlns:a16="http://schemas.microsoft.com/office/drawing/2014/main" val="3333882140"/>
                    </a:ext>
                  </a:extLst>
                </a:gridCol>
                <a:gridCol w="1432085">
                  <a:extLst>
                    <a:ext uri="{9D8B030D-6E8A-4147-A177-3AD203B41FA5}">
                      <a16:colId xmlns:a16="http://schemas.microsoft.com/office/drawing/2014/main" val="943681173"/>
                    </a:ext>
                  </a:extLst>
                </a:gridCol>
                <a:gridCol w="3048297">
                  <a:extLst>
                    <a:ext uri="{9D8B030D-6E8A-4147-A177-3AD203B41FA5}">
                      <a16:colId xmlns:a16="http://schemas.microsoft.com/office/drawing/2014/main" val="3715848376"/>
                    </a:ext>
                  </a:extLst>
                </a:gridCol>
                <a:gridCol w="4807717">
                  <a:extLst>
                    <a:ext uri="{9D8B030D-6E8A-4147-A177-3AD203B41FA5}">
                      <a16:colId xmlns:a16="http://schemas.microsoft.com/office/drawing/2014/main" val="1062364549"/>
                    </a:ext>
                  </a:extLst>
                </a:gridCol>
              </a:tblGrid>
              <a:tr h="249622">
                <a:tc>
                  <a:txBody>
                    <a:bodyPr/>
                    <a:lstStyle/>
                    <a:p>
                      <a:pPr algn="l" fontAlgn="b"/>
                      <a:r>
                        <a:rPr lang="en-CA" sz="1400" u="none" strike="noStrike" dirty="0">
                          <a:effectLst/>
                        </a:rPr>
                        <a:t>Plan Type</a:t>
                      </a:r>
                      <a:endParaRPr lang="en-CA" sz="1400" b="1" i="0" u="none" strike="noStrike" dirty="0">
                        <a:solidFill>
                          <a:srgbClr val="FFFFFF"/>
                        </a:solidFill>
                        <a:effectLst/>
                        <a:latin typeface="+mn-lt"/>
                      </a:endParaRPr>
                    </a:p>
                  </a:txBody>
                  <a:tcPr marL="7620" marR="7620" marT="7620" marB="0" anchor="b"/>
                </a:tc>
                <a:tc>
                  <a:txBody>
                    <a:bodyPr/>
                    <a:lstStyle/>
                    <a:p>
                      <a:pPr algn="l" fontAlgn="b"/>
                      <a:r>
                        <a:rPr lang="en-CA" sz="1400" u="none" strike="noStrike" dirty="0">
                          <a:effectLst/>
                        </a:rPr>
                        <a:t>Benefit Plan</a:t>
                      </a:r>
                      <a:endParaRPr lang="en-CA" sz="1400" b="1" i="0" u="none" strike="noStrike" dirty="0">
                        <a:solidFill>
                          <a:srgbClr val="FFFFFF"/>
                        </a:solidFill>
                        <a:effectLst/>
                        <a:latin typeface="+mn-lt"/>
                      </a:endParaRPr>
                    </a:p>
                  </a:txBody>
                  <a:tcPr marL="7620" marR="7620" marT="7620" marB="0" anchor="b"/>
                </a:tc>
                <a:tc>
                  <a:txBody>
                    <a:bodyPr/>
                    <a:lstStyle/>
                    <a:p>
                      <a:pPr algn="l" fontAlgn="b"/>
                      <a:r>
                        <a:rPr lang="en-CA" sz="1400" u="none" strike="noStrike" dirty="0">
                          <a:effectLst/>
                        </a:rPr>
                        <a:t>Description</a:t>
                      </a:r>
                      <a:endParaRPr lang="en-CA" sz="1400" b="1" i="0" u="none" strike="noStrike" dirty="0">
                        <a:solidFill>
                          <a:srgbClr val="FFFFFF"/>
                        </a:solidFill>
                        <a:effectLst/>
                        <a:latin typeface="+mn-lt"/>
                      </a:endParaRPr>
                    </a:p>
                  </a:txBody>
                  <a:tcPr marL="7620" marR="7620" marT="7620" marB="0" anchor="b"/>
                </a:tc>
                <a:tc>
                  <a:txBody>
                    <a:bodyPr/>
                    <a:lstStyle/>
                    <a:p>
                      <a:pPr algn="l" fontAlgn="b"/>
                      <a:r>
                        <a:rPr lang="en-US" sz="1400" u="none" strike="noStrike" dirty="0">
                          <a:effectLst/>
                        </a:rPr>
                        <a:t>Processing Rules/ Leave Accrual Fields</a:t>
                      </a:r>
                      <a:endParaRPr lang="en-US" sz="1400" b="1" i="0" u="none" strike="noStrike" dirty="0">
                        <a:solidFill>
                          <a:srgbClr val="FFFFFF"/>
                        </a:solidFill>
                        <a:effectLst/>
                        <a:latin typeface="+mn-lt"/>
                      </a:endParaRPr>
                    </a:p>
                  </a:txBody>
                  <a:tcPr marL="7620" marR="7620" marT="7620" marB="0" anchor="b"/>
                </a:tc>
                <a:extLst>
                  <a:ext uri="{0D108BD9-81ED-4DB2-BD59-A6C34878D82A}">
                    <a16:rowId xmlns:a16="http://schemas.microsoft.com/office/drawing/2014/main" val="2612805062"/>
                  </a:ext>
                </a:extLst>
              </a:tr>
              <a:tr h="249622">
                <a:tc>
                  <a:txBody>
                    <a:bodyPr/>
                    <a:lstStyle/>
                    <a:p>
                      <a:pPr algn="l" fontAlgn="ctr"/>
                      <a:r>
                        <a:rPr lang="en-CA" sz="1400" u="none" strike="noStrike" dirty="0">
                          <a:effectLst/>
                        </a:rPr>
                        <a:t>5P</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CA" sz="1400" u="none" strike="noStrike" dirty="0">
                          <a:effectLst/>
                        </a:rPr>
                        <a:t>OSS</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CA" sz="1400" u="none" strike="noStrike" dirty="0">
                          <a:effectLst/>
                        </a:rPr>
                        <a:t>Overtime, Shift &amp; Standby</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US" sz="1400" u="none" strike="noStrike" dirty="0">
                          <a:effectLst/>
                        </a:rPr>
                        <a:t>Positive balance moved to Plan 5Y - Prior Year OSS</a:t>
                      </a:r>
                      <a:endParaRPr lang="en-US" sz="1400" b="0" i="0" u="none" strike="noStrike" dirty="0">
                        <a:solidFill>
                          <a:srgbClr val="000000"/>
                        </a:solidFill>
                        <a:effectLst/>
                        <a:latin typeface="+mn-lt"/>
                      </a:endParaRPr>
                    </a:p>
                  </a:txBody>
                  <a:tcPr marL="7620" marR="7620" marT="7620" marB="0" anchor="ctr"/>
                </a:tc>
                <a:extLst>
                  <a:ext uri="{0D108BD9-81ED-4DB2-BD59-A6C34878D82A}">
                    <a16:rowId xmlns:a16="http://schemas.microsoft.com/office/drawing/2014/main" val="1934708708"/>
                  </a:ext>
                </a:extLst>
              </a:tr>
              <a:tr h="249622">
                <a:tc>
                  <a:txBody>
                    <a:bodyPr/>
                    <a:lstStyle/>
                    <a:p>
                      <a:pPr algn="l" fontAlgn="ctr"/>
                      <a:r>
                        <a:rPr lang="en-CA" sz="1400" u="none" strike="noStrike" dirty="0">
                          <a:effectLst/>
                        </a:rPr>
                        <a:t>5R</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CA" sz="1400" u="none" strike="noStrike" dirty="0">
                          <a:effectLst/>
                        </a:rPr>
                        <a:t>CTO</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CA" sz="1400" u="none" strike="noStrike" dirty="0">
                          <a:effectLst/>
                        </a:rPr>
                        <a:t>Compensatory Time Off </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US" sz="1400" u="none" strike="noStrike" dirty="0">
                          <a:effectLst/>
                        </a:rPr>
                        <a:t>Positive balance moved to Plan 55 - Prior Year CTO</a:t>
                      </a:r>
                      <a:endParaRPr lang="en-US" sz="1400" b="0" i="0" u="none" strike="noStrike" dirty="0">
                        <a:solidFill>
                          <a:srgbClr val="000000"/>
                        </a:solidFill>
                        <a:effectLst/>
                        <a:latin typeface="+mn-lt"/>
                      </a:endParaRPr>
                    </a:p>
                  </a:txBody>
                  <a:tcPr marL="7620" marR="7620" marT="7620" marB="0" anchor="ctr"/>
                </a:tc>
                <a:extLst>
                  <a:ext uri="{0D108BD9-81ED-4DB2-BD59-A6C34878D82A}">
                    <a16:rowId xmlns:a16="http://schemas.microsoft.com/office/drawing/2014/main" val="3339433354"/>
                  </a:ext>
                </a:extLst>
              </a:tr>
              <a:tr h="490637">
                <a:tc>
                  <a:txBody>
                    <a:bodyPr/>
                    <a:lstStyle/>
                    <a:p>
                      <a:pPr algn="l" fontAlgn="ctr"/>
                      <a:r>
                        <a:rPr lang="en-CA" sz="1400" u="none" strike="noStrike" dirty="0">
                          <a:effectLst/>
                        </a:rPr>
                        <a:t>58</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CA" sz="1400" u="none" strike="noStrike" dirty="0">
                          <a:effectLst/>
                        </a:rPr>
                        <a:t>FS CTO</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US" sz="1400" u="none" strike="noStrike" dirty="0">
                          <a:effectLst/>
                        </a:rPr>
                        <a:t>Fire Suppression Compensatory Time Off </a:t>
                      </a:r>
                      <a:endParaRPr lang="en-US" sz="1400" b="0" i="0" u="none" strike="noStrike" dirty="0">
                        <a:solidFill>
                          <a:srgbClr val="000000"/>
                        </a:solidFill>
                        <a:effectLst/>
                        <a:latin typeface="+mn-lt"/>
                      </a:endParaRPr>
                    </a:p>
                  </a:txBody>
                  <a:tcPr marL="7620" marR="7620" marT="7620" marB="0" anchor="ctr"/>
                </a:tc>
                <a:tc>
                  <a:txBody>
                    <a:bodyPr/>
                    <a:lstStyle/>
                    <a:p>
                      <a:pPr algn="l" fontAlgn="ctr"/>
                      <a:r>
                        <a:rPr lang="en-US" sz="1400" u="none" strike="noStrike" dirty="0">
                          <a:effectLst/>
                        </a:rPr>
                        <a:t>Positive balance moved to Plan 59 - Prior Year Fire Suppression CTO </a:t>
                      </a:r>
                      <a:endParaRPr lang="en-US" sz="1400" b="0" i="0" u="none" strike="noStrike" dirty="0">
                        <a:solidFill>
                          <a:srgbClr val="000000"/>
                        </a:solidFill>
                        <a:effectLst/>
                        <a:latin typeface="+mn-lt"/>
                      </a:endParaRPr>
                    </a:p>
                  </a:txBody>
                  <a:tcPr marL="7620" marR="7620" marT="7620" marB="0" anchor="ctr"/>
                </a:tc>
                <a:extLst>
                  <a:ext uri="{0D108BD9-81ED-4DB2-BD59-A6C34878D82A}">
                    <a16:rowId xmlns:a16="http://schemas.microsoft.com/office/drawing/2014/main" val="76506668"/>
                  </a:ext>
                </a:extLst>
              </a:tr>
              <a:tr h="249622">
                <a:tc>
                  <a:txBody>
                    <a:bodyPr/>
                    <a:lstStyle/>
                    <a:p>
                      <a:pPr algn="l" fontAlgn="ctr"/>
                      <a:r>
                        <a:rPr lang="en-CA" sz="1400" u="none" strike="noStrike" dirty="0">
                          <a:effectLst/>
                        </a:rPr>
                        <a:t>5X</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CA" sz="1400" u="none" strike="noStrike" dirty="0">
                          <a:effectLst/>
                        </a:rPr>
                        <a:t>ETO</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CA" sz="1400" u="none" strike="noStrike" dirty="0">
                          <a:effectLst/>
                        </a:rPr>
                        <a:t>Unscheduled ETO </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US" sz="1400" u="none" strike="noStrike" dirty="0">
                          <a:effectLst/>
                        </a:rPr>
                        <a:t>Positive balance moved to Plan 56 - Prior Year ETO</a:t>
                      </a:r>
                      <a:endParaRPr lang="en-US" sz="1400" b="0" i="0" u="none" strike="noStrike" dirty="0">
                        <a:solidFill>
                          <a:srgbClr val="000000"/>
                        </a:solidFill>
                        <a:effectLst/>
                        <a:latin typeface="+mn-lt"/>
                      </a:endParaRPr>
                    </a:p>
                  </a:txBody>
                  <a:tcPr marL="7620" marR="7620" marT="7620" marB="0" anchor="ctr"/>
                </a:tc>
                <a:extLst>
                  <a:ext uri="{0D108BD9-81ED-4DB2-BD59-A6C34878D82A}">
                    <a16:rowId xmlns:a16="http://schemas.microsoft.com/office/drawing/2014/main" val="1869049167"/>
                  </a:ext>
                </a:extLst>
              </a:tr>
              <a:tr h="2177739">
                <a:tc>
                  <a:txBody>
                    <a:bodyPr/>
                    <a:lstStyle/>
                    <a:p>
                      <a:pPr algn="l" fontAlgn="ctr"/>
                      <a:r>
                        <a:rPr lang="en-CA" sz="1400" u="none" strike="noStrike" dirty="0">
                          <a:effectLst/>
                        </a:rPr>
                        <a:t>51</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CA" sz="1400" u="none" strike="noStrike" dirty="0">
                          <a:effectLst/>
                        </a:rPr>
                        <a:t>Vacation</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CA" sz="1400" u="none" strike="noStrike" dirty="0">
                          <a:effectLst/>
                        </a:rPr>
                        <a:t>Annual Vacation</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US" sz="1400" u="none" strike="noStrike" dirty="0">
                          <a:effectLst/>
                        </a:rPr>
                        <a:t>Depending on union affiliation and leave plan rules applicable to the employee</a:t>
                      </a:r>
                    </a:p>
                    <a:p>
                      <a:pPr algn="l" fontAlgn="ctr"/>
                      <a:br>
                        <a:rPr lang="en-US" sz="1400" u="none" strike="noStrike" dirty="0">
                          <a:effectLst/>
                        </a:rPr>
                      </a:br>
                      <a:r>
                        <a:rPr lang="en-US" sz="1200" b="1" u="none" strike="noStrike" dirty="0">
                          <a:effectLst/>
                        </a:rPr>
                        <a:t>Positive balances </a:t>
                      </a:r>
                      <a:r>
                        <a:rPr lang="en-US" sz="1200" u="none" strike="noStrike" dirty="0">
                          <a:effectLst/>
                        </a:rPr>
                        <a:t>moved to: </a:t>
                      </a:r>
                    </a:p>
                    <a:p>
                      <a:pPr marL="171450" indent="-171450" algn="l" fontAlgn="ctr">
                        <a:buFont typeface="Arial" panose="020B0604020202020204" pitchFamily="34" charset="0"/>
                        <a:buChar char="•"/>
                      </a:pPr>
                      <a:r>
                        <a:rPr lang="en-US" sz="1200" u="none" strike="noStrike" dirty="0">
                          <a:effectLst/>
                        </a:rPr>
                        <a:t>52 - Vacation Carryover</a:t>
                      </a:r>
                    </a:p>
                    <a:p>
                      <a:pPr marL="171450" indent="-171450" algn="l" fontAlgn="ctr">
                        <a:buFont typeface="Arial" panose="020B0604020202020204" pitchFamily="34" charset="0"/>
                        <a:buChar char="•"/>
                      </a:pPr>
                      <a:r>
                        <a:rPr lang="en-US" sz="1200" u="none" strike="noStrike" dirty="0">
                          <a:effectLst/>
                        </a:rPr>
                        <a:t>54 - Archived Vacation</a:t>
                      </a:r>
                    </a:p>
                    <a:p>
                      <a:pPr marL="171450" indent="-171450" algn="l" fontAlgn="ctr">
                        <a:buFont typeface="Arial" panose="020B0604020202020204" pitchFamily="34" charset="0"/>
                        <a:buChar char="•"/>
                      </a:pPr>
                      <a:r>
                        <a:rPr lang="en-US" sz="1200" u="none" strike="noStrike" dirty="0">
                          <a:effectLst/>
                        </a:rPr>
                        <a:t>66 - Bill 66</a:t>
                      </a:r>
                    </a:p>
                    <a:p>
                      <a:pPr marL="0" indent="0" algn="l" fontAlgn="ctr">
                        <a:buFont typeface="Arial" panose="020B0604020202020204" pitchFamily="34" charset="0"/>
                        <a:buNone/>
                      </a:pPr>
                      <a:endParaRPr lang="en-US" sz="1200" u="none" strike="noStrike" dirty="0">
                        <a:effectLst/>
                      </a:endParaRPr>
                    </a:p>
                    <a:p>
                      <a:pPr marL="0" indent="0" algn="l" fontAlgn="ctr">
                        <a:buFont typeface="Arial" panose="020B0604020202020204" pitchFamily="34" charset="0"/>
                        <a:buNone/>
                      </a:pPr>
                      <a:r>
                        <a:rPr lang="en-US" sz="1200" b="1" u="none" strike="noStrike" dirty="0">
                          <a:effectLst/>
                        </a:rPr>
                        <a:t>Negative balances </a:t>
                      </a:r>
                      <a:r>
                        <a:rPr lang="en-US" sz="1200" u="none" strike="noStrike" dirty="0">
                          <a:effectLst/>
                        </a:rPr>
                        <a:t>are moved to Plan 51 of the new year entitlement</a:t>
                      </a:r>
                      <a:endParaRPr lang="en-US" sz="1200" b="0" i="0" u="none" strike="noStrike" dirty="0">
                        <a:solidFill>
                          <a:srgbClr val="000000"/>
                        </a:solidFill>
                        <a:effectLst/>
                        <a:latin typeface="+mn-lt"/>
                      </a:endParaRPr>
                    </a:p>
                  </a:txBody>
                  <a:tcPr marL="7620" marR="7620" marT="7620" marB="0" anchor="ctr"/>
                </a:tc>
                <a:extLst>
                  <a:ext uri="{0D108BD9-81ED-4DB2-BD59-A6C34878D82A}">
                    <a16:rowId xmlns:a16="http://schemas.microsoft.com/office/drawing/2014/main" val="1557144965"/>
                  </a:ext>
                </a:extLst>
              </a:tr>
              <a:tr h="636630">
                <a:tc>
                  <a:txBody>
                    <a:bodyPr/>
                    <a:lstStyle/>
                    <a:p>
                      <a:pPr algn="l" fontAlgn="ctr"/>
                      <a:r>
                        <a:rPr lang="en-US" sz="1400" b="0" i="0" u="none" strike="noStrike" dirty="0">
                          <a:solidFill>
                            <a:srgbClr val="000000"/>
                          </a:solidFill>
                          <a:effectLst/>
                          <a:latin typeface="+mn-lt"/>
                        </a:rPr>
                        <a:t>68</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US" sz="1400" b="0" i="0" u="none" strike="noStrike" dirty="0">
                          <a:solidFill>
                            <a:srgbClr val="000000"/>
                          </a:solidFill>
                          <a:effectLst/>
                          <a:latin typeface="+mn-lt"/>
                        </a:rPr>
                        <a:t>CET</a:t>
                      </a:r>
                      <a:endParaRPr lang="en-CA" sz="1400" b="0" i="0" u="none" strike="noStrike" dirty="0">
                        <a:solidFill>
                          <a:srgbClr val="000000"/>
                        </a:solidFill>
                        <a:effectLst/>
                        <a:latin typeface="+mn-lt"/>
                      </a:endParaRPr>
                    </a:p>
                  </a:txBody>
                  <a:tcPr marL="7620" marR="7620" marT="7620" marB="0" anchor="ctr"/>
                </a:tc>
                <a:tc>
                  <a:txBody>
                    <a:bodyPr/>
                    <a:lstStyle/>
                    <a:p>
                      <a:pPr algn="l" fontAlgn="ctr"/>
                      <a:r>
                        <a:rPr lang="en-US" sz="1400" b="0" i="0" u="none" strike="noStrike" dirty="0">
                          <a:solidFill>
                            <a:srgbClr val="000000"/>
                          </a:solidFill>
                          <a:effectLst/>
                          <a:latin typeface="+mn-lt"/>
                        </a:rPr>
                        <a:t>Crown Earned Time</a:t>
                      </a:r>
                      <a:endParaRPr lang="en-CA" sz="1400" b="0" i="0" u="none" strike="noStrike" dirty="0">
                        <a:solidFill>
                          <a:srgbClr val="000000"/>
                        </a:solidFill>
                        <a:effectLst/>
                        <a:latin typeface="+mn-lt"/>
                      </a:endParaRPr>
                    </a:p>
                  </a:txBody>
                  <a:tcPr marL="7620" marR="7620" marT="7620" marB="0" anchor="ctr"/>
                </a:tc>
                <a:tc>
                  <a:txBody>
                    <a:bodyPr/>
                    <a:lstStyle/>
                    <a:p>
                      <a:pPr marL="0" indent="0" algn="l" fontAlgn="ctr">
                        <a:buFont typeface="Arial" panose="020B0604020202020204" pitchFamily="34" charset="0"/>
                        <a:buNone/>
                      </a:pPr>
                      <a:r>
                        <a:rPr lang="en-US" sz="1400" b="0" i="0" u="none" strike="noStrike" dirty="0">
                          <a:solidFill>
                            <a:srgbClr val="000000"/>
                          </a:solidFill>
                          <a:effectLst/>
                          <a:latin typeface="+mn-lt"/>
                        </a:rPr>
                        <a:t>Positive balance moved to Plan 69 – Prior Year Crown Earned Time</a:t>
                      </a:r>
                    </a:p>
                  </a:txBody>
                  <a:tcPr marL="7620" marR="7620" marT="7620" marB="0" anchor="ctr"/>
                </a:tc>
                <a:extLst>
                  <a:ext uri="{0D108BD9-81ED-4DB2-BD59-A6C34878D82A}">
                    <a16:rowId xmlns:a16="http://schemas.microsoft.com/office/drawing/2014/main" val="483930592"/>
                  </a:ext>
                </a:extLst>
              </a:tr>
            </a:tbl>
          </a:graphicData>
        </a:graphic>
      </p:graphicFrame>
    </p:spTree>
    <p:extLst>
      <p:ext uri="{BB962C8B-B14F-4D97-AF65-F5344CB8AC3E}">
        <p14:creationId xmlns:p14="http://schemas.microsoft.com/office/powerpoint/2010/main" val="2333550708"/>
      </p:ext>
    </p:extLst>
  </p:cSld>
  <p:clrMapOvr>
    <a:masterClrMapping/>
  </p:clrMapOvr>
</p:sld>
</file>

<file path=ppt/theme/theme1.xml><?xml version="1.0" encoding="utf-8"?>
<a:theme xmlns:a="http://schemas.openxmlformats.org/drawingml/2006/main" name="Bulleted Text">
  <a:themeElements>
    <a:clrScheme name="BCPS">
      <a:dk1>
        <a:srgbClr val="373A36"/>
      </a:dk1>
      <a:lt1>
        <a:sysClr val="window" lastClr="FFFFFF"/>
      </a:lt1>
      <a:dk2>
        <a:srgbClr val="234075"/>
      </a:dk2>
      <a:lt2>
        <a:srgbClr val="E7E6E6"/>
      </a:lt2>
      <a:accent1>
        <a:srgbClr val="234075"/>
      </a:accent1>
      <a:accent2>
        <a:srgbClr val="E3A82B"/>
      </a:accent2>
      <a:accent3>
        <a:srgbClr val="E87722"/>
      </a:accent3>
      <a:accent4>
        <a:srgbClr val="971B2F"/>
      </a:accent4>
      <a:accent5>
        <a:srgbClr val="866D4B"/>
      </a:accent5>
      <a:accent6>
        <a:srgbClr val="007864"/>
      </a:accent6>
      <a:hlink>
        <a:srgbClr val="4698CB"/>
      </a:hlink>
      <a:folHlink>
        <a:srgbClr val="954F72"/>
      </a:folHlink>
    </a:clrScheme>
    <a:fontScheme name="BCPS">
      <a:majorFont>
        <a:latin typeface="Noto Sans Black"/>
        <a:ea typeface=""/>
        <a:cs typeface=""/>
      </a:majorFont>
      <a:minorFont>
        <a:latin typeface="Noto Sans"/>
        <a:ea typeface=""/>
        <a:cs typeface=""/>
      </a:minorFont>
    </a:fontScheme>
    <a:fmtScheme name="Top 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256975931115C42B154129ACF64F69B" ma:contentTypeVersion="4" ma:contentTypeDescription="Create a new document." ma:contentTypeScope="" ma:versionID="e7c1a6655d2fe8a6a0e9487a6889a7f9">
  <xsd:schema xmlns:xsd="http://www.w3.org/2001/XMLSchema" xmlns:xs="http://www.w3.org/2001/XMLSchema" xmlns:p="http://schemas.microsoft.com/office/2006/metadata/properties" xmlns:ns3="40ccca9c-0b7e-4ba6-a758-0e8a1fa03b03" targetNamespace="http://schemas.microsoft.com/office/2006/metadata/properties" ma:root="true" ma:fieldsID="37c18daf3b2cfafdbb287457c05bb074" ns3:_="">
    <xsd:import namespace="40ccca9c-0b7e-4ba6-a758-0e8a1fa03b0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ccca9c-0b7e-4ba6-a758-0e8a1fa03b0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470B552-22B0-4750-856D-BC79CE4E7533}">
  <ds:schemaRefs>
    <ds:schemaRef ds:uri="http://schemas.microsoft.com/sharepoint/v3/contenttype/forms"/>
  </ds:schemaRefs>
</ds:datastoreItem>
</file>

<file path=customXml/itemProps2.xml><?xml version="1.0" encoding="utf-8"?>
<ds:datastoreItem xmlns:ds="http://schemas.openxmlformats.org/officeDocument/2006/customXml" ds:itemID="{A10F3277-E659-4148-A028-B08B73C08424}">
  <ds:schemaRefs>
    <ds:schemaRef ds:uri="http://schemas.openxmlformats.org/package/2006/metadata/core-properties"/>
    <ds:schemaRef ds:uri="http://www.w3.org/XML/1998/namespace"/>
    <ds:schemaRef ds:uri="http://purl.org/dc/elements/1.1/"/>
    <ds:schemaRef ds:uri="http://purl.org/dc/terms/"/>
    <ds:schemaRef ds:uri="http://purl.org/dc/dcmitype/"/>
    <ds:schemaRef ds:uri="http://schemas.microsoft.com/office/2006/documentManagement/types"/>
    <ds:schemaRef ds:uri="http://schemas.microsoft.com/office/infopath/2007/PartnerControls"/>
    <ds:schemaRef ds:uri="40ccca9c-0b7e-4ba6-a758-0e8a1fa03b03"/>
    <ds:schemaRef ds:uri="http://schemas.microsoft.com/office/2006/metadata/properties"/>
  </ds:schemaRefs>
</ds:datastoreItem>
</file>

<file path=customXml/itemProps3.xml><?xml version="1.0" encoding="utf-8"?>
<ds:datastoreItem xmlns:ds="http://schemas.openxmlformats.org/officeDocument/2006/customXml" ds:itemID="{F2474E03-4F6C-4D5A-BE44-0674E92387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ccca9c-0b7e-4ba6-a758-0e8a1fa03b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9727</TotalTime>
  <Words>2992</Words>
  <Application>Microsoft Office PowerPoint</Application>
  <PresentationFormat>Widescreen</PresentationFormat>
  <Paragraphs>325</Paragraphs>
  <Slides>23</Slides>
  <Notes>23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Noto Serif</vt:lpstr>
      <vt:lpstr>Courier New</vt:lpstr>
      <vt:lpstr>Times New Roman</vt:lpstr>
      <vt:lpstr>Verdana</vt:lpstr>
      <vt:lpstr>Wingdings</vt:lpstr>
      <vt:lpstr>Noto Sans Black</vt:lpstr>
      <vt:lpstr>Calibri</vt:lpstr>
      <vt:lpstr>Noto Sans</vt:lpstr>
      <vt:lpstr>Bulleted Text</vt:lpstr>
      <vt:lpstr>Calendar Year End  and Leave Rollover  ~ 2025 </vt:lpstr>
      <vt:lpstr>PowerPoint Presentation</vt:lpstr>
      <vt:lpstr>OVERVIEW</vt:lpstr>
      <vt:lpstr>  Recent Job Action Questions</vt:lpstr>
      <vt:lpstr>Calendar Year End</vt:lpstr>
      <vt:lpstr>What is Leave Rollover?</vt:lpstr>
      <vt:lpstr>Leave rollover processing rules</vt:lpstr>
      <vt:lpstr>Leave rollover processing rules</vt:lpstr>
      <vt:lpstr>Leave rollover processing rules</vt:lpstr>
      <vt:lpstr>Continuous Leave</vt:lpstr>
      <vt:lpstr>Continuous Leave</vt:lpstr>
      <vt:lpstr>How does this effect leave liability?</vt:lpstr>
      <vt:lpstr>How does this effect leave liability?</vt:lpstr>
      <vt:lpstr>Managing Leave Liability  &amp; Risk Management Tools</vt:lpstr>
      <vt:lpstr>Managing Leave Liability  &amp; Risk Management Tools</vt:lpstr>
      <vt:lpstr>PowerPoint Presentation</vt:lpstr>
      <vt:lpstr>PowerPoint Presentation</vt:lpstr>
      <vt:lpstr>Effects of Accrual Freeze</vt:lpstr>
      <vt:lpstr>Effects of accrual freeze</vt:lpstr>
      <vt:lpstr>Key Messages</vt:lpstr>
      <vt:lpstr>Recommendations</vt:lpstr>
      <vt:lpstr>Support and Resources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Alfonso, Allan PSA:EX</dc:creator>
  <cp:lastModifiedBy>N-Chris, Bobby PSA:EX</cp:lastModifiedBy>
  <cp:revision>128</cp:revision>
  <cp:lastPrinted>2023-11-29T17:42:25Z</cp:lastPrinted>
  <dcterms:created xsi:type="dcterms:W3CDTF">2022-08-18T21:08:12Z</dcterms:created>
  <dcterms:modified xsi:type="dcterms:W3CDTF">2025-11-25T18:39:35Z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0x0101006256975931115C42B154129ACF64F69B</vt:lpwstr>
  </property>
</Properties>
</file>