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60" r:id="rId5"/>
    <p:sldId id="261" r:id="rId6"/>
    <p:sldId id="259" r:id="rId7"/>
    <p:sldId id="278" r:id="rId8"/>
    <p:sldId id="266" r:id="rId9"/>
    <p:sldId id="263" r:id="rId10"/>
    <p:sldId id="277" r:id="rId11"/>
    <p:sldId id="265" r:id="rId12"/>
    <p:sldId id="264" r:id="rId13"/>
    <p:sldId id="268" r:id="rId14"/>
    <p:sldId id="272" r:id="rId15"/>
    <p:sldId id="273" r:id="rId16"/>
    <p:sldId id="271" r:id="rId17"/>
    <p:sldId id="27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4" autoAdjust="0"/>
    <p:restoredTop sz="68072" autoAdjust="0"/>
  </p:normalViewPr>
  <p:slideViewPr>
    <p:cSldViewPr snapToGrid="0">
      <p:cViewPr varScale="1">
        <p:scale>
          <a:sx n="75" d="100"/>
          <a:sy n="75" d="100"/>
        </p:scale>
        <p:origin x="2028"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5ADB12-92AF-4503-A998-7772EE61DBD1}" type="datetimeFigureOut">
              <a:rPr lang="en-CA" smtClean="0"/>
              <a:t>2019-07-19</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AD7B82-B2F3-4A73-ABFD-DAED56C49BE8}" type="slidenum">
              <a:rPr lang="en-CA" smtClean="0"/>
              <a:t>‹#›</a:t>
            </a:fld>
            <a:endParaRPr lang="en-CA"/>
          </a:p>
        </p:txBody>
      </p:sp>
    </p:spTree>
    <p:extLst>
      <p:ext uri="{BB962C8B-B14F-4D97-AF65-F5344CB8AC3E}">
        <p14:creationId xmlns:p14="http://schemas.microsoft.com/office/powerpoint/2010/main" val="3334748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google.ca/url?sa=t&amp;rct=j&amp;q=&amp;esrc=s&amp;source=web&amp;cd=1&amp;cad=rja&amp;uact=8&amp;ved=0ahUKEwjS-rv33_nbAhWG458KHfrYA9oQFggnMAA&amp;url=https://www2.gov.bc.ca/gov/content/careers-myhr/about-the-bc-public-service/ethics-standards-of-conduct/ethics-contacts&amp;usg=AOvVaw1RFw2Bkf12ORRUi5hWBxZ6"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400" b="1" i="1" dirty="0"/>
              <a:t>The title slide presents an opportunity </a:t>
            </a:r>
            <a:r>
              <a:rPr lang="en-US" sz="1400" b="1" i="1" dirty="0"/>
              <a:t>for the facilitator to introduce themselves and welcome participants to the session. </a:t>
            </a:r>
            <a:endParaRPr lang="en-CA" sz="1400" b="1" i="1" dirty="0"/>
          </a:p>
        </p:txBody>
      </p:sp>
      <p:sp>
        <p:nvSpPr>
          <p:cNvPr id="4" name="Slide Number Placeholder 3"/>
          <p:cNvSpPr>
            <a:spLocks noGrp="1"/>
          </p:cNvSpPr>
          <p:nvPr>
            <p:ph type="sldNum" sz="quarter" idx="10"/>
          </p:nvPr>
        </p:nvSpPr>
        <p:spPr/>
        <p:txBody>
          <a:bodyPr/>
          <a:lstStyle/>
          <a:p>
            <a:fld id="{D4AD7B82-B2F3-4A73-ABFD-DAED56C49BE8}" type="slidenum">
              <a:rPr lang="en-CA" smtClean="0"/>
              <a:t>1</a:t>
            </a:fld>
            <a:endParaRPr lang="en-CA"/>
          </a:p>
        </p:txBody>
      </p:sp>
    </p:spTree>
    <p:extLst>
      <p:ext uri="{BB962C8B-B14F-4D97-AF65-F5344CB8AC3E}">
        <p14:creationId xmlns:p14="http://schemas.microsoft.com/office/powerpoint/2010/main" val="4462616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The Standards of Conduct, the Oath of Employment, and the conflict of interest guidelines provide explicit direction that public servants must avoid all conflicts of interest, whether real or perceived, and disclose any within 30 days of becoming aware of them. </a:t>
            </a:r>
          </a:p>
          <a:p>
            <a:endParaRPr lang="en-US" b="1" i="1" dirty="0"/>
          </a:p>
          <a:p>
            <a:r>
              <a:rPr lang="en-US" b="1" i="1" dirty="0"/>
              <a:t>Employees may need to think about:</a:t>
            </a:r>
          </a:p>
          <a:p>
            <a:pPr marL="171450" indent="-171450">
              <a:buFont typeface="Arial" panose="020B0604020202020204" pitchFamily="34" charset="0"/>
              <a:buChar char="•"/>
            </a:pPr>
            <a:r>
              <a:rPr lang="en-US" b="1" i="1" dirty="0"/>
              <a:t>How their profiles are set up </a:t>
            </a:r>
          </a:p>
          <a:p>
            <a:pPr marL="171450" indent="-171450">
              <a:buFont typeface="Arial" panose="020B0604020202020204" pitchFamily="34" charset="0"/>
              <a:buChar char="•"/>
            </a:pPr>
            <a:r>
              <a:rPr lang="en-US" b="1" i="1" dirty="0"/>
              <a:t>Who their friends or contacts are </a:t>
            </a:r>
          </a:p>
          <a:p>
            <a:pPr marL="171450" indent="-171450">
              <a:buFont typeface="Arial" panose="020B0604020202020204" pitchFamily="34" charset="0"/>
              <a:buChar char="•"/>
            </a:pPr>
            <a:r>
              <a:rPr lang="en-US" b="1" i="1" dirty="0"/>
              <a:t>Whether they post about their work or their workplace</a:t>
            </a:r>
          </a:p>
          <a:p>
            <a:endParaRPr lang="en-US" b="1" i="1" dirty="0"/>
          </a:p>
          <a:p>
            <a:r>
              <a:rPr lang="en-US" b="1" i="1" dirty="0"/>
              <a:t>For more information about conflict of interest, see: </a:t>
            </a:r>
          </a:p>
          <a:p>
            <a:pPr marL="171450" indent="-171450">
              <a:buFont typeface="Arial" panose="020B0604020202020204" pitchFamily="34" charset="0"/>
              <a:buChar char="•"/>
            </a:pPr>
            <a:r>
              <a:rPr lang="en-US" b="1" i="1" dirty="0"/>
              <a:t>https://www2.gov.bc.ca/gov/content/careers-myhr/about-the-bc-public-service/ethics-standards-of-conduct/conflict-interest</a:t>
            </a:r>
          </a:p>
        </p:txBody>
      </p:sp>
      <p:sp>
        <p:nvSpPr>
          <p:cNvPr id="4" name="Slide Number Placeholder 3"/>
          <p:cNvSpPr>
            <a:spLocks noGrp="1"/>
          </p:cNvSpPr>
          <p:nvPr>
            <p:ph type="sldNum" sz="quarter" idx="10"/>
          </p:nvPr>
        </p:nvSpPr>
        <p:spPr/>
        <p:txBody>
          <a:bodyPr/>
          <a:lstStyle/>
          <a:p>
            <a:fld id="{D4AD7B82-B2F3-4A73-ABFD-DAED56C49BE8}" type="slidenum">
              <a:rPr lang="en-CA" smtClean="0"/>
              <a:t>10</a:t>
            </a:fld>
            <a:endParaRPr lang="en-CA"/>
          </a:p>
        </p:txBody>
      </p:sp>
    </p:spTree>
    <p:extLst>
      <p:ext uri="{BB962C8B-B14F-4D97-AF65-F5344CB8AC3E}">
        <p14:creationId xmlns:p14="http://schemas.microsoft.com/office/powerpoint/2010/main" val="37906594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i="1" u="none" dirty="0"/>
          </a:p>
        </p:txBody>
      </p:sp>
      <p:sp>
        <p:nvSpPr>
          <p:cNvPr id="4" name="Slide Number Placeholder 3"/>
          <p:cNvSpPr>
            <a:spLocks noGrp="1"/>
          </p:cNvSpPr>
          <p:nvPr>
            <p:ph type="sldNum" sz="quarter" idx="10"/>
          </p:nvPr>
        </p:nvSpPr>
        <p:spPr/>
        <p:txBody>
          <a:bodyPr/>
          <a:lstStyle/>
          <a:p>
            <a:fld id="{D4AD7B82-B2F3-4A73-ABFD-DAED56C49BE8}" type="slidenum">
              <a:rPr lang="en-CA" smtClean="0"/>
              <a:t>11</a:t>
            </a:fld>
            <a:endParaRPr lang="en-CA"/>
          </a:p>
        </p:txBody>
      </p:sp>
    </p:spTree>
    <p:extLst>
      <p:ext uri="{BB962C8B-B14F-4D97-AF65-F5344CB8AC3E}">
        <p14:creationId xmlns:p14="http://schemas.microsoft.com/office/powerpoint/2010/main" val="13098685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i="1" u="none" dirty="0"/>
              <a:t>If an employee has concerns about their safety because of a comment on social media, they should talk to their supervisor right away. </a:t>
            </a:r>
          </a:p>
        </p:txBody>
      </p:sp>
      <p:sp>
        <p:nvSpPr>
          <p:cNvPr id="4" name="Slide Number Placeholder 3"/>
          <p:cNvSpPr>
            <a:spLocks noGrp="1"/>
          </p:cNvSpPr>
          <p:nvPr>
            <p:ph type="sldNum" sz="quarter" idx="10"/>
          </p:nvPr>
        </p:nvSpPr>
        <p:spPr/>
        <p:txBody>
          <a:bodyPr/>
          <a:lstStyle/>
          <a:p>
            <a:fld id="{D4AD7B82-B2F3-4A73-ABFD-DAED56C49BE8}" type="slidenum">
              <a:rPr lang="en-CA" smtClean="0"/>
              <a:t>12</a:t>
            </a:fld>
            <a:endParaRPr lang="en-CA"/>
          </a:p>
        </p:txBody>
      </p:sp>
    </p:spTree>
    <p:extLst>
      <p:ext uri="{BB962C8B-B14F-4D97-AF65-F5344CB8AC3E}">
        <p14:creationId xmlns:p14="http://schemas.microsoft.com/office/powerpoint/2010/main" val="34080684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i="1" u="none" dirty="0"/>
              <a:t>Questions to think about: </a:t>
            </a:r>
          </a:p>
          <a:p>
            <a:pPr marL="171450" indent="-171450">
              <a:buFont typeface="Arial" panose="020B0604020202020204" pitchFamily="34" charset="0"/>
              <a:buChar char="•"/>
            </a:pPr>
            <a:r>
              <a:rPr lang="en-CA" b="1" i="1" u="none" dirty="0"/>
              <a:t>Why is this an issue?</a:t>
            </a:r>
          </a:p>
          <a:p>
            <a:pPr marL="171450" indent="-171450">
              <a:buFont typeface="Arial" panose="020B0604020202020204" pitchFamily="34" charset="0"/>
              <a:buChar char="•"/>
            </a:pPr>
            <a:r>
              <a:rPr lang="en-CA" b="1" i="1" u="none" dirty="0"/>
              <a:t>Is it appropriate for Jeanine to use social media to comment about their work in the BC Public Service? Why or why not?</a:t>
            </a:r>
          </a:p>
          <a:p>
            <a:pPr marL="171450" indent="-171450">
              <a:buFont typeface="Arial" panose="020B0604020202020204" pitchFamily="34" charset="0"/>
              <a:buChar char="•"/>
            </a:pPr>
            <a:r>
              <a:rPr lang="en-CA" b="1" i="1" u="none" dirty="0"/>
              <a:t>Who can help Jeanine make decisions about ethical choices?</a:t>
            </a:r>
          </a:p>
          <a:p>
            <a:pPr marL="171450" indent="-171450">
              <a:buFont typeface="Arial" panose="020B0604020202020204" pitchFamily="34" charset="0"/>
              <a:buChar char="•"/>
            </a:pPr>
            <a:endParaRPr lang="en-CA" b="1" i="1" u="none" dirty="0"/>
          </a:p>
          <a:p>
            <a:pPr marL="171450" indent="-171450">
              <a:buFont typeface="Arial" panose="020B0604020202020204" pitchFamily="34" charset="0"/>
              <a:buChar char="•"/>
            </a:pPr>
            <a:r>
              <a:rPr lang="en-CA" b="1" i="1" u="none" dirty="0"/>
              <a:t>For guidance, refer to the </a:t>
            </a:r>
            <a:r>
              <a:rPr lang="en-CA" b="1" i="1" u="none" dirty="0">
                <a:solidFill>
                  <a:srgbClr val="FF0000"/>
                </a:solidFill>
              </a:rPr>
              <a:t>Social Media Guidelines Scenarios for Discussion</a:t>
            </a:r>
            <a:r>
              <a:rPr lang="en-CA" b="1" i="1" u="none" dirty="0"/>
              <a:t> handout. </a:t>
            </a:r>
          </a:p>
          <a:p>
            <a:endParaRPr lang="en-CA" b="1" i="1" dirty="0"/>
          </a:p>
          <a:p>
            <a:pPr marL="0" indent="0">
              <a:buFont typeface="Arial" panose="020B0604020202020204" pitchFamily="34" charset="0"/>
              <a:buNone/>
            </a:pPr>
            <a:r>
              <a:rPr lang="en-CA" b="1" i="1" u="none" dirty="0"/>
              <a:t>Key messages:</a:t>
            </a:r>
          </a:p>
          <a:p>
            <a:pPr marL="171450" indent="-171450">
              <a:buFont typeface="Arial" panose="020B0604020202020204" pitchFamily="34" charset="0"/>
              <a:buChar char="•"/>
            </a:pPr>
            <a:r>
              <a:rPr lang="en-CA" b="1" i="1" u="none" dirty="0"/>
              <a:t>Jeanine needs to </a:t>
            </a:r>
            <a:r>
              <a:rPr lang="en-US" b="1" i="1" u="none" dirty="0"/>
              <a:t>understand the Standards of Conduct for Public Service Employees in relation to the current situation.</a:t>
            </a:r>
          </a:p>
          <a:p>
            <a:pPr marL="171450" indent="-171450">
              <a:buFont typeface="Arial" panose="020B0604020202020204" pitchFamily="34" charset="0"/>
              <a:buChar char="•"/>
            </a:pPr>
            <a:r>
              <a:rPr lang="en-US" b="1" i="1" u="none" dirty="0"/>
              <a:t>Under the Standards of Conduct, public service employees have a duty of loyalty to the government as their employer. They must act honestly and in good faith and place the interests of the employer ahead of their own private interests. </a:t>
            </a:r>
          </a:p>
          <a:p>
            <a:pPr marL="171450" indent="-171450">
              <a:buFont typeface="Arial" panose="020B0604020202020204" pitchFamily="34" charset="0"/>
              <a:buChar char="•"/>
            </a:pPr>
            <a:r>
              <a:rPr lang="en-US" b="1" i="1" dirty="0"/>
              <a:t>Employees must not jeopardize the perception of impartiality in the performance of their duties through making public comments or entering into public debate regarding ministry policies. </a:t>
            </a:r>
          </a:p>
          <a:p>
            <a:pPr marL="171450" indent="-171450">
              <a:buFont typeface="Arial" panose="020B0604020202020204" pitchFamily="34" charset="0"/>
              <a:buChar char="•"/>
            </a:pPr>
            <a:r>
              <a:rPr lang="en-US" b="1" i="1" u="none" dirty="0"/>
              <a:t>In this situation, by identifying her as a “sometimes reluctant employee of a certain very large provincial employer”, and posting angry comments  in response to BC Government ads and press releases, Jeanine risks jeopardizing the perception of impartiality in the performance of their duties through making public comments or entering into public debate regarding ministry policies.</a:t>
            </a:r>
            <a:endParaRPr lang="en-CA" b="1" i="1" dirty="0"/>
          </a:p>
        </p:txBody>
      </p:sp>
      <p:sp>
        <p:nvSpPr>
          <p:cNvPr id="4" name="Slide Number Placeholder 3"/>
          <p:cNvSpPr>
            <a:spLocks noGrp="1"/>
          </p:cNvSpPr>
          <p:nvPr>
            <p:ph type="sldNum" sz="quarter" idx="10"/>
          </p:nvPr>
        </p:nvSpPr>
        <p:spPr/>
        <p:txBody>
          <a:bodyPr/>
          <a:lstStyle/>
          <a:p>
            <a:fld id="{D4AD7B82-B2F3-4A73-ABFD-DAED56C49BE8}" type="slidenum">
              <a:rPr lang="en-CA" smtClean="0"/>
              <a:t>13</a:t>
            </a:fld>
            <a:endParaRPr lang="en-CA"/>
          </a:p>
        </p:txBody>
      </p:sp>
    </p:spTree>
    <p:extLst>
      <p:ext uri="{BB962C8B-B14F-4D97-AF65-F5344CB8AC3E}">
        <p14:creationId xmlns:p14="http://schemas.microsoft.com/office/powerpoint/2010/main" val="23567402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i="1" dirty="0"/>
              <a:t>Your social media name, profile, and photos influence how people associate your work identity with your social media activity.  </a:t>
            </a:r>
          </a:p>
          <a:p>
            <a:pPr marL="0" indent="0">
              <a:buFont typeface="Arial" panose="020B0604020202020204" pitchFamily="34" charset="0"/>
              <a:buNone/>
            </a:pPr>
            <a:endParaRPr lang="en-US" b="1" i="1" dirty="0"/>
          </a:p>
          <a:p>
            <a:pPr marL="0" indent="0">
              <a:buFont typeface="Arial" panose="020B0604020202020204" pitchFamily="34" charset="0"/>
              <a:buNone/>
            </a:pPr>
            <a:r>
              <a:rPr lang="en-US" b="1" i="1" dirty="0"/>
              <a:t>If you list your job title or place of work or have photos of you as a public service employee, people may draw a connection between your work duties and what you post that undermines their trust and confidence in government.   You may even be in a conflict of interest if the social media account is used to promote a side business.  Carefully consider these choices when deciding what to post.  </a:t>
            </a:r>
          </a:p>
          <a:p>
            <a:pPr marL="0" indent="0">
              <a:buFont typeface="Arial" panose="020B0604020202020204" pitchFamily="34" charset="0"/>
              <a:buNone/>
            </a:pPr>
            <a:endParaRPr lang="en-US" b="1" i="1" dirty="0"/>
          </a:p>
          <a:p>
            <a:pPr marL="0" indent="0">
              <a:buFont typeface="Arial" panose="020B0604020202020204" pitchFamily="34" charset="0"/>
              <a:buNone/>
            </a:pPr>
            <a:endParaRPr lang="en-US" b="1" i="1" dirty="0"/>
          </a:p>
          <a:p>
            <a:pPr marL="0" indent="0">
              <a:buFont typeface="Arial" panose="020B0604020202020204" pitchFamily="34" charset="0"/>
              <a:buNone/>
            </a:pPr>
            <a:r>
              <a:rPr lang="en-US" b="1" i="1" dirty="0"/>
              <a:t>If your</a:t>
            </a:r>
            <a:r>
              <a:rPr lang="en-US" b="1" i="1" baseline="0" dirty="0"/>
              <a:t> profile strongly associates you with the BC Public Service, people may also perceive that you’re speaking in an official capacity rather than a private individual. </a:t>
            </a:r>
          </a:p>
          <a:p>
            <a:pPr marL="0" indent="0">
              <a:buFont typeface="Arial" panose="020B0604020202020204" pitchFamily="34" charset="0"/>
              <a:buNone/>
            </a:pPr>
            <a:endParaRPr lang="en-US" b="1" i="1" dirty="0"/>
          </a:p>
          <a:p>
            <a:pPr marL="0" indent="0">
              <a:buFont typeface="Arial" panose="020B0604020202020204" pitchFamily="34" charset="0"/>
              <a:buNone/>
            </a:pPr>
            <a:r>
              <a:rPr lang="en-US" b="1" i="1"/>
              <a:t>Official government logos or other branding images can be used only for authorized and official government business, not for personal use.</a:t>
            </a:r>
          </a:p>
          <a:p>
            <a:endParaRPr lang="en-CA" b="1" i="1" dirty="0"/>
          </a:p>
        </p:txBody>
      </p:sp>
      <p:sp>
        <p:nvSpPr>
          <p:cNvPr id="4" name="Slide Number Placeholder 3"/>
          <p:cNvSpPr>
            <a:spLocks noGrp="1"/>
          </p:cNvSpPr>
          <p:nvPr>
            <p:ph type="sldNum" sz="quarter" idx="10"/>
          </p:nvPr>
        </p:nvSpPr>
        <p:spPr/>
        <p:txBody>
          <a:bodyPr/>
          <a:lstStyle/>
          <a:p>
            <a:fld id="{D4AD7B82-B2F3-4A73-ABFD-DAED56C49BE8}" type="slidenum">
              <a:rPr lang="en-CA" smtClean="0"/>
              <a:t>14</a:t>
            </a:fld>
            <a:endParaRPr lang="en-CA"/>
          </a:p>
        </p:txBody>
      </p:sp>
    </p:spTree>
    <p:extLst>
      <p:ext uri="{BB962C8B-B14F-4D97-AF65-F5344CB8AC3E}">
        <p14:creationId xmlns:p14="http://schemas.microsoft.com/office/powerpoint/2010/main" val="1247414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When work colleagues are added to your online social network (e.g. added as Facebook friends or LinkedIn connections), your work colleagues are now part of the audience for your activities in that network.  </a:t>
            </a:r>
          </a:p>
          <a:p>
            <a:endParaRPr lang="en-US" b="1" i="1" dirty="0"/>
          </a:p>
          <a:p>
            <a:r>
              <a:rPr lang="en-US" b="1" i="1" dirty="0"/>
              <a:t>Because of the nature of social media as social and digital, what you intend to be private may become public.  </a:t>
            </a:r>
          </a:p>
          <a:p>
            <a:endParaRPr lang="en-US" b="1" i="1" dirty="0"/>
          </a:p>
          <a:p>
            <a:r>
              <a:rPr lang="en-US" b="1" i="1" dirty="0"/>
              <a:t>Before posting, consider carefully what would happen if your words or images were visible to a wider audience. </a:t>
            </a:r>
            <a:endParaRPr lang="en-CA" b="1" i="1" dirty="0"/>
          </a:p>
        </p:txBody>
      </p:sp>
      <p:sp>
        <p:nvSpPr>
          <p:cNvPr id="4" name="Slide Number Placeholder 3"/>
          <p:cNvSpPr>
            <a:spLocks noGrp="1"/>
          </p:cNvSpPr>
          <p:nvPr>
            <p:ph type="sldNum" sz="quarter" idx="10"/>
          </p:nvPr>
        </p:nvSpPr>
        <p:spPr/>
        <p:txBody>
          <a:bodyPr/>
          <a:lstStyle/>
          <a:p>
            <a:fld id="{D4AD7B82-B2F3-4A73-ABFD-DAED56C49BE8}" type="slidenum">
              <a:rPr lang="en-CA" smtClean="0"/>
              <a:t>15</a:t>
            </a:fld>
            <a:endParaRPr lang="en-CA"/>
          </a:p>
        </p:txBody>
      </p:sp>
    </p:spTree>
    <p:extLst>
      <p:ext uri="{BB962C8B-B14F-4D97-AF65-F5344CB8AC3E}">
        <p14:creationId xmlns:p14="http://schemas.microsoft.com/office/powerpoint/2010/main" val="33945491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CA" sz="1200" b="1" i="1" kern="1200" dirty="0">
                <a:solidFill>
                  <a:schemeClr val="tx1"/>
                </a:solidFill>
                <a:effectLst/>
                <a:latin typeface="+mn-lt"/>
                <a:ea typeface="+mn-ea"/>
                <a:cs typeface="+mn-cs"/>
              </a:rPr>
              <a:t>Sometimes violations of these policies and regulations in employee social media use do come to the attention of other employees, supervisors, and the employer.  </a:t>
            </a:r>
          </a:p>
          <a:p>
            <a:pPr lvl="0"/>
            <a:endParaRPr lang="en-CA" sz="1200" b="1" i="1" kern="1200" dirty="0">
              <a:solidFill>
                <a:schemeClr val="tx1"/>
              </a:solidFill>
              <a:effectLst/>
              <a:latin typeface="+mn-lt"/>
              <a:ea typeface="+mn-ea"/>
              <a:cs typeface="+mn-cs"/>
            </a:endParaRPr>
          </a:p>
          <a:p>
            <a:pPr lvl="0"/>
            <a:r>
              <a:rPr lang="en-CA" sz="1200" b="1" i="1" kern="1200" dirty="0">
                <a:solidFill>
                  <a:schemeClr val="tx1"/>
                </a:solidFill>
                <a:effectLst/>
                <a:latin typeface="+mn-lt"/>
                <a:ea typeface="+mn-ea"/>
                <a:cs typeface="+mn-cs"/>
              </a:rPr>
              <a:t>If other employees or members of the public see social media activities that constitute a conflict of interest or other violation of the Standards of Conduct, they may speak up and share that information with the employer.  </a:t>
            </a:r>
          </a:p>
          <a:p>
            <a:pPr lvl="0"/>
            <a:endParaRPr lang="en-CA" sz="1200" b="1" i="1" kern="1200" dirty="0">
              <a:solidFill>
                <a:schemeClr val="tx1"/>
              </a:solidFill>
              <a:effectLst/>
              <a:latin typeface="+mn-lt"/>
              <a:ea typeface="+mn-ea"/>
              <a:cs typeface="+mn-cs"/>
            </a:endParaRPr>
          </a:p>
          <a:p>
            <a:pPr lvl="0"/>
            <a:r>
              <a:rPr lang="en-CA" sz="1200" b="1" i="1" kern="1200" dirty="0">
                <a:solidFill>
                  <a:schemeClr val="tx1"/>
                </a:solidFill>
                <a:effectLst/>
                <a:latin typeface="+mn-lt"/>
                <a:ea typeface="+mn-ea"/>
                <a:cs typeface="+mn-cs"/>
              </a:rPr>
              <a:t>In some cases, investigations and discipline may be necessary.  </a:t>
            </a:r>
          </a:p>
          <a:p>
            <a:pPr lvl="0"/>
            <a:endParaRPr lang="en-CA" sz="1200" b="1" i="1" kern="1200" dirty="0">
              <a:solidFill>
                <a:schemeClr val="tx1"/>
              </a:solidFill>
              <a:effectLst/>
              <a:latin typeface="+mn-lt"/>
              <a:ea typeface="+mn-ea"/>
              <a:cs typeface="+mn-cs"/>
            </a:endParaRPr>
          </a:p>
          <a:p>
            <a:r>
              <a:rPr lang="en-US" sz="1200" b="1" i="1" kern="1200" dirty="0">
                <a:solidFill>
                  <a:schemeClr val="tx1"/>
                </a:solidFill>
                <a:effectLst/>
                <a:latin typeface="+mn-lt"/>
                <a:ea typeface="+mn-ea"/>
                <a:cs typeface="+mn-cs"/>
              </a:rPr>
              <a:t>You’re responsible for using your best judgment and reaching out for help when unsure. </a:t>
            </a:r>
            <a:r>
              <a:rPr lang="en-CA" sz="1200" b="1" i="1" kern="1200" dirty="0">
                <a:solidFill>
                  <a:schemeClr val="tx1"/>
                </a:solidFill>
                <a:effectLst/>
                <a:latin typeface="+mn-lt"/>
                <a:ea typeface="+mn-ea"/>
                <a:cs typeface="+mn-cs"/>
              </a:rPr>
              <a:t>Employees observing unethical conduct on social media can speak with their own supervisor or their </a:t>
            </a:r>
            <a:r>
              <a:rPr lang="en-CA" sz="1200" b="1" i="1" u="sng" kern="1200" dirty="0">
                <a:solidFill>
                  <a:schemeClr val="tx1"/>
                </a:solidFill>
                <a:effectLst/>
                <a:latin typeface="+mn-lt"/>
                <a:ea typeface="+mn-ea"/>
                <a:cs typeface="+mn-cs"/>
                <a:hlinkClick r:id="rId3"/>
              </a:rPr>
              <a:t>ministry’s ethics advisor</a:t>
            </a:r>
            <a:r>
              <a:rPr lang="en-CA" sz="1200" b="1" i="1" kern="1200" dirty="0">
                <a:solidFill>
                  <a:schemeClr val="tx1"/>
                </a:solidFill>
                <a:effectLst/>
                <a:latin typeface="+mn-lt"/>
                <a:ea typeface="+mn-ea"/>
                <a:cs typeface="+mn-cs"/>
              </a:rPr>
              <a:t> for guidance. </a:t>
            </a:r>
            <a:endParaRPr lang="en-CA" b="1" i="1" dirty="0"/>
          </a:p>
        </p:txBody>
      </p:sp>
      <p:sp>
        <p:nvSpPr>
          <p:cNvPr id="4" name="Slide Number Placeholder 3"/>
          <p:cNvSpPr>
            <a:spLocks noGrp="1"/>
          </p:cNvSpPr>
          <p:nvPr>
            <p:ph type="sldNum" sz="quarter" idx="10"/>
          </p:nvPr>
        </p:nvSpPr>
        <p:spPr/>
        <p:txBody>
          <a:bodyPr/>
          <a:lstStyle/>
          <a:p>
            <a:fld id="{D4AD7B82-B2F3-4A73-ABFD-DAED56C49BE8}" type="slidenum">
              <a:rPr lang="en-CA" smtClean="0"/>
              <a:t>16</a:t>
            </a:fld>
            <a:endParaRPr lang="en-CA"/>
          </a:p>
        </p:txBody>
      </p:sp>
    </p:spTree>
    <p:extLst>
      <p:ext uri="{BB962C8B-B14F-4D97-AF65-F5344CB8AC3E}">
        <p14:creationId xmlns:p14="http://schemas.microsoft.com/office/powerpoint/2010/main" val="960528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i="1" dirty="0"/>
              <a:t>If you are unsure about how to navigate a situation, consult the Social Media Guidelines for BC Public Service Employees and talk to your supervisor. </a:t>
            </a:r>
          </a:p>
          <a:p>
            <a:endParaRPr lang="en-CA" b="1" i="1" dirty="0"/>
          </a:p>
          <a:p>
            <a:r>
              <a:rPr lang="en-CA" b="1" i="1" dirty="0"/>
              <a:t>There is also information and resources on MyHR to help you along the way. </a:t>
            </a:r>
          </a:p>
        </p:txBody>
      </p:sp>
      <p:sp>
        <p:nvSpPr>
          <p:cNvPr id="4" name="Slide Number Placeholder 3"/>
          <p:cNvSpPr>
            <a:spLocks noGrp="1"/>
          </p:cNvSpPr>
          <p:nvPr>
            <p:ph type="sldNum" sz="quarter" idx="10"/>
          </p:nvPr>
        </p:nvSpPr>
        <p:spPr/>
        <p:txBody>
          <a:bodyPr/>
          <a:lstStyle/>
          <a:p>
            <a:fld id="{D4AD7B82-B2F3-4A73-ABFD-DAED56C49BE8}" type="slidenum">
              <a:rPr lang="en-CA" smtClean="0"/>
              <a:t>17</a:t>
            </a:fld>
            <a:endParaRPr lang="en-CA"/>
          </a:p>
        </p:txBody>
      </p:sp>
    </p:spTree>
    <p:extLst>
      <p:ext uri="{BB962C8B-B14F-4D97-AF65-F5344CB8AC3E}">
        <p14:creationId xmlns:p14="http://schemas.microsoft.com/office/powerpoint/2010/main" val="2854719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1" i="1" dirty="0"/>
              <a:t>Once the facilitator finalizes the</a:t>
            </a:r>
            <a:r>
              <a:rPr lang="en-CA" sz="1200" b="1" i="1" baseline="0" dirty="0"/>
              <a:t> session agenda, it may be helpful for them to review it with participants at the start of the meeting. This will also provide participants with an idea of what to expect, and encourage them to think about potential questions they may have about a subject. </a:t>
            </a:r>
            <a:endParaRPr lang="en-CA" sz="1200" b="1" i="1" dirty="0"/>
          </a:p>
          <a:p>
            <a:endParaRPr lang="en-CA" dirty="0"/>
          </a:p>
        </p:txBody>
      </p:sp>
      <p:sp>
        <p:nvSpPr>
          <p:cNvPr id="4" name="Slide Number Placeholder 3"/>
          <p:cNvSpPr>
            <a:spLocks noGrp="1"/>
          </p:cNvSpPr>
          <p:nvPr>
            <p:ph type="sldNum" sz="quarter" idx="10"/>
          </p:nvPr>
        </p:nvSpPr>
        <p:spPr/>
        <p:txBody>
          <a:bodyPr/>
          <a:lstStyle/>
          <a:p>
            <a:fld id="{D4AD7B82-B2F3-4A73-ABFD-DAED56C49BE8}" type="slidenum">
              <a:rPr lang="en-CA" smtClean="0"/>
              <a:t>2</a:t>
            </a:fld>
            <a:endParaRPr lang="en-CA"/>
          </a:p>
        </p:txBody>
      </p:sp>
    </p:spTree>
    <p:extLst>
      <p:ext uri="{BB962C8B-B14F-4D97-AF65-F5344CB8AC3E}">
        <p14:creationId xmlns:p14="http://schemas.microsoft.com/office/powerpoint/2010/main" val="924188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i="1" dirty="0"/>
              <a:t>The facilitator may choose to start the session with a quick activity, such as an icebreaker. Or, the facilitator may choose to ask how many participants have read the Social Media Guidelines for BC Public Service Employees for a quick audience check-in. </a:t>
            </a:r>
          </a:p>
        </p:txBody>
      </p:sp>
      <p:sp>
        <p:nvSpPr>
          <p:cNvPr id="4" name="Slide Number Placeholder 3"/>
          <p:cNvSpPr>
            <a:spLocks noGrp="1"/>
          </p:cNvSpPr>
          <p:nvPr>
            <p:ph type="sldNum" sz="quarter" idx="10"/>
          </p:nvPr>
        </p:nvSpPr>
        <p:spPr/>
        <p:txBody>
          <a:bodyPr/>
          <a:lstStyle/>
          <a:p>
            <a:fld id="{D4AD7B82-B2F3-4A73-ABFD-DAED56C49BE8}" type="slidenum">
              <a:rPr lang="en-CA" smtClean="0"/>
              <a:t>3</a:t>
            </a:fld>
            <a:endParaRPr lang="en-CA"/>
          </a:p>
        </p:txBody>
      </p:sp>
    </p:spTree>
    <p:extLst>
      <p:ext uri="{BB962C8B-B14F-4D97-AF65-F5344CB8AC3E}">
        <p14:creationId xmlns:p14="http://schemas.microsoft.com/office/powerpoint/2010/main" val="692309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i="1" dirty="0"/>
              <a:t>There are two sets of social media guidelines in the BC Public Service. It may be helpful for the facilitator to clarify the difference between the two. </a:t>
            </a:r>
          </a:p>
          <a:p>
            <a:endParaRPr lang="en-CA" b="1" i="1" dirty="0"/>
          </a:p>
          <a:p>
            <a:pPr marL="628650" lvl="1" indent="-171450">
              <a:buFont typeface="Arial" panose="020B0604020202020204" pitchFamily="34" charset="0"/>
              <a:buChar char="•"/>
            </a:pPr>
            <a:r>
              <a:rPr lang="en-CA" b="1" i="1" dirty="0"/>
              <a:t>The Social Media Guidelines for Personal use are a new resource that the BC Public Service Agency released in 2019. </a:t>
            </a:r>
          </a:p>
          <a:p>
            <a:pPr marL="628650" lvl="1" indent="-171450">
              <a:buFont typeface="Arial" panose="020B0604020202020204" pitchFamily="34" charset="0"/>
              <a:buChar char="•"/>
            </a:pPr>
            <a:r>
              <a:rPr lang="en-CA" b="1" i="1" dirty="0"/>
              <a:t>The GCPE guidelines for government use are the updated version of the guidelines that GCPE released in 2011.</a:t>
            </a:r>
          </a:p>
          <a:p>
            <a:endParaRPr lang="en-CA" b="1" i="1" dirty="0"/>
          </a:p>
          <a:p>
            <a:r>
              <a:rPr lang="en-CA" b="1" i="1" dirty="0"/>
              <a:t>While the </a:t>
            </a:r>
            <a:r>
              <a:rPr lang="en-US" b="1" i="1" dirty="0"/>
              <a:t>Social Media Guidelines for BC Public Service Employees focus on employees’ personal use of social media, the GCPE guidelines focus on social media for government use including guidance on stakeholder engagement, record-keeping, collection of third party information, and copyright. </a:t>
            </a:r>
            <a:endParaRPr lang="en-CA" b="1" i="1" dirty="0"/>
          </a:p>
        </p:txBody>
      </p:sp>
      <p:sp>
        <p:nvSpPr>
          <p:cNvPr id="4" name="Slide Number Placeholder 3"/>
          <p:cNvSpPr>
            <a:spLocks noGrp="1"/>
          </p:cNvSpPr>
          <p:nvPr>
            <p:ph type="sldNum" sz="quarter" idx="10"/>
          </p:nvPr>
        </p:nvSpPr>
        <p:spPr/>
        <p:txBody>
          <a:bodyPr/>
          <a:lstStyle/>
          <a:p>
            <a:fld id="{D4AD7B82-B2F3-4A73-ABFD-DAED56C49BE8}" type="slidenum">
              <a:rPr lang="en-CA" smtClean="0"/>
              <a:t>4</a:t>
            </a:fld>
            <a:endParaRPr lang="en-CA"/>
          </a:p>
        </p:txBody>
      </p:sp>
    </p:spTree>
    <p:extLst>
      <p:ext uri="{BB962C8B-B14F-4D97-AF65-F5344CB8AC3E}">
        <p14:creationId xmlns:p14="http://schemas.microsoft.com/office/powerpoint/2010/main" val="39368804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Just as the Standards of Conduct apply to employee conduct outside of work, so they apply to social media use outside of work. </a:t>
            </a:r>
          </a:p>
          <a:p>
            <a:endParaRPr lang="en-CA" b="1" i="1" dirty="0"/>
          </a:p>
          <a:p>
            <a:r>
              <a:rPr lang="en-US" b="1" i="1" dirty="0"/>
              <a:t>The expectations aren’t new…BUT some considerations are new.</a:t>
            </a:r>
          </a:p>
          <a:p>
            <a:endParaRPr lang="en-US" b="1" i="1" dirty="0"/>
          </a:p>
          <a:p>
            <a:pPr marL="171450" indent="-171450">
              <a:buFont typeface="Arial" panose="020B0604020202020204" pitchFamily="34" charset="0"/>
              <a:buChar char="•"/>
            </a:pPr>
            <a:r>
              <a:rPr lang="en-US" b="1" i="1" dirty="0"/>
              <a:t>how quickly and easily words and images can be circulated; </a:t>
            </a:r>
          </a:p>
          <a:p>
            <a:pPr marL="171450" indent="-171450">
              <a:buFont typeface="Arial" panose="020B0604020202020204" pitchFamily="34" charset="0"/>
              <a:buChar char="•"/>
            </a:pPr>
            <a:r>
              <a:rPr lang="en-US" b="1" i="1" dirty="0"/>
              <a:t>the long shelf life of online activity; </a:t>
            </a:r>
          </a:p>
          <a:p>
            <a:pPr marL="171450" indent="-171450">
              <a:buFont typeface="Arial" panose="020B0604020202020204" pitchFamily="34" charset="0"/>
              <a:buChar char="•"/>
            </a:pPr>
            <a:r>
              <a:rPr lang="en-US" b="1" i="1" u="none" dirty="0"/>
              <a:t>how fast social media platforms and how we use them evolve – e.g. privacy settings;</a:t>
            </a:r>
          </a:p>
          <a:p>
            <a:pPr marL="171450" indent="-171450">
              <a:buFont typeface="Arial" panose="020B0604020202020204" pitchFamily="34" charset="0"/>
              <a:buChar char="•"/>
            </a:pPr>
            <a:r>
              <a:rPr lang="en-US" b="1" i="1" dirty="0"/>
              <a:t>people may have a diverse understanding about social media as a way of connecting with others.</a:t>
            </a:r>
          </a:p>
          <a:p>
            <a:endParaRPr lang="en-CA" b="1" i="1" dirty="0"/>
          </a:p>
        </p:txBody>
      </p:sp>
      <p:sp>
        <p:nvSpPr>
          <p:cNvPr id="4" name="Slide Number Placeholder 3"/>
          <p:cNvSpPr>
            <a:spLocks noGrp="1"/>
          </p:cNvSpPr>
          <p:nvPr>
            <p:ph type="sldNum" sz="quarter" idx="10"/>
          </p:nvPr>
        </p:nvSpPr>
        <p:spPr/>
        <p:txBody>
          <a:bodyPr/>
          <a:lstStyle/>
          <a:p>
            <a:fld id="{D4AD7B82-B2F3-4A73-ABFD-DAED56C49BE8}" type="slidenum">
              <a:rPr lang="en-CA" smtClean="0"/>
              <a:t>5</a:t>
            </a:fld>
            <a:endParaRPr lang="en-CA"/>
          </a:p>
        </p:txBody>
      </p:sp>
    </p:spTree>
    <p:extLst>
      <p:ext uri="{BB962C8B-B14F-4D97-AF65-F5344CB8AC3E}">
        <p14:creationId xmlns:p14="http://schemas.microsoft.com/office/powerpoint/2010/main" val="40406145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CA" b="1" i="1" dirty="0"/>
              <a:t>Remind employees about their roles and responsibilities:</a:t>
            </a:r>
            <a:br>
              <a:rPr lang="en-CA" b="1" i="1" dirty="0"/>
            </a:br>
            <a:endParaRPr lang="en-CA" b="1" i="1" dirty="0"/>
          </a:p>
          <a:p>
            <a:pPr marL="171450" indent="-171450">
              <a:buFont typeface="Arial" panose="020B0604020202020204" pitchFamily="34" charset="0"/>
              <a:buChar char="•"/>
            </a:pPr>
            <a:r>
              <a:rPr lang="en-CA" b="1" i="1" dirty="0"/>
              <a:t>All BC Public Service employees </a:t>
            </a:r>
            <a:r>
              <a:rPr lang="en-US" b="1" i="1" dirty="0"/>
              <a:t>must comply with all employment-related obligations in both personal and professional activity. </a:t>
            </a:r>
            <a:br>
              <a:rPr lang="en-US" b="1" i="1" dirty="0"/>
            </a:br>
            <a:endParaRPr lang="en-US" b="1" i="1" dirty="0"/>
          </a:p>
          <a:p>
            <a:pPr marL="171450" indent="-171450">
              <a:buFont typeface="Arial" panose="020B0604020202020204" pitchFamily="34" charset="0"/>
              <a:buChar char="•"/>
            </a:pPr>
            <a:r>
              <a:rPr lang="en-US" b="1" i="1" dirty="0"/>
              <a:t>These include standards for workplace behaviour, privacy, confidentiality, conflict of interest, serving impartially and political activity as outlined in Standards of Conduct for Public Service Employees - Human Resources Policy 09, the Oath of Employment, and HR Policies (e.g. Discrimination and Harassment in the Workplace – Policy 11)</a:t>
            </a:r>
            <a:br>
              <a:rPr lang="en-US" b="1" i="1" dirty="0"/>
            </a:br>
            <a:endParaRPr lang="en-US" b="1" i="1" dirty="0"/>
          </a:p>
          <a:p>
            <a:pPr marL="171450" indent="-171450">
              <a:buFont typeface="Arial" panose="020B0604020202020204" pitchFamily="34" charset="0"/>
              <a:buChar char="•"/>
            </a:pPr>
            <a:r>
              <a:rPr lang="en-US" b="1" i="1" dirty="0"/>
              <a:t>There are also standards for the appropriate use of government information and legislation to protect personal information.</a:t>
            </a:r>
            <a:br>
              <a:rPr lang="en-US" b="1" i="1" dirty="0"/>
            </a:br>
            <a:endParaRPr lang="en-US" b="1" i="1" dirty="0"/>
          </a:p>
          <a:p>
            <a:pPr marL="171450" indent="-171450">
              <a:buFont typeface="Arial" panose="020B0604020202020204" pitchFamily="34" charset="0"/>
              <a:buChar char="•"/>
            </a:pPr>
            <a:r>
              <a:rPr lang="en-US" b="1" i="1" dirty="0"/>
              <a:t>The BC Public Service as the employer must comply with legislation that regulates workplace behaviour, such as the BC Human Rights Code and WorkSafeBC legislation. </a:t>
            </a:r>
            <a:endParaRPr lang="en-CA" b="1" i="1" dirty="0"/>
          </a:p>
        </p:txBody>
      </p:sp>
      <p:sp>
        <p:nvSpPr>
          <p:cNvPr id="4" name="Slide Number Placeholder 3"/>
          <p:cNvSpPr>
            <a:spLocks noGrp="1"/>
          </p:cNvSpPr>
          <p:nvPr>
            <p:ph type="sldNum" sz="quarter" idx="10"/>
          </p:nvPr>
        </p:nvSpPr>
        <p:spPr/>
        <p:txBody>
          <a:bodyPr/>
          <a:lstStyle/>
          <a:p>
            <a:fld id="{D4AD7B82-B2F3-4A73-ABFD-DAED56C49BE8}" type="slidenum">
              <a:rPr lang="en-CA" smtClean="0"/>
              <a:t>6</a:t>
            </a:fld>
            <a:endParaRPr lang="en-CA"/>
          </a:p>
        </p:txBody>
      </p:sp>
    </p:spTree>
    <p:extLst>
      <p:ext uri="{BB962C8B-B14F-4D97-AF65-F5344CB8AC3E}">
        <p14:creationId xmlns:p14="http://schemas.microsoft.com/office/powerpoint/2010/main" val="20263453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b="1" i="1" dirty="0"/>
              <a:t>BC Public Service employees are united by a shared commitment, not just to deliver the services and programs and policies of government,</a:t>
            </a:r>
            <a:r>
              <a:rPr lang="en-CA" b="1" i="1" baseline="0" dirty="0"/>
              <a:t> </a:t>
            </a:r>
            <a:r>
              <a:rPr lang="en-CA" b="1" i="1" dirty="0"/>
              <a:t>but to do so in ways that maintain and enhance the trust and confidence of British Columbians.</a:t>
            </a:r>
          </a:p>
          <a:p>
            <a:pPr marL="171450" indent="-171450">
              <a:buFont typeface="Arial" panose="020B0604020202020204" pitchFamily="34" charset="0"/>
              <a:buChar char="•"/>
            </a:pPr>
            <a:endParaRPr lang="en-CA" b="1" i="1" dirty="0"/>
          </a:p>
          <a:p>
            <a:pPr marL="171450" indent="-171450">
              <a:buFont typeface="Arial" panose="020B0604020202020204" pitchFamily="34" charset="0"/>
              <a:buChar char="•"/>
            </a:pPr>
            <a:r>
              <a:rPr lang="en-CA" b="1" i="1" dirty="0"/>
              <a:t>On the MyHR Ethics</a:t>
            </a:r>
            <a:r>
              <a:rPr lang="en-CA" b="1" i="1" baseline="0" dirty="0"/>
              <a:t> and Standards of Conduct page, you can find </a:t>
            </a:r>
            <a:r>
              <a:rPr lang="en-CA" b="1" i="1" dirty="0"/>
              <a:t>the BC Public Service Ethics Management Framework.  It shows that  many parts of government are</a:t>
            </a:r>
            <a:r>
              <a:rPr lang="en-CA" b="1" i="1" baseline="0" dirty="0"/>
              <a:t> involved in supporting employees in making ethical choices as public service employees</a:t>
            </a:r>
            <a:r>
              <a:rPr lang="en-CA" b="1" i="1" dirty="0"/>
              <a:t>.</a:t>
            </a:r>
          </a:p>
          <a:p>
            <a:endParaRPr lang="en-CA" b="1" i="1" dirty="0"/>
          </a:p>
          <a:p>
            <a:pPr marL="171450" indent="-171450">
              <a:buFont typeface="Arial" panose="020B0604020202020204" pitchFamily="34" charset="0"/>
              <a:buChar char="•"/>
            </a:pPr>
            <a:r>
              <a:rPr lang="en-US" b="1" i="1" dirty="0"/>
              <a:t>Senior executive leaders share an opportunity and obligation to shape citizen experience of government and the experience of all those who choose a career in the public service.</a:t>
            </a:r>
            <a:br>
              <a:rPr lang="en-US" b="1" i="1" dirty="0"/>
            </a:br>
            <a:endParaRPr lang="en-US" b="1" i="1" dirty="0"/>
          </a:p>
          <a:p>
            <a:pPr marL="171450" indent="-171450">
              <a:buFont typeface="Arial" panose="020B0604020202020204" pitchFamily="34" charset="0"/>
              <a:buChar char="•"/>
            </a:pPr>
            <a:r>
              <a:rPr lang="en-US" b="1" i="1" dirty="0"/>
              <a:t>Managers &amp; supervisors are responsible for acting in a manner that is consistent with guiding documents for managing employees.</a:t>
            </a:r>
            <a:br>
              <a:rPr lang="en-US" b="1" i="1" dirty="0"/>
            </a:br>
            <a:endParaRPr lang="en-US" b="1" i="1" dirty="0"/>
          </a:p>
          <a:p>
            <a:pPr marL="171450" indent="-171450">
              <a:buFont typeface="Arial" panose="020B0604020202020204" pitchFamily="34" charset="0"/>
              <a:buChar char="•"/>
            </a:pPr>
            <a:r>
              <a:rPr lang="en-US" b="1" i="1" dirty="0"/>
              <a:t>All BC Public Service employees are required to take the Oath of Employment, which reinforces the significance and special trust placed in public service employees by the citizens of British Columbia. It also highlights the importance of ethics, impartiality and integrity in all that we do as members of the BC Public Service.</a:t>
            </a:r>
            <a:endParaRPr lang="en-CA" b="1" i="1" dirty="0"/>
          </a:p>
        </p:txBody>
      </p:sp>
      <p:sp>
        <p:nvSpPr>
          <p:cNvPr id="4" name="Slide Number Placeholder 3"/>
          <p:cNvSpPr>
            <a:spLocks noGrp="1"/>
          </p:cNvSpPr>
          <p:nvPr>
            <p:ph type="sldNum" sz="quarter" idx="5"/>
          </p:nvPr>
        </p:nvSpPr>
        <p:spPr/>
        <p:txBody>
          <a:bodyPr/>
          <a:lstStyle/>
          <a:p>
            <a:fld id="{D4AD7B82-B2F3-4A73-ABFD-DAED56C49BE8}" type="slidenum">
              <a:rPr lang="en-CA" smtClean="0"/>
              <a:t>7</a:t>
            </a:fld>
            <a:endParaRPr lang="en-CA"/>
          </a:p>
        </p:txBody>
      </p:sp>
    </p:spTree>
    <p:extLst>
      <p:ext uri="{BB962C8B-B14F-4D97-AF65-F5344CB8AC3E}">
        <p14:creationId xmlns:p14="http://schemas.microsoft.com/office/powerpoint/2010/main" val="3235624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i="1" dirty="0"/>
              <a:t>BC Public Service employees need to be mindful of what they post and their activities on social media. </a:t>
            </a:r>
          </a:p>
        </p:txBody>
      </p:sp>
      <p:sp>
        <p:nvSpPr>
          <p:cNvPr id="4" name="Slide Number Placeholder 3"/>
          <p:cNvSpPr>
            <a:spLocks noGrp="1"/>
          </p:cNvSpPr>
          <p:nvPr>
            <p:ph type="sldNum" sz="quarter" idx="10"/>
          </p:nvPr>
        </p:nvSpPr>
        <p:spPr/>
        <p:txBody>
          <a:bodyPr/>
          <a:lstStyle/>
          <a:p>
            <a:fld id="{D4AD7B82-B2F3-4A73-ABFD-DAED56C49BE8}" type="slidenum">
              <a:rPr lang="en-CA" smtClean="0"/>
              <a:t>8</a:t>
            </a:fld>
            <a:endParaRPr lang="en-CA"/>
          </a:p>
        </p:txBody>
      </p:sp>
    </p:spTree>
    <p:extLst>
      <p:ext uri="{BB962C8B-B14F-4D97-AF65-F5344CB8AC3E}">
        <p14:creationId xmlns:p14="http://schemas.microsoft.com/office/powerpoint/2010/main" val="36083270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dirty="0"/>
              <a:t>Conflict must not exist between employees’ private interests and the discharge of their BC Public Service duties. </a:t>
            </a:r>
          </a:p>
          <a:p>
            <a:endParaRPr lang="en-CA" sz="1200" b="1" i="1" dirty="0"/>
          </a:p>
          <a:p>
            <a:r>
              <a:rPr lang="en-US" b="1" i="1" dirty="0"/>
              <a:t>The Standards of Conduct, the Oath of Employment, and the conflict of interest guidelines provide explicit direction that public servants must avoid all conflicts of interest, whether real or perceived, and disclose any within 30 days of becoming aware of them. </a:t>
            </a:r>
          </a:p>
          <a:p>
            <a:endParaRPr lang="en-US" b="1" i="1" dirty="0"/>
          </a:p>
          <a:p>
            <a:r>
              <a:rPr lang="en-US" b="1" i="1" dirty="0"/>
              <a:t>Employees may need to think about:</a:t>
            </a:r>
          </a:p>
          <a:p>
            <a:pPr marL="171450" indent="-171450">
              <a:buFont typeface="Arial" panose="020B0604020202020204" pitchFamily="34" charset="0"/>
              <a:buChar char="•"/>
            </a:pPr>
            <a:r>
              <a:rPr lang="en-US" b="1" i="1" dirty="0"/>
              <a:t>How their profiles are set up </a:t>
            </a:r>
          </a:p>
          <a:p>
            <a:pPr marL="171450" indent="-171450">
              <a:buFont typeface="Arial" panose="020B0604020202020204" pitchFamily="34" charset="0"/>
              <a:buChar char="•"/>
            </a:pPr>
            <a:r>
              <a:rPr lang="en-US" b="1" i="1" dirty="0"/>
              <a:t>Who their friends or contacts are </a:t>
            </a:r>
          </a:p>
          <a:p>
            <a:pPr marL="171450" indent="-171450">
              <a:buFont typeface="Arial" panose="020B0604020202020204" pitchFamily="34" charset="0"/>
              <a:buChar char="•"/>
            </a:pPr>
            <a:r>
              <a:rPr lang="en-US" b="1" i="1" dirty="0"/>
              <a:t>Whether they post about their work or their workplace</a:t>
            </a:r>
          </a:p>
          <a:p>
            <a:endParaRPr lang="en-US" b="1" i="1" dirty="0"/>
          </a:p>
          <a:p>
            <a:r>
              <a:rPr lang="en-US" b="1" i="1" dirty="0"/>
              <a:t>For more information about conflict of interest, see: </a:t>
            </a:r>
          </a:p>
          <a:p>
            <a:pPr marL="171450" indent="-171450">
              <a:buFont typeface="Arial" panose="020B0604020202020204" pitchFamily="34" charset="0"/>
              <a:buChar char="•"/>
            </a:pPr>
            <a:r>
              <a:rPr lang="en-US" b="1" i="1" dirty="0"/>
              <a:t>https://www2.gov.bc.ca/gov/content/careers-myhr/about-the-bc-public-service/ethics-standards-of-conduct/conflict-interest</a:t>
            </a:r>
          </a:p>
          <a:p>
            <a:endParaRPr lang="en-CA" dirty="0"/>
          </a:p>
        </p:txBody>
      </p:sp>
      <p:sp>
        <p:nvSpPr>
          <p:cNvPr id="4" name="Slide Number Placeholder 3"/>
          <p:cNvSpPr>
            <a:spLocks noGrp="1"/>
          </p:cNvSpPr>
          <p:nvPr>
            <p:ph type="sldNum" sz="quarter" idx="10"/>
          </p:nvPr>
        </p:nvSpPr>
        <p:spPr/>
        <p:txBody>
          <a:bodyPr/>
          <a:lstStyle/>
          <a:p>
            <a:fld id="{D4AD7B82-B2F3-4A73-ABFD-DAED56C49BE8}" type="slidenum">
              <a:rPr lang="en-CA" smtClean="0"/>
              <a:t>9</a:t>
            </a:fld>
            <a:endParaRPr lang="en-CA"/>
          </a:p>
        </p:txBody>
      </p:sp>
    </p:spTree>
    <p:extLst>
      <p:ext uri="{BB962C8B-B14F-4D97-AF65-F5344CB8AC3E}">
        <p14:creationId xmlns:p14="http://schemas.microsoft.com/office/powerpoint/2010/main" val="3790659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0AADC-023C-4A35-B4E1-F18806DF6C88}"/>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CA"/>
          </a:p>
        </p:txBody>
      </p:sp>
      <p:sp>
        <p:nvSpPr>
          <p:cNvPr id="3" name="Subtitle 2">
            <a:extLst>
              <a:ext uri="{FF2B5EF4-FFF2-40B4-BE49-F238E27FC236}">
                <a16:creationId xmlns:a16="http://schemas.microsoft.com/office/drawing/2014/main" id="{58880573-5F12-4CB6-83E4-BD1A7B29E54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CC07CAA7-58C4-4864-A0C3-7535242EA27D}"/>
              </a:ext>
            </a:extLst>
          </p:cNvPr>
          <p:cNvSpPr>
            <a:spLocks noGrp="1"/>
          </p:cNvSpPr>
          <p:nvPr>
            <p:ph type="dt" sz="half" idx="10"/>
          </p:nvPr>
        </p:nvSpPr>
        <p:spPr/>
        <p:txBody>
          <a:bodyPr/>
          <a:lstStyle/>
          <a:p>
            <a:fld id="{71ED7916-A2F6-4D6F-A2C2-43C1E52CBC6F}" type="datetimeFigureOut">
              <a:rPr lang="en-CA" smtClean="0"/>
              <a:t>2019-07-19</a:t>
            </a:fld>
            <a:endParaRPr lang="en-CA"/>
          </a:p>
        </p:txBody>
      </p:sp>
      <p:sp>
        <p:nvSpPr>
          <p:cNvPr id="5" name="Footer Placeholder 4">
            <a:extLst>
              <a:ext uri="{FF2B5EF4-FFF2-40B4-BE49-F238E27FC236}">
                <a16:creationId xmlns:a16="http://schemas.microsoft.com/office/drawing/2014/main" id="{9811CBEC-6F5B-4C6A-BC90-933F1B862F29}"/>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528F04BA-97D0-476A-8F55-5940E99B3C34}"/>
              </a:ext>
            </a:extLst>
          </p:cNvPr>
          <p:cNvSpPr>
            <a:spLocks noGrp="1"/>
          </p:cNvSpPr>
          <p:nvPr>
            <p:ph type="sldNum" sz="quarter" idx="12"/>
          </p:nvPr>
        </p:nvSpPr>
        <p:spPr/>
        <p:txBody>
          <a:bodyPr/>
          <a:lstStyle/>
          <a:p>
            <a:fld id="{A310B849-8E29-4985-B5D2-97078E16F798}" type="slidenum">
              <a:rPr lang="en-CA" smtClean="0"/>
              <a:t>‹#›</a:t>
            </a:fld>
            <a:endParaRPr lang="en-CA"/>
          </a:p>
        </p:txBody>
      </p:sp>
    </p:spTree>
    <p:extLst>
      <p:ext uri="{BB962C8B-B14F-4D97-AF65-F5344CB8AC3E}">
        <p14:creationId xmlns:p14="http://schemas.microsoft.com/office/powerpoint/2010/main" val="1223387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479D5-A456-4133-B8C3-C3153633E7B1}"/>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6BB958E3-6ADF-4943-BFF2-CE063E50E08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BE7EC694-B0CF-4FF1-91F9-A871701B19C1}"/>
              </a:ext>
            </a:extLst>
          </p:cNvPr>
          <p:cNvSpPr>
            <a:spLocks noGrp="1"/>
          </p:cNvSpPr>
          <p:nvPr>
            <p:ph type="dt" sz="half" idx="10"/>
          </p:nvPr>
        </p:nvSpPr>
        <p:spPr/>
        <p:txBody>
          <a:bodyPr/>
          <a:lstStyle/>
          <a:p>
            <a:fld id="{71ED7916-A2F6-4D6F-A2C2-43C1E52CBC6F}" type="datetimeFigureOut">
              <a:rPr lang="en-CA" smtClean="0"/>
              <a:t>2019-07-19</a:t>
            </a:fld>
            <a:endParaRPr lang="en-CA"/>
          </a:p>
        </p:txBody>
      </p:sp>
      <p:sp>
        <p:nvSpPr>
          <p:cNvPr id="5" name="Footer Placeholder 4">
            <a:extLst>
              <a:ext uri="{FF2B5EF4-FFF2-40B4-BE49-F238E27FC236}">
                <a16:creationId xmlns:a16="http://schemas.microsoft.com/office/drawing/2014/main" id="{D8AB151B-4CEA-421A-AF6E-A5EF453AD3AD}"/>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DCD8CE8-E3AC-4FE3-AC18-FB5D1DCF94DC}"/>
              </a:ext>
            </a:extLst>
          </p:cNvPr>
          <p:cNvSpPr>
            <a:spLocks noGrp="1"/>
          </p:cNvSpPr>
          <p:nvPr>
            <p:ph type="sldNum" sz="quarter" idx="12"/>
          </p:nvPr>
        </p:nvSpPr>
        <p:spPr/>
        <p:txBody>
          <a:bodyPr/>
          <a:lstStyle/>
          <a:p>
            <a:fld id="{A310B849-8E29-4985-B5D2-97078E16F798}" type="slidenum">
              <a:rPr lang="en-CA" smtClean="0"/>
              <a:t>‹#›</a:t>
            </a:fld>
            <a:endParaRPr lang="en-CA"/>
          </a:p>
        </p:txBody>
      </p:sp>
    </p:spTree>
    <p:extLst>
      <p:ext uri="{BB962C8B-B14F-4D97-AF65-F5344CB8AC3E}">
        <p14:creationId xmlns:p14="http://schemas.microsoft.com/office/powerpoint/2010/main" val="1897532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194319-BF38-4BD9-A7CA-7D4653A42679}"/>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6F2EB730-14EA-46F0-9859-B1120A584890}"/>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16569D8-C9DD-4A3E-BC70-A042B394C0C3}"/>
              </a:ext>
            </a:extLst>
          </p:cNvPr>
          <p:cNvSpPr>
            <a:spLocks noGrp="1"/>
          </p:cNvSpPr>
          <p:nvPr>
            <p:ph type="dt" sz="half" idx="10"/>
          </p:nvPr>
        </p:nvSpPr>
        <p:spPr/>
        <p:txBody>
          <a:bodyPr/>
          <a:lstStyle/>
          <a:p>
            <a:fld id="{71ED7916-A2F6-4D6F-A2C2-43C1E52CBC6F}" type="datetimeFigureOut">
              <a:rPr lang="en-CA" smtClean="0"/>
              <a:t>2019-07-19</a:t>
            </a:fld>
            <a:endParaRPr lang="en-CA"/>
          </a:p>
        </p:txBody>
      </p:sp>
      <p:sp>
        <p:nvSpPr>
          <p:cNvPr id="5" name="Footer Placeholder 4">
            <a:extLst>
              <a:ext uri="{FF2B5EF4-FFF2-40B4-BE49-F238E27FC236}">
                <a16:creationId xmlns:a16="http://schemas.microsoft.com/office/drawing/2014/main" id="{9CD7EFF4-3EBD-41BB-A59C-1A046941EBDC}"/>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CF4266EC-5BAD-4706-A230-C7350A768ECD}"/>
              </a:ext>
            </a:extLst>
          </p:cNvPr>
          <p:cNvSpPr>
            <a:spLocks noGrp="1"/>
          </p:cNvSpPr>
          <p:nvPr>
            <p:ph type="sldNum" sz="quarter" idx="12"/>
          </p:nvPr>
        </p:nvSpPr>
        <p:spPr/>
        <p:txBody>
          <a:bodyPr/>
          <a:lstStyle/>
          <a:p>
            <a:fld id="{A310B849-8E29-4985-B5D2-97078E16F798}" type="slidenum">
              <a:rPr lang="en-CA" smtClean="0"/>
              <a:t>‹#›</a:t>
            </a:fld>
            <a:endParaRPr lang="en-CA"/>
          </a:p>
        </p:txBody>
      </p:sp>
    </p:spTree>
    <p:extLst>
      <p:ext uri="{BB962C8B-B14F-4D97-AF65-F5344CB8AC3E}">
        <p14:creationId xmlns:p14="http://schemas.microsoft.com/office/powerpoint/2010/main" val="3200047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17EA6-41E0-44E3-A9FB-357F6BB53D34}"/>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724B0918-FD5E-40B9-B001-A5BED875DEE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B5717C7-E142-4317-81FF-CF2C2434C30F}"/>
              </a:ext>
            </a:extLst>
          </p:cNvPr>
          <p:cNvSpPr>
            <a:spLocks noGrp="1"/>
          </p:cNvSpPr>
          <p:nvPr>
            <p:ph type="dt" sz="half" idx="10"/>
          </p:nvPr>
        </p:nvSpPr>
        <p:spPr/>
        <p:txBody>
          <a:bodyPr/>
          <a:lstStyle/>
          <a:p>
            <a:fld id="{71ED7916-A2F6-4D6F-A2C2-43C1E52CBC6F}" type="datetimeFigureOut">
              <a:rPr lang="en-CA" smtClean="0"/>
              <a:t>2019-07-19</a:t>
            </a:fld>
            <a:endParaRPr lang="en-CA"/>
          </a:p>
        </p:txBody>
      </p:sp>
      <p:sp>
        <p:nvSpPr>
          <p:cNvPr id="5" name="Footer Placeholder 4">
            <a:extLst>
              <a:ext uri="{FF2B5EF4-FFF2-40B4-BE49-F238E27FC236}">
                <a16:creationId xmlns:a16="http://schemas.microsoft.com/office/drawing/2014/main" id="{38D478E8-65AA-4697-AD4C-6D999E3C0B0B}"/>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1BDCC17-EBCF-4CF1-9B14-A51FE756B48E}"/>
              </a:ext>
            </a:extLst>
          </p:cNvPr>
          <p:cNvSpPr>
            <a:spLocks noGrp="1"/>
          </p:cNvSpPr>
          <p:nvPr>
            <p:ph type="sldNum" sz="quarter" idx="12"/>
          </p:nvPr>
        </p:nvSpPr>
        <p:spPr/>
        <p:txBody>
          <a:bodyPr/>
          <a:lstStyle/>
          <a:p>
            <a:fld id="{A310B849-8E29-4985-B5D2-97078E16F798}" type="slidenum">
              <a:rPr lang="en-CA" smtClean="0"/>
              <a:t>‹#›</a:t>
            </a:fld>
            <a:endParaRPr lang="en-CA"/>
          </a:p>
        </p:txBody>
      </p:sp>
    </p:spTree>
    <p:extLst>
      <p:ext uri="{BB962C8B-B14F-4D97-AF65-F5344CB8AC3E}">
        <p14:creationId xmlns:p14="http://schemas.microsoft.com/office/powerpoint/2010/main" val="3320922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FCD36-EE14-4BBB-AAD0-92784B0F063B}"/>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94018CD7-7198-459C-9AF3-B43138A3A164}"/>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82007DC-8C9F-4CED-8E37-9A89486C79DC}"/>
              </a:ext>
            </a:extLst>
          </p:cNvPr>
          <p:cNvSpPr>
            <a:spLocks noGrp="1"/>
          </p:cNvSpPr>
          <p:nvPr>
            <p:ph type="dt" sz="half" idx="10"/>
          </p:nvPr>
        </p:nvSpPr>
        <p:spPr/>
        <p:txBody>
          <a:bodyPr/>
          <a:lstStyle/>
          <a:p>
            <a:fld id="{71ED7916-A2F6-4D6F-A2C2-43C1E52CBC6F}" type="datetimeFigureOut">
              <a:rPr lang="en-CA" smtClean="0"/>
              <a:t>2019-07-19</a:t>
            </a:fld>
            <a:endParaRPr lang="en-CA"/>
          </a:p>
        </p:txBody>
      </p:sp>
      <p:sp>
        <p:nvSpPr>
          <p:cNvPr id="5" name="Footer Placeholder 4">
            <a:extLst>
              <a:ext uri="{FF2B5EF4-FFF2-40B4-BE49-F238E27FC236}">
                <a16:creationId xmlns:a16="http://schemas.microsoft.com/office/drawing/2014/main" id="{55501B60-2FF7-40B8-8900-B9CCAF84E602}"/>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E317D9FC-0544-43B6-BFC8-B705853C2928}"/>
              </a:ext>
            </a:extLst>
          </p:cNvPr>
          <p:cNvSpPr>
            <a:spLocks noGrp="1"/>
          </p:cNvSpPr>
          <p:nvPr>
            <p:ph type="sldNum" sz="quarter" idx="12"/>
          </p:nvPr>
        </p:nvSpPr>
        <p:spPr/>
        <p:txBody>
          <a:bodyPr/>
          <a:lstStyle/>
          <a:p>
            <a:fld id="{A310B849-8E29-4985-B5D2-97078E16F798}" type="slidenum">
              <a:rPr lang="en-CA" smtClean="0"/>
              <a:t>‹#›</a:t>
            </a:fld>
            <a:endParaRPr lang="en-CA"/>
          </a:p>
        </p:txBody>
      </p:sp>
    </p:spTree>
    <p:extLst>
      <p:ext uri="{BB962C8B-B14F-4D97-AF65-F5344CB8AC3E}">
        <p14:creationId xmlns:p14="http://schemas.microsoft.com/office/powerpoint/2010/main" val="1229451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9A82A0-7DD0-414A-BD87-9240FC3753C8}"/>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84CCBB46-7F84-4D36-9108-964C810ABFE7}"/>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FD1B15EC-1F9C-4C02-AF30-652CC70E2465}"/>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5B8A8381-CE9D-4184-9692-B3D532BC57BE}"/>
              </a:ext>
            </a:extLst>
          </p:cNvPr>
          <p:cNvSpPr>
            <a:spLocks noGrp="1"/>
          </p:cNvSpPr>
          <p:nvPr>
            <p:ph type="dt" sz="half" idx="10"/>
          </p:nvPr>
        </p:nvSpPr>
        <p:spPr/>
        <p:txBody>
          <a:bodyPr/>
          <a:lstStyle/>
          <a:p>
            <a:fld id="{71ED7916-A2F6-4D6F-A2C2-43C1E52CBC6F}" type="datetimeFigureOut">
              <a:rPr lang="en-CA" smtClean="0"/>
              <a:t>2019-07-19</a:t>
            </a:fld>
            <a:endParaRPr lang="en-CA"/>
          </a:p>
        </p:txBody>
      </p:sp>
      <p:sp>
        <p:nvSpPr>
          <p:cNvPr id="6" name="Footer Placeholder 5">
            <a:extLst>
              <a:ext uri="{FF2B5EF4-FFF2-40B4-BE49-F238E27FC236}">
                <a16:creationId xmlns:a16="http://schemas.microsoft.com/office/drawing/2014/main" id="{89A7ECB5-422E-4242-A03F-66F6EACF9E86}"/>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AB40D0D8-931C-49E0-8402-5B6F720D7B32}"/>
              </a:ext>
            </a:extLst>
          </p:cNvPr>
          <p:cNvSpPr>
            <a:spLocks noGrp="1"/>
          </p:cNvSpPr>
          <p:nvPr>
            <p:ph type="sldNum" sz="quarter" idx="12"/>
          </p:nvPr>
        </p:nvSpPr>
        <p:spPr/>
        <p:txBody>
          <a:bodyPr/>
          <a:lstStyle/>
          <a:p>
            <a:fld id="{A310B849-8E29-4985-B5D2-97078E16F798}" type="slidenum">
              <a:rPr lang="en-CA" smtClean="0"/>
              <a:t>‹#›</a:t>
            </a:fld>
            <a:endParaRPr lang="en-CA"/>
          </a:p>
        </p:txBody>
      </p:sp>
    </p:spTree>
    <p:extLst>
      <p:ext uri="{BB962C8B-B14F-4D97-AF65-F5344CB8AC3E}">
        <p14:creationId xmlns:p14="http://schemas.microsoft.com/office/powerpoint/2010/main" val="848731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35520-F1B6-4E35-AC0D-323A8C26DF74}"/>
              </a:ext>
            </a:extLst>
          </p:cNvPr>
          <p:cNvSpPr>
            <a:spLocks noGrp="1"/>
          </p:cNvSpPr>
          <p:nvPr>
            <p:ph type="title"/>
          </p:nvPr>
        </p:nvSpPr>
        <p:spPr>
          <a:xfrm>
            <a:off x="629841" y="365126"/>
            <a:ext cx="78867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2E8B31A6-F8F8-44DA-9685-9CAA7B05783D}"/>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A8D72B71-B22B-4B10-A528-FBDCF13BDD04}"/>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1E8D246C-437D-4315-A89B-AEB282BE4ED4}"/>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4D671C8B-13FA-40A4-9154-843CD404E2F0}"/>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3AC1A022-901D-48BE-9527-59C973CDEF99}"/>
              </a:ext>
            </a:extLst>
          </p:cNvPr>
          <p:cNvSpPr>
            <a:spLocks noGrp="1"/>
          </p:cNvSpPr>
          <p:nvPr>
            <p:ph type="dt" sz="half" idx="10"/>
          </p:nvPr>
        </p:nvSpPr>
        <p:spPr/>
        <p:txBody>
          <a:bodyPr/>
          <a:lstStyle/>
          <a:p>
            <a:fld id="{71ED7916-A2F6-4D6F-A2C2-43C1E52CBC6F}" type="datetimeFigureOut">
              <a:rPr lang="en-CA" smtClean="0"/>
              <a:t>2019-07-19</a:t>
            </a:fld>
            <a:endParaRPr lang="en-CA"/>
          </a:p>
        </p:txBody>
      </p:sp>
      <p:sp>
        <p:nvSpPr>
          <p:cNvPr id="8" name="Footer Placeholder 7">
            <a:extLst>
              <a:ext uri="{FF2B5EF4-FFF2-40B4-BE49-F238E27FC236}">
                <a16:creationId xmlns:a16="http://schemas.microsoft.com/office/drawing/2014/main" id="{065A510A-CF4B-4BAD-862F-228FABF9171E}"/>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EA00F640-E3FD-47B0-8A0F-15E11B046C94}"/>
              </a:ext>
            </a:extLst>
          </p:cNvPr>
          <p:cNvSpPr>
            <a:spLocks noGrp="1"/>
          </p:cNvSpPr>
          <p:nvPr>
            <p:ph type="sldNum" sz="quarter" idx="12"/>
          </p:nvPr>
        </p:nvSpPr>
        <p:spPr/>
        <p:txBody>
          <a:bodyPr/>
          <a:lstStyle/>
          <a:p>
            <a:fld id="{A310B849-8E29-4985-B5D2-97078E16F798}" type="slidenum">
              <a:rPr lang="en-CA" smtClean="0"/>
              <a:t>‹#›</a:t>
            </a:fld>
            <a:endParaRPr lang="en-CA"/>
          </a:p>
        </p:txBody>
      </p:sp>
    </p:spTree>
    <p:extLst>
      <p:ext uri="{BB962C8B-B14F-4D97-AF65-F5344CB8AC3E}">
        <p14:creationId xmlns:p14="http://schemas.microsoft.com/office/powerpoint/2010/main" val="3070504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1F3C5-931A-4ADD-A7D2-B9D9C90D44FC}"/>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BA6DC271-DF65-441F-8263-F79B7B472654}"/>
              </a:ext>
            </a:extLst>
          </p:cNvPr>
          <p:cNvSpPr>
            <a:spLocks noGrp="1"/>
          </p:cNvSpPr>
          <p:nvPr>
            <p:ph type="dt" sz="half" idx="10"/>
          </p:nvPr>
        </p:nvSpPr>
        <p:spPr/>
        <p:txBody>
          <a:bodyPr/>
          <a:lstStyle/>
          <a:p>
            <a:fld id="{71ED7916-A2F6-4D6F-A2C2-43C1E52CBC6F}" type="datetimeFigureOut">
              <a:rPr lang="en-CA" smtClean="0"/>
              <a:t>2019-07-19</a:t>
            </a:fld>
            <a:endParaRPr lang="en-CA"/>
          </a:p>
        </p:txBody>
      </p:sp>
      <p:sp>
        <p:nvSpPr>
          <p:cNvPr id="4" name="Footer Placeholder 3">
            <a:extLst>
              <a:ext uri="{FF2B5EF4-FFF2-40B4-BE49-F238E27FC236}">
                <a16:creationId xmlns:a16="http://schemas.microsoft.com/office/drawing/2014/main" id="{A130F582-23CC-4CC0-B8C3-6821D5FBF453}"/>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33D348EB-C268-4A91-B7DC-49C9A92B665A}"/>
              </a:ext>
            </a:extLst>
          </p:cNvPr>
          <p:cNvSpPr>
            <a:spLocks noGrp="1"/>
          </p:cNvSpPr>
          <p:nvPr>
            <p:ph type="sldNum" sz="quarter" idx="12"/>
          </p:nvPr>
        </p:nvSpPr>
        <p:spPr/>
        <p:txBody>
          <a:bodyPr/>
          <a:lstStyle/>
          <a:p>
            <a:fld id="{A310B849-8E29-4985-B5D2-97078E16F798}" type="slidenum">
              <a:rPr lang="en-CA" smtClean="0"/>
              <a:t>‹#›</a:t>
            </a:fld>
            <a:endParaRPr lang="en-CA"/>
          </a:p>
        </p:txBody>
      </p:sp>
    </p:spTree>
    <p:extLst>
      <p:ext uri="{BB962C8B-B14F-4D97-AF65-F5344CB8AC3E}">
        <p14:creationId xmlns:p14="http://schemas.microsoft.com/office/powerpoint/2010/main" val="183198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17F35D-251C-426B-9455-18BFFD3902BB}"/>
              </a:ext>
            </a:extLst>
          </p:cNvPr>
          <p:cNvSpPr>
            <a:spLocks noGrp="1"/>
          </p:cNvSpPr>
          <p:nvPr>
            <p:ph type="dt" sz="half" idx="10"/>
          </p:nvPr>
        </p:nvSpPr>
        <p:spPr/>
        <p:txBody>
          <a:bodyPr/>
          <a:lstStyle/>
          <a:p>
            <a:fld id="{71ED7916-A2F6-4D6F-A2C2-43C1E52CBC6F}" type="datetimeFigureOut">
              <a:rPr lang="en-CA" smtClean="0"/>
              <a:t>2019-07-19</a:t>
            </a:fld>
            <a:endParaRPr lang="en-CA"/>
          </a:p>
        </p:txBody>
      </p:sp>
      <p:sp>
        <p:nvSpPr>
          <p:cNvPr id="3" name="Footer Placeholder 2">
            <a:extLst>
              <a:ext uri="{FF2B5EF4-FFF2-40B4-BE49-F238E27FC236}">
                <a16:creationId xmlns:a16="http://schemas.microsoft.com/office/drawing/2014/main" id="{CB7D5879-1360-4C2E-BBA2-313D29D4DC06}"/>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DB8FF53C-03AB-480A-967C-5B1EEA0C9191}"/>
              </a:ext>
            </a:extLst>
          </p:cNvPr>
          <p:cNvSpPr>
            <a:spLocks noGrp="1"/>
          </p:cNvSpPr>
          <p:nvPr>
            <p:ph type="sldNum" sz="quarter" idx="12"/>
          </p:nvPr>
        </p:nvSpPr>
        <p:spPr/>
        <p:txBody>
          <a:bodyPr/>
          <a:lstStyle/>
          <a:p>
            <a:fld id="{A310B849-8E29-4985-B5D2-97078E16F798}" type="slidenum">
              <a:rPr lang="en-CA" smtClean="0"/>
              <a:t>‹#›</a:t>
            </a:fld>
            <a:endParaRPr lang="en-CA"/>
          </a:p>
        </p:txBody>
      </p:sp>
    </p:spTree>
    <p:extLst>
      <p:ext uri="{BB962C8B-B14F-4D97-AF65-F5344CB8AC3E}">
        <p14:creationId xmlns:p14="http://schemas.microsoft.com/office/powerpoint/2010/main" val="3993539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878F0-671A-4914-9089-B7517D449B90}"/>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D901579E-8815-4F01-B214-8A28DCF4182A}"/>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BD26754B-63F1-400F-8E17-DB3CF15EAC75}"/>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28E5EB38-D81A-40A4-9636-5FFC093F9D11}"/>
              </a:ext>
            </a:extLst>
          </p:cNvPr>
          <p:cNvSpPr>
            <a:spLocks noGrp="1"/>
          </p:cNvSpPr>
          <p:nvPr>
            <p:ph type="dt" sz="half" idx="10"/>
          </p:nvPr>
        </p:nvSpPr>
        <p:spPr/>
        <p:txBody>
          <a:bodyPr/>
          <a:lstStyle/>
          <a:p>
            <a:fld id="{71ED7916-A2F6-4D6F-A2C2-43C1E52CBC6F}" type="datetimeFigureOut">
              <a:rPr lang="en-CA" smtClean="0"/>
              <a:t>2019-07-19</a:t>
            </a:fld>
            <a:endParaRPr lang="en-CA"/>
          </a:p>
        </p:txBody>
      </p:sp>
      <p:sp>
        <p:nvSpPr>
          <p:cNvPr id="6" name="Footer Placeholder 5">
            <a:extLst>
              <a:ext uri="{FF2B5EF4-FFF2-40B4-BE49-F238E27FC236}">
                <a16:creationId xmlns:a16="http://schemas.microsoft.com/office/drawing/2014/main" id="{64F240D3-EADE-4AC4-A347-FD6BE45A5268}"/>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0B28E4B0-2847-4627-9031-C0F0D9E3A1BE}"/>
              </a:ext>
            </a:extLst>
          </p:cNvPr>
          <p:cNvSpPr>
            <a:spLocks noGrp="1"/>
          </p:cNvSpPr>
          <p:nvPr>
            <p:ph type="sldNum" sz="quarter" idx="12"/>
          </p:nvPr>
        </p:nvSpPr>
        <p:spPr/>
        <p:txBody>
          <a:bodyPr/>
          <a:lstStyle/>
          <a:p>
            <a:fld id="{A310B849-8E29-4985-B5D2-97078E16F798}" type="slidenum">
              <a:rPr lang="en-CA" smtClean="0"/>
              <a:t>‹#›</a:t>
            </a:fld>
            <a:endParaRPr lang="en-CA"/>
          </a:p>
        </p:txBody>
      </p:sp>
    </p:spTree>
    <p:extLst>
      <p:ext uri="{BB962C8B-B14F-4D97-AF65-F5344CB8AC3E}">
        <p14:creationId xmlns:p14="http://schemas.microsoft.com/office/powerpoint/2010/main" val="300749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E8A6F-3941-4F76-8414-1F4E21446B4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DD965CE9-F276-41C4-A345-1927D01C70C5}"/>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CA"/>
          </a:p>
        </p:txBody>
      </p:sp>
      <p:sp>
        <p:nvSpPr>
          <p:cNvPr id="4" name="Text Placeholder 3">
            <a:extLst>
              <a:ext uri="{FF2B5EF4-FFF2-40B4-BE49-F238E27FC236}">
                <a16:creationId xmlns:a16="http://schemas.microsoft.com/office/drawing/2014/main" id="{32787CA8-D443-4E4F-BC60-B2FBBBBA0CE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6CF0880E-72BA-4320-A59D-9EA5D867D8AE}"/>
              </a:ext>
            </a:extLst>
          </p:cNvPr>
          <p:cNvSpPr>
            <a:spLocks noGrp="1"/>
          </p:cNvSpPr>
          <p:nvPr>
            <p:ph type="dt" sz="half" idx="10"/>
          </p:nvPr>
        </p:nvSpPr>
        <p:spPr/>
        <p:txBody>
          <a:bodyPr/>
          <a:lstStyle/>
          <a:p>
            <a:fld id="{71ED7916-A2F6-4D6F-A2C2-43C1E52CBC6F}" type="datetimeFigureOut">
              <a:rPr lang="en-CA" smtClean="0"/>
              <a:t>2019-07-19</a:t>
            </a:fld>
            <a:endParaRPr lang="en-CA"/>
          </a:p>
        </p:txBody>
      </p:sp>
      <p:sp>
        <p:nvSpPr>
          <p:cNvPr id="6" name="Footer Placeholder 5">
            <a:extLst>
              <a:ext uri="{FF2B5EF4-FFF2-40B4-BE49-F238E27FC236}">
                <a16:creationId xmlns:a16="http://schemas.microsoft.com/office/drawing/2014/main" id="{A52C544A-4124-41DB-A8AD-A7CFAC7BB461}"/>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520F5EDB-D19E-477E-A582-72D1F08340C8}"/>
              </a:ext>
            </a:extLst>
          </p:cNvPr>
          <p:cNvSpPr>
            <a:spLocks noGrp="1"/>
          </p:cNvSpPr>
          <p:nvPr>
            <p:ph type="sldNum" sz="quarter" idx="12"/>
          </p:nvPr>
        </p:nvSpPr>
        <p:spPr/>
        <p:txBody>
          <a:bodyPr/>
          <a:lstStyle/>
          <a:p>
            <a:fld id="{A310B849-8E29-4985-B5D2-97078E16F798}" type="slidenum">
              <a:rPr lang="en-CA" smtClean="0"/>
              <a:t>‹#›</a:t>
            </a:fld>
            <a:endParaRPr lang="en-CA"/>
          </a:p>
        </p:txBody>
      </p:sp>
    </p:spTree>
    <p:extLst>
      <p:ext uri="{BB962C8B-B14F-4D97-AF65-F5344CB8AC3E}">
        <p14:creationId xmlns:p14="http://schemas.microsoft.com/office/powerpoint/2010/main" val="692701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4D9FC1-16DC-4E63-8807-78D6DDA0F0EC}"/>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1BE3567C-31F2-4AE3-96BE-F47B7DEFE798}"/>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9990207-362E-45D2-8492-0021C24970D4}"/>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1ED7916-A2F6-4D6F-A2C2-43C1E52CBC6F}" type="datetimeFigureOut">
              <a:rPr lang="en-CA" smtClean="0"/>
              <a:t>2019-07-19</a:t>
            </a:fld>
            <a:endParaRPr lang="en-CA"/>
          </a:p>
        </p:txBody>
      </p:sp>
      <p:sp>
        <p:nvSpPr>
          <p:cNvPr id="5" name="Footer Placeholder 4">
            <a:extLst>
              <a:ext uri="{FF2B5EF4-FFF2-40B4-BE49-F238E27FC236}">
                <a16:creationId xmlns:a16="http://schemas.microsoft.com/office/drawing/2014/main" id="{91DB5BB0-2994-43E9-BEA8-D609A42AA73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82E1DBD0-7B19-4790-9879-EABD19970BE9}"/>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310B849-8E29-4985-B5D2-97078E16F798}" type="slidenum">
              <a:rPr lang="en-CA" smtClean="0"/>
              <a:t>‹#›</a:t>
            </a:fld>
            <a:endParaRPr lang="en-CA"/>
          </a:p>
        </p:txBody>
      </p:sp>
    </p:spTree>
    <p:extLst>
      <p:ext uri="{BB962C8B-B14F-4D97-AF65-F5344CB8AC3E}">
        <p14:creationId xmlns:p14="http://schemas.microsoft.com/office/powerpoint/2010/main" val="1578991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2.gov.bc.ca/gov/content/careers-myhr/about-the-bc-public-service/ethics-standards-of-conduct/standards-of-conduct"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2.gov.bc.ca/gov/content/governments/services-for-government/policies-procedures/appropriate-use-policy"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2.gov.bc.ca/gov/content/careers-myhr/about-the-bc-public-service/ethics-standards-of-conduct/standards-of-conduct"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www2.gov.bc.ca/gov/content/careers-myhr/all-employees/working-with-others/address-issue/address-bullying?keyword=address&amp;keyword=bullying"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www2.gov.bc.ca/gov/content?id=382CA3E9E18E4F679B378E28F1890660" TargetMode="External"/><Relationship Id="rId3" Type="http://schemas.openxmlformats.org/officeDocument/2006/relationships/hyperlink" Target="https://socialmediatoolkit.gov.bc.ca/" TargetMode="External"/><Relationship Id="rId7" Type="http://schemas.openxmlformats.org/officeDocument/2006/relationships/hyperlink" Target="https://www2.gov.bc.ca/gov/content?id=AEC3E9E2CF5E4B05AC895278C8B8D1B0"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www2.gov.bc.ca/gov/content?id=AA7A692DF7E044F099662E7BAD7BFA82" TargetMode="External"/><Relationship Id="rId5" Type="http://schemas.openxmlformats.org/officeDocument/2006/relationships/hyperlink" Target="https://www2.gov.bc.ca/gov/content?id=D48EC8DEA3DF4C8ABC77C5A53525B118" TargetMode="External"/><Relationship Id="rId4" Type="http://schemas.openxmlformats.org/officeDocument/2006/relationships/hyperlink" Target="https://www2.gov.bc.ca/assets/gov/careers/about-the-bc-public-service/ethics/social_media_guidelines_for_personal_use_faq.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www.worksafebc.com/en/law-policy/occupational-health-safety/searchable-ohs-regulation/ohs-regulation" TargetMode="External"/><Relationship Id="rId3" Type="http://schemas.openxmlformats.org/officeDocument/2006/relationships/hyperlink" Target="https://www2.gov.bc.ca/gov/content/careers-myhr/all-employees/new-employees/first-four-months/oath" TargetMode="External"/><Relationship Id="rId7" Type="http://schemas.openxmlformats.org/officeDocument/2006/relationships/hyperlink" Target="http://www.bclaws.ca/civix/document/id/complete/statreg/96165_00"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www2.gov.bc.ca/gov/content/governments/services-for-government/policies-procedures/appropriate-use-policy" TargetMode="External"/><Relationship Id="rId5" Type="http://schemas.openxmlformats.org/officeDocument/2006/relationships/hyperlink" Target="https://www2.gov.bc.ca/gov/content/careers-myhr/managers-supervisors/employee-labour-relations/conditions-agreements/policy" TargetMode="External"/><Relationship Id="rId10" Type="http://schemas.openxmlformats.org/officeDocument/2006/relationships/hyperlink" Target="http://www.bclaws.ca/Recon/document/ID/freeside/00_96210_01" TargetMode="External"/><Relationship Id="rId4" Type="http://schemas.openxmlformats.org/officeDocument/2006/relationships/hyperlink" Target="https://www2.gov.bc.ca/gov/content/careers-myhr/about-the-bc-public-service/ethics-standards-of-conduct/standards-of-conduct" TargetMode="External"/><Relationship Id="rId9" Type="http://schemas.openxmlformats.org/officeDocument/2006/relationships/hyperlink" Target="https://www.worksafebc.com/en/law-policy/occupational-health-safety/searchable-ohs-regulation/ohs-policies/policies-for-the-workers-compensation-act#SectionNumber:D3-117-2"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E8796-2216-481B-B3B6-D3AF0D8F0E6E}"/>
              </a:ext>
            </a:extLst>
          </p:cNvPr>
          <p:cNvSpPr>
            <a:spLocks noGrp="1"/>
          </p:cNvSpPr>
          <p:nvPr>
            <p:ph type="ctrTitle"/>
          </p:nvPr>
        </p:nvSpPr>
        <p:spPr/>
        <p:txBody>
          <a:bodyPr>
            <a:normAutofit/>
          </a:bodyPr>
          <a:lstStyle/>
          <a:p>
            <a:r>
              <a:rPr lang="en-CA" sz="4400" dirty="0"/>
              <a:t>Social Media Guidelines for BC Public Service Employees</a:t>
            </a:r>
          </a:p>
        </p:txBody>
      </p:sp>
      <p:sp>
        <p:nvSpPr>
          <p:cNvPr id="3" name="Subtitle 2">
            <a:extLst>
              <a:ext uri="{FF2B5EF4-FFF2-40B4-BE49-F238E27FC236}">
                <a16:creationId xmlns:a16="http://schemas.microsoft.com/office/drawing/2014/main" id="{B0805D33-BED1-47B8-99FF-E75216DD1211}"/>
              </a:ext>
            </a:extLst>
          </p:cNvPr>
          <p:cNvSpPr>
            <a:spLocks noGrp="1"/>
          </p:cNvSpPr>
          <p:nvPr>
            <p:ph type="subTitle" idx="1"/>
          </p:nvPr>
        </p:nvSpPr>
        <p:spPr/>
        <p:txBody>
          <a:bodyPr/>
          <a:lstStyle/>
          <a:p>
            <a:r>
              <a:rPr lang="en-CA" b="1" dirty="0">
                <a:solidFill>
                  <a:schemeClr val="accent3"/>
                </a:solidFill>
              </a:rPr>
              <a:t>&lt;insert facilitator’s name&gt;</a:t>
            </a:r>
          </a:p>
          <a:p>
            <a:r>
              <a:rPr lang="en-CA" sz="1600" b="1" dirty="0">
                <a:solidFill>
                  <a:schemeClr val="accent3"/>
                </a:solidFill>
              </a:rPr>
              <a:t>&lt;insert date&gt;</a:t>
            </a:r>
          </a:p>
        </p:txBody>
      </p:sp>
    </p:spTree>
    <p:extLst>
      <p:ext uri="{BB962C8B-B14F-4D97-AF65-F5344CB8AC3E}">
        <p14:creationId xmlns:p14="http://schemas.microsoft.com/office/powerpoint/2010/main" val="1464005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CD452-23B0-4BF4-9555-DE6F9D94AC62}"/>
              </a:ext>
            </a:extLst>
          </p:cNvPr>
          <p:cNvSpPr>
            <a:spLocks noGrp="1"/>
          </p:cNvSpPr>
          <p:nvPr>
            <p:ph type="title"/>
          </p:nvPr>
        </p:nvSpPr>
        <p:spPr/>
        <p:txBody>
          <a:bodyPr/>
          <a:lstStyle/>
          <a:p>
            <a:pPr algn="ctr"/>
            <a:r>
              <a:rPr lang="fr-FR" b="1" dirty="0" err="1"/>
              <a:t>Political</a:t>
            </a:r>
            <a:r>
              <a:rPr lang="fr-FR" b="1" dirty="0"/>
              <a:t> Expression, Public Dialogue &amp; Public Service Impartiality</a:t>
            </a:r>
            <a:endParaRPr lang="en-CA" b="1" dirty="0"/>
          </a:p>
        </p:txBody>
      </p:sp>
      <p:sp>
        <p:nvSpPr>
          <p:cNvPr id="3" name="Content Placeholder 2">
            <a:extLst>
              <a:ext uri="{FF2B5EF4-FFF2-40B4-BE49-F238E27FC236}">
                <a16:creationId xmlns:a16="http://schemas.microsoft.com/office/drawing/2014/main" id="{8749B991-47A3-49B5-A1C4-250EC304383C}"/>
              </a:ext>
            </a:extLst>
          </p:cNvPr>
          <p:cNvSpPr>
            <a:spLocks noGrp="1"/>
          </p:cNvSpPr>
          <p:nvPr>
            <p:ph idx="1"/>
          </p:nvPr>
        </p:nvSpPr>
        <p:spPr/>
        <p:txBody>
          <a:bodyPr/>
          <a:lstStyle/>
          <a:p>
            <a:r>
              <a:rPr lang="en-CA" dirty="0"/>
              <a:t>BC Public Service employees have a right to political activity.</a:t>
            </a:r>
          </a:p>
          <a:p>
            <a:endParaRPr lang="en-CA" dirty="0"/>
          </a:p>
          <a:p>
            <a:r>
              <a:rPr lang="en-CA" i="1" dirty="0"/>
              <a:t>How</a:t>
            </a:r>
            <a:r>
              <a:rPr lang="en-CA" dirty="0"/>
              <a:t> we engage in public dialogue on topics like political parties and government policy must take into account special considerations.</a:t>
            </a:r>
          </a:p>
          <a:p>
            <a:endParaRPr lang="en-CA" dirty="0"/>
          </a:p>
          <a:p>
            <a:r>
              <a:rPr lang="en-CA" dirty="0"/>
              <a:t>Read the guidelines, Oath of Employment, and Standards of Conduct to learn more.</a:t>
            </a:r>
          </a:p>
        </p:txBody>
      </p:sp>
    </p:spTree>
    <p:extLst>
      <p:ext uri="{BB962C8B-B14F-4D97-AF65-F5344CB8AC3E}">
        <p14:creationId xmlns:p14="http://schemas.microsoft.com/office/powerpoint/2010/main" val="301207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FDC51-28AF-464A-A2B2-44D5E4CC72E9}"/>
              </a:ext>
            </a:extLst>
          </p:cNvPr>
          <p:cNvSpPr>
            <a:spLocks noGrp="1"/>
          </p:cNvSpPr>
          <p:nvPr>
            <p:ph type="title"/>
          </p:nvPr>
        </p:nvSpPr>
        <p:spPr/>
        <p:txBody>
          <a:bodyPr/>
          <a:lstStyle/>
          <a:p>
            <a:pPr algn="ctr"/>
            <a:r>
              <a:rPr lang="en-CA" b="1" dirty="0"/>
              <a:t>Personal Use of Work Time</a:t>
            </a:r>
          </a:p>
        </p:txBody>
      </p:sp>
      <p:sp>
        <p:nvSpPr>
          <p:cNvPr id="3" name="Content Placeholder 2">
            <a:extLst>
              <a:ext uri="{FF2B5EF4-FFF2-40B4-BE49-F238E27FC236}">
                <a16:creationId xmlns:a16="http://schemas.microsoft.com/office/drawing/2014/main" id="{A4EEDFF1-4457-4E5C-8873-12BDD8506CF7}"/>
              </a:ext>
            </a:extLst>
          </p:cNvPr>
          <p:cNvSpPr>
            <a:spLocks noGrp="1"/>
          </p:cNvSpPr>
          <p:nvPr>
            <p:ph idx="1"/>
          </p:nvPr>
        </p:nvSpPr>
        <p:spPr/>
        <p:txBody>
          <a:bodyPr/>
          <a:lstStyle/>
          <a:p>
            <a:r>
              <a:rPr lang="en-US" dirty="0"/>
              <a:t>Limited, reasonable use of social media during work hours is permitted as long as it’s in line with the </a:t>
            </a:r>
            <a:r>
              <a:rPr lang="en-US" i="1" dirty="0">
                <a:hlinkClick r:id="rId3"/>
              </a:rPr>
              <a:t>Standards of Conduct</a:t>
            </a:r>
            <a:r>
              <a:rPr lang="en-US" dirty="0"/>
              <a:t>, </a:t>
            </a:r>
            <a:r>
              <a:rPr lang="en-US" i="1" dirty="0">
                <a:hlinkClick r:id="rId4"/>
              </a:rPr>
              <a:t>Appropriate Use Policy</a:t>
            </a:r>
            <a:r>
              <a:rPr lang="en-US" dirty="0"/>
              <a:t>, and other policies and guidelines. </a:t>
            </a:r>
            <a:br>
              <a:rPr lang="en-US" dirty="0"/>
            </a:br>
            <a:endParaRPr lang="en-US" dirty="0"/>
          </a:p>
          <a:p>
            <a:r>
              <a:rPr lang="en-US" dirty="0"/>
              <a:t>Employees should talk to their supervisors to understand what is appropriate.</a:t>
            </a:r>
          </a:p>
          <a:p>
            <a:endParaRPr lang="en-CA" dirty="0"/>
          </a:p>
        </p:txBody>
      </p:sp>
    </p:spTree>
    <p:extLst>
      <p:ext uri="{BB962C8B-B14F-4D97-AF65-F5344CB8AC3E}">
        <p14:creationId xmlns:p14="http://schemas.microsoft.com/office/powerpoint/2010/main" val="324839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14AC8-C3C8-4E6C-B87D-73E05820689A}"/>
              </a:ext>
            </a:extLst>
          </p:cNvPr>
          <p:cNvSpPr>
            <a:spLocks noGrp="1"/>
          </p:cNvSpPr>
          <p:nvPr>
            <p:ph type="title"/>
          </p:nvPr>
        </p:nvSpPr>
        <p:spPr/>
        <p:txBody>
          <a:bodyPr/>
          <a:lstStyle/>
          <a:p>
            <a:pPr algn="ctr"/>
            <a:r>
              <a:rPr lang="en-CA" b="1" dirty="0"/>
              <a:t>Cyber Safety </a:t>
            </a:r>
          </a:p>
        </p:txBody>
      </p:sp>
      <p:sp>
        <p:nvSpPr>
          <p:cNvPr id="3" name="Content Placeholder 2">
            <a:extLst>
              <a:ext uri="{FF2B5EF4-FFF2-40B4-BE49-F238E27FC236}">
                <a16:creationId xmlns:a16="http://schemas.microsoft.com/office/drawing/2014/main" id="{393C2BFB-5E89-4603-9006-4F8A61080160}"/>
              </a:ext>
            </a:extLst>
          </p:cNvPr>
          <p:cNvSpPr>
            <a:spLocks noGrp="1"/>
          </p:cNvSpPr>
          <p:nvPr>
            <p:ph idx="1"/>
          </p:nvPr>
        </p:nvSpPr>
        <p:spPr/>
        <p:txBody>
          <a:bodyPr/>
          <a:lstStyle/>
          <a:p>
            <a:r>
              <a:rPr lang="en-CA" dirty="0"/>
              <a:t>Under the </a:t>
            </a:r>
            <a:r>
              <a:rPr lang="en-US" dirty="0"/>
              <a:t>the </a:t>
            </a:r>
            <a:r>
              <a:rPr lang="en-US" i="1" dirty="0">
                <a:hlinkClick r:id="rId3"/>
              </a:rPr>
              <a:t>Standards of Conduct</a:t>
            </a:r>
            <a:r>
              <a:rPr lang="en-US" dirty="0"/>
              <a:t>,</a:t>
            </a:r>
            <a:r>
              <a:rPr lang="en-CA" dirty="0"/>
              <a:t> bullying </a:t>
            </a:r>
            <a:r>
              <a:rPr lang="en-US" dirty="0"/>
              <a:t>or any other inappropriate conduct compromising the integrity of the BC Public Service will not be tolerated.</a:t>
            </a:r>
            <a:br>
              <a:rPr lang="en-US" dirty="0"/>
            </a:br>
            <a:endParaRPr lang="en-US" dirty="0"/>
          </a:p>
          <a:p>
            <a:r>
              <a:rPr lang="en-US" dirty="0"/>
              <a:t>The BC Public Service takes bullying, harassment, and threats to employee safety very seriously, including those which occur over social media.</a:t>
            </a:r>
            <a:br>
              <a:rPr lang="en-US" dirty="0"/>
            </a:br>
            <a:endParaRPr lang="en-US" dirty="0"/>
          </a:p>
          <a:p>
            <a:r>
              <a:rPr lang="en-US" dirty="0"/>
              <a:t>For guidance on protecting yourself and your family, read the “Cyber Safety” section in the Social Media Guidelines. If you’re experiencing online bullying, visit </a:t>
            </a:r>
            <a:r>
              <a:rPr lang="en-US" dirty="0">
                <a:hlinkClick r:id="rId4"/>
              </a:rPr>
              <a:t>Address Bullying</a:t>
            </a:r>
            <a:r>
              <a:rPr lang="en-US" dirty="0"/>
              <a:t> on MyHR.</a:t>
            </a:r>
            <a:endParaRPr lang="en-CA" dirty="0"/>
          </a:p>
        </p:txBody>
      </p:sp>
    </p:spTree>
    <p:extLst>
      <p:ext uri="{BB962C8B-B14F-4D97-AF65-F5344CB8AC3E}">
        <p14:creationId xmlns:p14="http://schemas.microsoft.com/office/powerpoint/2010/main" val="1936033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29A72-46BF-4725-B33F-009749469520}"/>
              </a:ext>
            </a:extLst>
          </p:cNvPr>
          <p:cNvSpPr>
            <a:spLocks noGrp="1"/>
          </p:cNvSpPr>
          <p:nvPr>
            <p:ph type="title"/>
          </p:nvPr>
        </p:nvSpPr>
        <p:spPr/>
        <p:txBody>
          <a:bodyPr/>
          <a:lstStyle/>
          <a:p>
            <a:pPr algn="ctr"/>
            <a:r>
              <a:rPr lang="en-CA" b="1" dirty="0"/>
              <a:t>Scenario – </a:t>
            </a:r>
            <a:r>
              <a:rPr lang="en-CA" b="1" i="1" dirty="0"/>
              <a:t>Passion and Posting</a:t>
            </a:r>
            <a:endParaRPr lang="en-CA" b="1" dirty="0"/>
          </a:p>
        </p:txBody>
      </p:sp>
      <p:sp>
        <p:nvSpPr>
          <p:cNvPr id="3" name="Content Placeholder 2">
            <a:extLst>
              <a:ext uri="{FF2B5EF4-FFF2-40B4-BE49-F238E27FC236}">
                <a16:creationId xmlns:a16="http://schemas.microsoft.com/office/drawing/2014/main" id="{41695A84-9885-4C8F-BA6C-B74C0CC8C2E1}"/>
              </a:ext>
            </a:extLst>
          </p:cNvPr>
          <p:cNvSpPr>
            <a:spLocks noGrp="1"/>
          </p:cNvSpPr>
          <p:nvPr>
            <p:ph idx="1"/>
          </p:nvPr>
        </p:nvSpPr>
        <p:spPr/>
        <p:txBody>
          <a:bodyPr/>
          <a:lstStyle/>
          <a:p>
            <a:pPr marL="0" indent="0" algn="ctr">
              <a:buNone/>
            </a:pPr>
            <a:endParaRPr lang="en-US" dirty="0"/>
          </a:p>
          <a:p>
            <a:pPr marL="0" indent="0" algn="ctr">
              <a:buNone/>
            </a:pPr>
            <a:r>
              <a:rPr lang="en-US" dirty="0"/>
              <a:t>Jeanine is a passionate anti-poverty advocate.  On her personal Facebook page, she posts criticisms of what she sees as her ministry’s inaction.  Her profile identifies her as a “sometimes reluctant employee of a certain large government ministry.”  She also posts angry comments in response to BC Government ads and press releases.</a:t>
            </a:r>
          </a:p>
          <a:p>
            <a:endParaRPr lang="en-CA" dirty="0"/>
          </a:p>
        </p:txBody>
      </p:sp>
    </p:spTree>
    <p:extLst>
      <p:ext uri="{BB962C8B-B14F-4D97-AF65-F5344CB8AC3E}">
        <p14:creationId xmlns:p14="http://schemas.microsoft.com/office/powerpoint/2010/main" val="3757111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859D8-54D1-4FE2-9075-63B4763C16B5}"/>
              </a:ext>
            </a:extLst>
          </p:cNvPr>
          <p:cNvSpPr>
            <a:spLocks noGrp="1"/>
          </p:cNvSpPr>
          <p:nvPr>
            <p:ph type="title"/>
          </p:nvPr>
        </p:nvSpPr>
        <p:spPr/>
        <p:txBody>
          <a:bodyPr/>
          <a:lstStyle/>
          <a:p>
            <a:pPr algn="ctr"/>
            <a:r>
              <a:rPr lang="en-CA" b="1" dirty="0"/>
              <a:t>Profile Choices</a:t>
            </a:r>
          </a:p>
        </p:txBody>
      </p:sp>
      <p:sp>
        <p:nvSpPr>
          <p:cNvPr id="3" name="Content Placeholder 2">
            <a:extLst>
              <a:ext uri="{FF2B5EF4-FFF2-40B4-BE49-F238E27FC236}">
                <a16:creationId xmlns:a16="http://schemas.microsoft.com/office/drawing/2014/main" id="{D5E5A878-A277-4396-B4E1-CAF30981A71C}"/>
              </a:ext>
            </a:extLst>
          </p:cNvPr>
          <p:cNvSpPr>
            <a:spLocks noGrp="1"/>
          </p:cNvSpPr>
          <p:nvPr>
            <p:ph idx="1"/>
          </p:nvPr>
        </p:nvSpPr>
        <p:spPr/>
        <p:txBody>
          <a:bodyPr/>
          <a:lstStyle/>
          <a:p>
            <a:r>
              <a:rPr lang="en-CA" i="1" dirty="0"/>
              <a:t>When people see from your profile or photos that you’re a public service employee, they’ll think differently about what you post.</a:t>
            </a:r>
            <a:br>
              <a:rPr lang="en-CA" i="1" dirty="0"/>
            </a:br>
            <a:endParaRPr lang="en-CA" i="1" dirty="0"/>
          </a:p>
          <a:p>
            <a:r>
              <a:rPr lang="en-US" i="1" dirty="0"/>
              <a:t>What could be an issue with using </a:t>
            </a:r>
            <a:br>
              <a:rPr lang="en-US" i="1" dirty="0"/>
            </a:br>
            <a:r>
              <a:rPr lang="en-US" i="1" dirty="0"/>
              <a:t>this as your profile photo?</a:t>
            </a:r>
          </a:p>
          <a:p>
            <a:pPr marL="0" indent="0">
              <a:buNone/>
            </a:pPr>
            <a:endParaRPr lang="en-CA" i="1" dirty="0"/>
          </a:p>
          <a:p>
            <a:endParaRPr lang="en-CA" i="1" dirty="0"/>
          </a:p>
          <a:p>
            <a:endParaRPr lang="en-CA" dirty="0"/>
          </a:p>
          <a:p>
            <a:endParaRPr lang="en-CA" dirty="0"/>
          </a:p>
        </p:txBody>
      </p:sp>
      <p:pic>
        <p:nvPicPr>
          <p:cNvPr id="6" name="Picture 2" descr="Image result for bc public Service logo">
            <a:extLst>
              <a:ext uri="{FF2B5EF4-FFF2-40B4-BE49-F238E27FC236}">
                <a16:creationId xmlns:a16="http://schemas.microsoft.com/office/drawing/2014/main" id="{DF35276B-FD31-4FC7-A118-43982D2215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7900" y="3273295"/>
            <a:ext cx="3744913" cy="11035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3837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D643C-E2DD-4708-9AC1-607DB70EB038}"/>
              </a:ext>
            </a:extLst>
          </p:cNvPr>
          <p:cNvSpPr>
            <a:spLocks noGrp="1"/>
          </p:cNvSpPr>
          <p:nvPr>
            <p:ph type="title"/>
          </p:nvPr>
        </p:nvSpPr>
        <p:spPr/>
        <p:txBody>
          <a:bodyPr/>
          <a:lstStyle/>
          <a:p>
            <a:pPr algn="ctr"/>
            <a:r>
              <a:rPr lang="en-CA" b="1" dirty="0"/>
              <a:t>Privacy &amp; Permanence </a:t>
            </a:r>
          </a:p>
        </p:txBody>
      </p:sp>
      <p:sp>
        <p:nvSpPr>
          <p:cNvPr id="3" name="Content Placeholder 2">
            <a:extLst>
              <a:ext uri="{FF2B5EF4-FFF2-40B4-BE49-F238E27FC236}">
                <a16:creationId xmlns:a16="http://schemas.microsoft.com/office/drawing/2014/main" id="{C21866C2-48BA-476A-9FBA-86404B4A9615}"/>
              </a:ext>
            </a:extLst>
          </p:cNvPr>
          <p:cNvSpPr>
            <a:spLocks noGrp="1"/>
          </p:cNvSpPr>
          <p:nvPr>
            <p:ph idx="1"/>
          </p:nvPr>
        </p:nvSpPr>
        <p:spPr/>
        <p:txBody>
          <a:bodyPr/>
          <a:lstStyle/>
          <a:p>
            <a:r>
              <a:rPr lang="en-US" dirty="0"/>
              <a:t>When you share something on social media, you may only be thinking about a narrow or particular audience.  </a:t>
            </a:r>
            <a:br>
              <a:rPr lang="en-US" dirty="0"/>
            </a:br>
            <a:endParaRPr lang="en-US" dirty="0"/>
          </a:p>
          <a:p>
            <a:r>
              <a:rPr lang="en-US" dirty="0"/>
              <a:t>However, your personal social media activities may reach a wider audience than you expect.</a:t>
            </a:r>
          </a:p>
          <a:p>
            <a:endParaRPr lang="en-US" dirty="0"/>
          </a:p>
          <a:p>
            <a:r>
              <a:rPr lang="en-CA" dirty="0"/>
              <a:t>Use common sense and err on the side of caution.</a:t>
            </a:r>
          </a:p>
          <a:p>
            <a:pPr marL="0" indent="0">
              <a:buNone/>
            </a:pPr>
            <a:endParaRPr lang="en-CA" dirty="0"/>
          </a:p>
        </p:txBody>
      </p:sp>
    </p:spTree>
    <p:extLst>
      <p:ext uri="{BB962C8B-B14F-4D97-AF65-F5344CB8AC3E}">
        <p14:creationId xmlns:p14="http://schemas.microsoft.com/office/powerpoint/2010/main" val="2264804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ED0C8-387C-4CCA-B4F5-0F494B0D619E}"/>
              </a:ext>
            </a:extLst>
          </p:cNvPr>
          <p:cNvSpPr>
            <a:spLocks noGrp="1"/>
          </p:cNvSpPr>
          <p:nvPr>
            <p:ph type="title"/>
          </p:nvPr>
        </p:nvSpPr>
        <p:spPr/>
        <p:txBody>
          <a:bodyPr/>
          <a:lstStyle/>
          <a:p>
            <a:pPr algn="ctr"/>
            <a:r>
              <a:rPr lang="en-CA" b="1" dirty="0"/>
              <a:t>Trust &amp; Consequences </a:t>
            </a:r>
          </a:p>
        </p:txBody>
      </p:sp>
      <p:sp>
        <p:nvSpPr>
          <p:cNvPr id="3" name="Content Placeholder 2">
            <a:extLst>
              <a:ext uri="{FF2B5EF4-FFF2-40B4-BE49-F238E27FC236}">
                <a16:creationId xmlns:a16="http://schemas.microsoft.com/office/drawing/2014/main" id="{ADF07EF8-4538-4DE9-834E-B50D44D40925}"/>
              </a:ext>
            </a:extLst>
          </p:cNvPr>
          <p:cNvSpPr>
            <a:spLocks noGrp="1"/>
          </p:cNvSpPr>
          <p:nvPr>
            <p:ph idx="1"/>
          </p:nvPr>
        </p:nvSpPr>
        <p:spPr/>
        <p:txBody>
          <a:bodyPr/>
          <a:lstStyle/>
          <a:p>
            <a:r>
              <a:rPr lang="en-US" dirty="0"/>
              <a:t>Employees are trusted to make ethical choices. </a:t>
            </a:r>
            <a:endParaRPr lang="en-CA" dirty="0"/>
          </a:p>
          <a:p>
            <a:pPr marL="0" lvl="0" indent="0">
              <a:buNone/>
            </a:pPr>
            <a:endParaRPr lang="en-CA" dirty="0"/>
          </a:p>
          <a:p>
            <a:r>
              <a:rPr lang="en-CA" dirty="0"/>
              <a:t>Supervisors made aware of social media use that may be inappropriate should contact the Public Service Agency for guidance.  </a:t>
            </a:r>
            <a:br>
              <a:rPr lang="en-CA" dirty="0"/>
            </a:br>
            <a:endParaRPr lang="en-CA" dirty="0"/>
          </a:p>
          <a:p>
            <a:pPr marL="0" indent="0">
              <a:buNone/>
            </a:pPr>
            <a:endParaRPr lang="en-CA" dirty="0"/>
          </a:p>
          <a:p>
            <a:endParaRPr lang="en-CA" dirty="0"/>
          </a:p>
        </p:txBody>
      </p:sp>
    </p:spTree>
    <p:extLst>
      <p:ext uri="{BB962C8B-B14F-4D97-AF65-F5344CB8AC3E}">
        <p14:creationId xmlns:p14="http://schemas.microsoft.com/office/powerpoint/2010/main" val="26951550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00D1B-AE15-42D4-9BC3-8A0900AA282F}"/>
              </a:ext>
            </a:extLst>
          </p:cNvPr>
          <p:cNvSpPr>
            <a:spLocks noGrp="1"/>
          </p:cNvSpPr>
          <p:nvPr>
            <p:ph type="title"/>
          </p:nvPr>
        </p:nvSpPr>
        <p:spPr/>
        <p:txBody>
          <a:bodyPr/>
          <a:lstStyle/>
          <a:p>
            <a:pPr algn="ctr"/>
            <a:r>
              <a:rPr lang="en-CA" b="1" dirty="0"/>
              <a:t>MyHR Resources</a:t>
            </a:r>
          </a:p>
        </p:txBody>
      </p:sp>
      <p:sp>
        <p:nvSpPr>
          <p:cNvPr id="3" name="Content Placeholder 2">
            <a:extLst>
              <a:ext uri="{FF2B5EF4-FFF2-40B4-BE49-F238E27FC236}">
                <a16:creationId xmlns:a16="http://schemas.microsoft.com/office/drawing/2014/main" id="{B4AFC760-C43B-4D72-B2F0-3229B9E09092}"/>
              </a:ext>
            </a:extLst>
          </p:cNvPr>
          <p:cNvSpPr>
            <a:spLocks noGrp="1"/>
          </p:cNvSpPr>
          <p:nvPr>
            <p:ph idx="1"/>
          </p:nvPr>
        </p:nvSpPr>
        <p:spPr/>
        <p:txBody>
          <a:bodyPr/>
          <a:lstStyle/>
          <a:p>
            <a:r>
              <a:rPr lang="en-CA" dirty="0">
                <a:hlinkClick r:id="rId3"/>
              </a:rPr>
              <a:t>Social Media Guidelines for BC Service Employees</a:t>
            </a:r>
            <a:endParaRPr lang="en-CA" dirty="0"/>
          </a:p>
          <a:p>
            <a:r>
              <a:rPr lang="en-CA" dirty="0">
                <a:hlinkClick r:id="rId4"/>
              </a:rPr>
              <a:t>Questions and Answers </a:t>
            </a:r>
            <a:endParaRPr lang="en-CA" dirty="0"/>
          </a:p>
          <a:p>
            <a:r>
              <a:rPr lang="en-CA" dirty="0">
                <a:hlinkClick r:id="rId5"/>
              </a:rPr>
              <a:t>Conflict of Interest Guidelines  </a:t>
            </a:r>
            <a:endParaRPr lang="en-CA" dirty="0"/>
          </a:p>
          <a:p>
            <a:r>
              <a:rPr lang="en-US" dirty="0">
                <a:hlinkClick r:id="rId6"/>
              </a:rPr>
              <a:t>Ethics &amp; Standards of Conduct in the BC Public Service</a:t>
            </a:r>
            <a:endParaRPr lang="en-CA" dirty="0"/>
          </a:p>
          <a:p>
            <a:r>
              <a:rPr lang="en-CA" dirty="0">
                <a:hlinkClick r:id="rId7"/>
              </a:rPr>
              <a:t>Working With Others</a:t>
            </a:r>
            <a:endParaRPr lang="en-CA" dirty="0"/>
          </a:p>
          <a:p>
            <a:pPr lvl="1"/>
            <a:r>
              <a:rPr lang="en-US" dirty="0"/>
              <a:t>Promote Respect in the Workplace </a:t>
            </a:r>
          </a:p>
          <a:p>
            <a:pPr lvl="1"/>
            <a:r>
              <a:rPr lang="en-US" dirty="0"/>
              <a:t>Address a Respectful Workplace Issue </a:t>
            </a:r>
          </a:p>
          <a:p>
            <a:pPr marL="174625" lvl="1"/>
            <a:r>
              <a:rPr lang="en-US" sz="2100" dirty="0">
                <a:hlinkClick r:id="rId8"/>
              </a:rPr>
              <a:t>GCPE Guidelines for Government Use of Social Media by Public Service Employees</a:t>
            </a:r>
            <a:endParaRPr lang="en-US" sz="2100" dirty="0"/>
          </a:p>
          <a:p>
            <a:pPr lvl="1"/>
            <a:endParaRPr lang="en-US" dirty="0"/>
          </a:p>
          <a:p>
            <a:pPr lvl="1"/>
            <a:endParaRPr lang="en-US" dirty="0"/>
          </a:p>
          <a:p>
            <a:endParaRPr lang="en-CA" dirty="0"/>
          </a:p>
        </p:txBody>
      </p:sp>
    </p:spTree>
    <p:extLst>
      <p:ext uri="{BB962C8B-B14F-4D97-AF65-F5344CB8AC3E}">
        <p14:creationId xmlns:p14="http://schemas.microsoft.com/office/powerpoint/2010/main" val="3307364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347F4-AB77-44F6-870E-2915776B2879}"/>
              </a:ext>
            </a:extLst>
          </p:cNvPr>
          <p:cNvSpPr>
            <a:spLocks noGrp="1"/>
          </p:cNvSpPr>
          <p:nvPr>
            <p:ph type="title"/>
          </p:nvPr>
        </p:nvSpPr>
        <p:spPr/>
        <p:txBody>
          <a:bodyPr>
            <a:normAutofit/>
          </a:bodyPr>
          <a:lstStyle/>
          <a:p>
            <a:r>
              <a:rPr lang="en-CA" b="1" dirty="0"/>
              <a:t>Agenda</a:t>
            </a:r>
          </a:p>
        </p:txBody>
      </p:sp>
      <p:sp>
        <p:nvSpPr>
          <p:cNvPr id="3" name="Content Placeholder 2">
            <a:extLst>
              <a:ext uri="{FF2B5EF4-FFF2-40B4-BE49-F238E27FC236}">
                <a16:creationId xmlns:a16="http://schemas.microsoft.com/office/drawing/2014/main" id="{15D3F682-5E2D-41E7-BC62-E74C7C976C09}"/>
              </a:ext>
            </a:extLst>
          </p:cNvPr>
          <p:cNvSpPr>
            <a:spLocks noGrp="1"/>
          </p:cNvSpPr>
          <p:nvPr>
            <p:ph idx="1"/>
          </p:nvPr>
        </p:nvSpPr>
        <p:spPr/>
        <p:txBody>
          <a:bodyPr>
            <a:normAutofit/>
          </a:bodyPr>
          <a:lstStyle/>
          <a:p>
            <a:r>
              <a:rPr lang="en-US" sz="2800" dirty="0"/>
              <a:t>Two Sets of Guidelines</a:t>
            </a:r>
          </a:p>
          <a:p>
            <a:r>
              <a:rPr lang="en-CA" sz="2800" dirty="0"/>
              <a:t>Policy Framework </a:t>
            </a:r>
          </a:p>
          <a:p>
            <a:r>
              <a:rPr lang="en-CA" sz="2800" dirty="0"/>
              <a:t>Conflict of Interest </a:t>
            </a:r>
          </a:p>
          <a:p>
            <a:r>
              <a:rPr lang="en-CA" sz="2800" dirty="0"/>
              <a:t>Cyber Safety </a:t>
            </a:r>
          </a:p>
          <a:p>
            <a:r>
              <a:rPr lang="en-CA" sz="2800" dirty="0"/>
              <a:t>Discussion Scenarios </a:t>
            </a:r>
          </a:p>
          <a:p>
            <a:r>
              <a:rPr lang="en-CA" sz="2800" dirty="0"/>
              <a:t>Profile Choices</a:t>
            </a:r>
          </a:p>
          <a:p>
            <a:r>
              <a:rPr lang="en-CA" sz="2800" dirty="0"/>
              <a:t>Trust &amp; Consequences </a:t>
            </a:r>
          </a:p>
          <a:p>
            <a:r>
              <a:rPr lang="en-CA" sz="2800" dirty="0"/>
              <a:t>MyHR Resources</a:t>
            </a:r>
          </a:p>
        </p:txBody>
      </p:sp>
    </p:spTree>
    <p:extLst>
      <p:ext uri="{BB962C8B-B14F-4D97-AF65-F5344CB8AC3E}">
        <p14:creationId xmlns:p14="http://schemas.microsoft.com/office/powerpoint/2010/main" val="1693338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7B032-681B-4340-B392-36A05E380382}"/>
              </a:ext>
            </a:extLst>
          </p:cNvPr>
          <p:cNvSpPr>
            <a:spLocks noGrp="1"/>
          </p:cNvSpPr>
          <p:nvPr>
            <p:ph type="title"/>
          </p:nvPr>
        </p:nvSpPr>
        <p:spPr/>
        <p:txBody>
          <a:bodyPr/>
          <a:lstStyle/>
          <a:p>
            <a:r>
              <a:rPr lang="en-CA" b="1" dirty="0"/>
              <a:t>[Optional: opening activity / question]</a:t>
            </a:r>
          </a:p>
        </p:txBody>
      </p:sp>
      <p:sp>
        <p:nvSpPr>
          <p:cNvPr id="3" name="Content Placeholder 2">
            <a:extLst>
              <a:ext uri="{FF2B5EF4-FFF2-40B4-BE49-F238E27FC236}">
                <a16:creationId xmlns:a16="http://schemas.microsoft.com/office/drawing/2014/main" id="{D4E0E17C-01D2-452C-B8EA-EB0CB8508E17}"/>
              </a:ext>
            </a:extLst>
          </p:cNvPr>
          <p:cNvSpPr>
            <a:spLocks noGrp="1"/>
          </p:cNvSpPr>
          <p:nvPr>
            <p:ph idx="1"/>
          </p:nvPr>
        </p:nvSpPr>
        <p:spPr/>
        <p:txBody>
          <a:bodyPr/>
          <a:lstStyle/>
          <a:p>
            <a:pPr marL="0" indent="0">
              <a:buNone/>
            </a:pPr>
            <a:r>
              <a:rPr lang="en-CA" dirty="0"/>
              <a:t>You may want to start the session by:</a:t>
            </a:r>
          </a:p>
          <a:p>
            <a:pPr lvl="1"/>
            <a:r>
              <a:rPr lang="en-CA" dirty="0"/>
              <a:t>Doing an icebreaker.</a:t>
            </a:r>
          </a:p>
          <a:p>
            <a:pPr lvl="1"/>
            <a:r>
              <a:rPr lang="en-CA" dirty="0"/>
              <a:t>Asking who has read the </a:t>
            </a:r>
            <a:r>
              <a:rPr lang="en-CA" i="1" dirty="0"/>
              <a:t>Social Media Guidelines for BC Public Service Employees.</a:t>
            </a:r>
          </a:p>
          <a:p>
            <a:endParaRPr lang="en-CA" dirty="0"/>
          </a:p>
        </p:txBody>
      </p:sp>
    </p:spTree>
    <p:extLst>
      <p:ext uri="{BB962C8B-B14F-4D97-AF65-F5344CB8AC3E}">
        <p14:creationId xmlns:p14="http://schemas.microsoft.com/office/powerpoint/2010/main" val="3115947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D3F72-235C-43D6-99B9-5E466720CADD}"/>
              </a:ext>
            </a:extLst>
          </p:cNvPr>
          <p:cNvSpPr>
            <a:spLocks noGrp="1"/>
          </p:cNvSpPr>
          <p:nvPr>
            <p:ph type="title"/>
          </p:nvPr>
        </p:nvSpPr>
        <p:spPr/>
        <p:txBody>
          <a:bodyPr/>
          <a:lstStyle/>
          <a:p>
            <a:r>
              <a:rPr lang="en-CA" b="1" dirty="0"/>
              <a:t>2 Sets of Guidelines</a:t>
            </a:r>
          </a:p>
        </p:txBody>
      </p:sp>
      <p:sp>
        <p:nvSpPr>
          <p:cNvPr id="3" name="Content Placeholder 2">
            <a:extLst>
              <a:ext uri="{FF2B5EF4-FFF2-40B4-BE49-F238E27FC236}">
                <a16:creationId xmlns:a16="http://schemas.microsoft.com/office/drawing/2014/main" id="{0851D816-6DDF-4D54-8953-6C560E9416BE}"/>
              </a:ext>
            </a:extLst>
          </p:cNvPr>
          <p:cNvSpPr>
            <a:spLocks noGrp="1"/>
          </p:cNvSpPr>
          <p:nvPr>
            <p:ph idx="1"/>
          </p:nvPr>
        </p:nvSpPr>
        <p:spPr/>
        <p:txBody>
          <a:bodyPr/>
          <a:lstStyle/>
          <a:p>
            <a:r>
              <a:rPr lang="en-US" i="1" dirty="0"/>
              <a:t>Social Media Guidelines for BC Public Service Employees</a:t>
            </a:r>
            <a:r>
              <a:rPr lang="en-US" dirty="0"/>
              <a:t>, which focus on employees’ </a:t>
            </a:r>
            <a:r>
              <a:rPr lang="en-US" b="1" dirty="0"/>
              <a:t>personal use</a:t>
            </a:r>
            <a:r>
              <a:rPr lang="en-US" dirty="0"/>
              <a:t> of social media.</a:t>
            </a:r>
            <a:br>
              <a:rPr lang="en-US" dirty="0"/>
            </a:br>
            <a:endParaRPr lang="en-US" dirty="0"/>
          </a:p>
          <a:p>
            <a:r>
              <a:rPr lang="en-US" dirty="0"/>
              <a:t>Updated GCPE Guidelines for </a:t>
            </a:r>
            <a:r>
              <a:rPr lang="en-US" b="1" dirty="0"/>
              <a:t>Government Use</a:t>
            </a:r>
            <a:r>
              <a:rPr lang="en-US" dirty="0"/>
              <a:t> </a:t>
            </a:r>
            <a:r>
              <a:rPr lang="en-US" i="1" dirty="0"/>
              <a:t>of Social Media by Public Service Employees.</a:t>
            </a:r>
          </a:p>
          <a:p>
            <a:endParaRPr lang="en-US" dirty="0"/>
          </a:p>
          <a:p>
            <a:endParaRPr lang="en-CA" dirty="0"/>
          </a:p>
        </p:txBody>
      </p:sp>
    </p:spTree>
    <p:extLst>
      <p:ext uri="{BB962C8B-B14F-4D97-AF65-F5344CB8AC3E}">
        <p14:creationId xmlns:p14="http://schemas.microsoft.com/office/powerpoint/2010/main" val="2591459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D3F72-235C-43D6-99B9-5E466720CADD}"/>
              </a:ext>
            </a:extLst>
          </p:cNvPr>
          <p:cNvSpPr>
            <a:spLocks noGrp="1"/>
          </p:cNvSpPr>
          <p:nvPr>
            <p:ph type="title"/>
          </p:nvPr>
        </p:nvSpPr>
        <p:spPr/>
        <p:txBody>
          <a:bodyPr/>
          <a:lstStyle/>
          <a:p>
            <a:r>
              <a:rPr lang="en-CA" b="1" dirty="0"/>
              <a:t>Social Media Guidelines – “Why?”</a:t>
            </a:r>
          </a:p>
        </p:txBody>
      </p:sp>
      <p:sp>
        <p:nvSpPr>
          <p:cNvPr id="3" name="Content Placeholder 2">
            <a:extLst>
              <a:ext uri="{FF2B5EF4-FFF2-40B4-BE49-F238E27FC236}">
                <a16:creationId xmlns:a16="http://schemas.microsoft.com/office/drawing/2014/main" id="{0851D816-6DDF-4D54-8953-6C560E9416BE}"/>
              </a:ext>
            </a:extLst>
          </p:cNvPr>
          <p:cNvSpPr>
            <a:spLocks noGrp="1"/>
          </p:cNvSpPr>
          <p:nvPr>
            <p:ph idx="1"/>
          </p:nvPr>
        </p:nvSpPr>
        <p:spPr/>
        <p:txBody>
          <a:bodyPr/>
          <a:lstStyle/>
          <a:p>
            <a:r>
              <a:rPr lang="en-US" dirty="0"/>
              <a:t>Social media use is increasingly part of daily life.</a:t>
            </a:r>
          </a:p>
          <a:p>
            <a:pPr marL="0" indent="0">
              <a:buNone/>
            </a:pPr>
            <a:endParaRPr lang="en-US" dirty="0"/>
          </a:p>
          <a:p>
            <a:pPr marL="0" indent="0">
              <a:buNone/>
            </a:pPr>
            <a:r>
              <a:rPr lang="en-US" dirty="0"/>
              <a:t>As employees, what’s </a:t>
            </a:r>
            <a:r>
              <a:rPr lang="en-CA" dirty="0"/>
              <a:t>important to remember about social media?</a:t>
            </a:r>
            <a:br>
              <a:rPr lang="en-US" dirty="0"/>
            </a:br>
            <a:endParaRPr lang="en-US" dirty="0"/>
          </a:p>
          <a:p>
            <a:pPr lvl="1"/>
            <a:r>
              <a:rPr lang="en-US" dirty="0"/>
              <a:t>how quickly &amp; easily words &amp; images can be circulated.</a:t>
            </a:r>
          </a:p>
          <a:p>
            <a:pPr lvl="1"/>
            <a:r>
              <a:rPr lang="en-US" dirty="0"/>
              <a:t>long shelf life of online activity.</a:t>
            </a:r>
          </a:p>
          <a:p>
            <a:pPr lvl="1"/>
            <a:r>
              <a:rPr lang="en-US" dirty="0"/>
              <a:t>how fast social media platforms </a:t>
            </a:r>
            <a:r>
              <a:rPr lang="en-US"/>
              <a:t>&amp; habits evolve</a:t>
            </a:r>
            <a:r>
              <a:rPr lang="en-US" dirty="0"/>
              <a:t>. </a:t>
            </a:r>
          </a:p>
          <a:p>
            <a:pPr lvl="1"/>
            <a:r>
              <a:rPr lang="en-US" dirty="0"/>
              <a:t>diversity in how people use &amp; think about social media as a way of connecting with others.</a:t>
            </a:r>
          </a:p>
          <a:p>
            <a:pPr marL="0" indent="0">
              <a:buNone/>
            </a:pPr>
            <a:endParaRPr lang="en-US" dirty="0"/>
          </a:p>
          <a:p>
            <a:endParaRPr lang="en-CA" dirty="0"/>
          </a:p>
        </p:txBody>
      </p:sp>
    </p:spTree>
    <p:extLst>
      <p:ext uri="{BB962C8B-B14F-4D97-AF65-F5344CB8AC3E}">
        <p14:creationId xmlns:p14="http://schemas.microsoft.com/office/powerpoint/2010/main" val="2267757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90489-40B8-49B1-BE2B-19231D5983EB}"/>
              </a:ext>
            </a:extLst>
          </p:cNvPr>
          <p:cNvSpPr>
            <a:spLocks noGrp="1"/>
          </p:cNvSpPr>
          <p:nvPr>
            <p:ph type="title"/>
          </p:nvPr>
        </p:nvSpPr>
        <p:spPr/>
        <p:txBody>
          <a:bodyPr/>
          <a:lstStyle/>
          <a:p>
            <a:r>
              <a:rPr lang="en-CA" b="1" dirty="0"/>
              <a:t>Policy Framework </a:t>
            </a:r>
          </a:p>
        </p:txBody>
      </p:sp>
      <p:sp>
        <p:nvSpPr>
          <p:cNvPr id="3" name="Content Placeholder 2">
            <a:extLst>
              <a:ext uri="{FF2B5EF4-FFF2-40B4-BE49-F238E27FC236}">
                <a16:creationId xmlns:a16="http://schemas.microsoft.com/office/drawing/2014/main" id="{27D69E61-B09C-4C03-8C47-E74DB9536576}"/>
              </a:ext>
            </a:extLst>
          </p:cNvPr>
          <p:cNvSpPr>
            <a:spLocks noGrp="1"/>
          </p:cNvSpPr>
          <p:nvPr>
            <p:ph idx="1"/>
          </p:nvPr>
        </p:nvSpPr>
        <p:spPr/>
        <p:txBody>
          <a:bodyPr/>
          <a:lstStyle/>
          <a:p>
            <a:r>
              <a:rPr lang="en-CA" dirty="0">
                <a:hlinkClick r:id="rId3"/>
              </a:rPr>
              <a:t>Oath of Employment</a:t>
            </a:r>
            <a:endParaRPr lang="en-CA" dirty="0">
              <a:hlinkClick r:id="rId4"/>
            </a:endParaRPr>
          </a:p>
          <a:p>
            <a:r>
              <a:rPr lang="en-CA" dirty="0">
                <a:hlinkClick r:id="rId4"/>
              </a:rPr>
              <a:t>Standards of Conduct </a:t>
            </a:r>
            <a:endParaRPr lang="en-CA" dirty="0"/>
          </a:p>
          <a:p>
            <a:r>
              <a:rPr lang="en-CA" dirty="0">
                <a:hlinkClick r:id="rId5"/>
              </a:rPr>
              <a:t>Discrimination and Harassment in the Workplace </a:t>
            </a:r>
            <a:endParaRPr lang="en-CA" dirty="0"/>
          </a:p>
          <a:p>
            <a:r>
              <a:rPr lang="en-CA" dirty="0">
                <a:hlinkClick r:id="rId6"/>
              </a:rPr>
              <a:t>Appropriate Use Policy</a:t>
            </a:r>
            <a:r>
              <a:rPr lang="en-CA" dirty="0"/>
              <a:t> </a:t>
            </a:r>
          </a:p>
          <a:p>
            <a:r>
              <a:rPr lang="en-US" dirty="0">
                <a:hlinkClick r:id="rId7"/>
              </a:rPr>
              <a:t>Freedom of Information and Protection of Privacy Act (FOIPPA)</a:t>
            </a:r>
            <a:endParaRPr lang="en-US" dirty="0"/>
          </a:p>
          <a:p>
            <a:r>
              <a:rPr lang="en-US" dirty="0"/>
              <a:t>Occupational Health and Safety </a:t>
            </a:r>
            <a:r>
              <a:rPr lang="en-US" u="sng" dirty="0">
                <a:hlinkClick r:id="rId8"/>
              </a:rPr>
              <a:t>Regulation</a:t>
            </a:r>
            <a:r>
              <a:rPr lang="en-US" dirty="0"/>
              <a:t> </a:t>
            </a:r>
            <a:r>
              <a:rPr lang="en-CA" dirty="0"/>
              <a:t>and </a:t>
            </a:r>
            <a:r>
              <a:rPr lang="en-US" u="sng" dirty="0">
                <a:hlinkClick r:id="rId9"/>
              </a:rPr>
              <a:t>Policies</a:t>
            </a:r>
            <a:endParaRPr lang="en-US" dirty="0"/>
          </a:p>
          <a:p>
            <a:r>
              <a:rPr lang="en-CA" dirty="0">
                <a:hlinkClick r:id="rId10"/>
              </a:rPr>
              <a:t>BC Human Rights Code</a:t>
            </a:r>
            <a:endParaRPr lang="en-CA" dirty="0"/>
          </a:p>
          <a:p>
            <a:r>
              <a:rPr lang="en-CA" dirty="0"/>
              <a:t>Ministry-specific policies </a:t>
            </a:r>
          </a:p>
        </p:txBody>
      </p:sp>
    </p:spTree>
    <p:extLst>
      <p:ext uri="{BB962C8B-B14F-4D97-AF65-F5344CB8AC3E}">
        <p14:creationId xmlns:p14="http://schemas.microsoft.com/office/powerpoint/2010/main" val="2995738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A0E5E-9C96-48BA-9349-BAFD3012743C}"/>
              </a:ext>
            </a:extLst>
          </p:cNvPr>
          <p:cNvSpPr>
            <a:spLocks noGrp="1"/>
          </p:cNvSpPr>
          <p:nvPr>
            <p:ph type="title"/>
          </p:nvPr>
        </p:nvSpPr>
        <p:spPr/>
        <p:txBody>
          <a:bodyPr/>
          <a:lstStyle/>
          <a:p>
            <a:r>
              <a:rPr lang="en-CA" b="1" dirty="0"/>
              <a:t>Ethics Management Framework </a:t>
            </a:r>
          </a:p>
        </p:txBody>
      </p:sp>
      <p:sp>
        <p:nvSpPr>
          <p:cNvPr id="3" name="Content Placeholder 2">
            <a:extLst>
              <a:ext uri="{FF2B5EF4-FFF2-40B4-BE49-F238E27FC236}">
                <a16:creationId xmlns:a16="http://schemas.microsoft.com/office/drawing/2014/main" id="{92866755-7592-48AF-8A85-E3621A5ED51F}"/>
              </a:ext>
            </a:extLst>
          </p:cNvPr>
          <p:cNvSpPr>
            <a:spLocks noGrp="1"/>
          </p:cNvSpPr>
          <p:nvPr>
            <p:ph idx="1"/>
          </p:nvPr>
        </p:nvSpPr>
        <p:spPr/>
        <p:txBody>
          <a:bodyPr/>
          <a:lstStyle/>
          <a:p>
            <a:r>
              <a:rPr lang="en-CA" dirty="0"/>
              <a:t>Office of the Chief Information Officer </a:t>
            </a:r>
          </a:p>
          <a:p>
            <a:r>
              <a:rPr lang="en-CA" dirty="0"/>
              <a:t>Treasury Board </a:t>
            </a:r>
          </a:p>
          <a:p>
            <a:r>
              <a:rPr lang="en-CA" dirty="0"/>
              <a:t>Office of the Comptroller General </a:t>
            </a:r>
          </a:p>
          <a:p>
            <a:r>
              <a:rPr lang="en-CA" dirty="0"/>
              <a:t>Ministries </a:t>
            </a:r>
          </a:p>
          <a:p>
            <a:r>
              <a:rPr lang="en-CA" dirty="0"/>
              <a:t>BC Public Service Agency </a:t>
            </a:r>
          </a:p>
          <a:p>
            <a:r>
              <a:rPr lang="en-CA" dirty="0"/>
              <a:t>Corporate Information &amp; Records Management Office</a:t>
            </a:r>
          </a:p>
        </p:txBody>
      </p:sp>
    </p:spTree>
    <p:extLst>
      <p:ext uri="{BB962C8B-B14F-4D97-AF65-F5344CB8AC3E}">
        <p14:creationId xmlns:p14="http://schemas.microsoft.com/office/powerpoint/2010/main" val="2761403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C6B98-E968-4D8B-81E3-1D2CBA1165A1}"/>
              </a:ext>
            </a:extLst>
          </p:cNvPr>
          <p:cNvSpPr>
            <a:spLocks noGrp="1"/>
          </p:cNvSpPr>
          <p:nvPr>
            <p:ph type="title"/>
          </p:nvPr>
        </p:nvSpPr>
        <p:spPr/>
        <p:txBody>
          <a:bodyPr/>
          <a:lstStyle/>
          <a:p>
            <a:r>
              <a:rPr lang="en-CA" b="1" dirty="0"/>
              <a:t>Ask yourself…</a:t>
            </a:r>
          </a:p>
        </p:txBody>
      </p:sp>
      <p:sp>
        <p:nvSpPr>
          <p:cNvPr id="3" name="Content Placeholder 2">
            <a:extLst>
              <a:ext uri="{FF2B5EF4-FFF2-40B4-BE49-F238E27FC236}">
                <a16:creationId xmlns:a16="http://schemas.microsoft.com/office/drawing/2014/main" id="{9E2D0E48-C573-469D-91E2-1A46BFA0B0E5}"/>
              </a:ext>
            </a:extLst>
          </p:cNvPr>
          <p:cNvSpPr>
            <a:spLocks noGrp="1"/>
          </p:cNvSpPr>
          <p:nvPr>
            <p:ph idx="1"/>
          </p:nvPr>
        </p:nvSpPr>
        <p:spPr>
          <a:xfrm>
            <a:off x="628650" y="1825625"/>
            <a:ext cx="7886700" cy="4351338"/>
          </a:xfrm>
        </p:spPr>
        <p:txBody>
          <a:bodyPr>
            <a:normAutofit/>
          </a:bodyPr>
          <a:lstStyle/>
          <a:p>
            <a:pPr marL="0" indent="0">
              <a:buNone/>
            </a:pPr>
            <a:r>
              <a:rPr lang="en-CA" dirty="0"/>
              <a:t>It’s up to us to reflect on our choices.</a:t>
            </a:r>
          </a:p>
          <a:p>
            <a:pPr marL="0" indent="0">
              <a:buNone/>
            </a:pPr>
            <a:endParaRPr lang="en-CA" dirty="0"/>
          </a:p>
          <a:p>
            <a:pPr marL="0" indent="0">
              <a:buNone/>
            </a:pPr>
            <a:r>
              <a:rPr lang="en-CA" dirty="0"/>
              <a:t>Ask yourself questions like:</a:t>
            </a:r>
          </a:p>
          <a:p>
            <a:pPr lvl="1"/>
            <a:r>
              <a:rPr lang="en-US" dirty="0"/>
              <a:t>If I post this, would I be failing to treat other employees with respect and dignity?</a:t>
            </a:r>
          </a:p>
          <a:p>
            <a:pPr lvl="1"/>
            <a:r>
              <a:rPr lang="en-US" dirty="0"/>
              <a:t>Does my post reveal confidential information?</a:t>
            </a:r>
          </a:p>
          <a:p>
            <a:pPr lvl="1"/>
            <a:r>
              <a:rPr lang="en-US" dirty="0"/>
              <a:t>Could my comments on social media be seen as disloyal to the BC Public Service and/or bring it into disrepute?</a:t>
            </a:r>
          </a:p>
          <a:p>
            <a:pPr lvl="1"/>
            <a:r>
              <a:rPr lang="en-US" dirty="0"/>
              <a:t>If I comment on a public issue, would I be jeopardizing the perception of impartiality in the performance of my duties?  </a:t>
            </a:r>
          </a:p>
          <a:p>
            <a:pPr lvl="1"/>
            <a:r>
              <a:rPr lang="en-US" dirty="0"/>
              <a:t>If I post this, would I be using my position in government to lend weight to the public expression of my personal opinions?  </a:t>
            </a:r>
          </a:p>
          <a:p>
            <a:pPr lvl="1"/>
            <a:r>
              <a:rPr lang="en-US" dirty="0"/>
              <a:t>How will my actions be perceived?</a:t>
            </a:r>
          </a:p>
          <a:p>
            <a:pPr lvl="1"/>
            <a:endParaRPr lang="en-US" dirty="0"/>
          </a:p>
          <a:p>
            <a:endParaRPr lang="en-CA" dirty="0"/>
          </a:p>
        </p:txBody>
      </p:sp>
    </p:spTree>
    <p:extLst>
      <p:ext uri="{BB962C8B-B14F-4D97-AF65-F5344CB8AC3E}">
        <p14:creationId xmlns:p14="http://schemas.microsoft.com/office/powerpoint/2010/main" val="1402917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CD452-23B0-4BF4-9555-DE6F9D94AC62}"/>
              </a:ext>
            </a:extLst>
          </p:cNvPr>
          <p:cNvSpPr>
            <a:spLocks noGrp="1"/>
          </p:cNvSpPr>
          <p:nvPr>
            <p:ph type="title"/>
          </p:nvPr>
        </p:nvSpPr>
        <p:spPr/>
        <p:txBody>
          <a:bodyPr/>
          <a:lstStyle/>
          <a:p>
            <a:pPr algn="ctr"/>
            <a:r>
              <a:rPr lang="en-CA" b="1" dirty="0"/>
              <a:t>Conflict of Interest </a:t>
            </a:r>
          </a:p>
        </p:txBody>
      </p:sp>
      <p:sp>
        <p:nvSpPr>
          <p:cNvPr id="3" name="Content Placeholder 2">
            <a:extLst>
              <a:ext uri="{FF2B5EF4-FFF2-40B4-BE49-F238E27FC236}">
                <a16:creationId xmlns:a16="http://schemas.microsoft.com/office/drawing/2014/main" id="{8749B991-47A3-49B5-A1C4-250EC304383C}"/>
              </a:ext>
            </a:extLst>
          </p:cNvPr>
          <p:cNvSpPr>
            <a:spLocks noGrp="1"/>
          </p:cNvSpPr>
          <p:nvPr>
            <p:ph idx="1"/>
          </p:nvPr>
        </p:nvSpPr>
        <p:spPr/>
        <p:txBody>
          <a:bodyPr/>
          <a:lstStyle/>
          <a:p>
            <a:r>
              <a:rPr lang="en-CA" dirty="0"/>
              <a:t>As employees, we must arrange our private affairs in a way that will prevent real, perceived, or potential conflicts of interest from happening.</a:t>
            </a:r>
          </a:p>
          <a:p>
            <a:r>
              <a:rPr lang="en-CA" sz="2400" dirty="0"/>
              <a:t>Examples of conflict of interest: </a:t>
            </a:r>
          </a:p>
          <a:p>
            <a:endParaRPr lang="en-CA" sz="2400" dirty="0"/>
          </a:p>
          <a:p>
            <a:pPr marL="285750" indent="-285750"/>
            <a:r>
              <a:rPr lang="en-CA" sz="2400" dirty="0"/>
              <a:t>Using Instagram during work time to market your side business.</a:t>
            </a:r>
          </a:p>
          <a:p>
            <a:pPr marL="285750" indent="-285750"/>
            <a:r>
              <a:rPr lang="en-CA" sz="2400" dirty="0"/>
              <a:t>Using your work phone or computer for your side business.</a:t>
            </a:r>
          </a:p>
          <a:p>
            <a:pPr marL="285750" indent="-285750"/>
            <a:r>
              <a:rPr lang="en-CA" sz="2400" dirty="0"/>
              <a:t>Campaigning for a political party on Facebook when you identify yourself as a public service employee.  </a:t>
            </a:r>
          </a:p>
          <a:p>
            <a:pPr marL="0" indent="0">
              <a:buNone/>
            </a:pPr>
            <a:endParaRPr lang="en-US" dirty="0"/>
          </a:p>
        </p:txBody>
      </p:sp>
    </p:spTree>
    <p:extLst>
      <p:ext uri="{BB962C8B-B14F-4D97-AF65-F5344CB8AC3E}">
        <p14:creationId xmlns:p14="http://schemas.microsoft.com/office/powerpoint/2010/main" val="29376167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1722</TotalTime>
  <Words>2040</Words>
  <Application>Microsoft Office PowerPoint</Application>
  <PresentationFormat>On-screen Show (4:3)</PresentationFormat>
  <Paragraphs>203</Paragraphs>
  <Slides>17</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Social Media Guidelines for BC Public Service Employees</vt:lpstr>
      <vt:lpstr>Agenda</vt:lpstr>
      <vt:lpstr>[Optional: opening activity / question]</vt:lpstr>
      <vt:lpstr>2 Sets of Guidelines</vt:lpstr>
      <vt:lpstr>Social Media Guidelines – “Why?”</vt:lpstr>
      <vt:lpstr>Policy Framework </vt:lpstr>
      <vt:lpstr>Ethics Management Framework </vt:lpstr>
      <vt:lpstr>Ask yourself…</vt:lpstr>
      <vt:lpstr>Conflict of Interest </vt:lpstr>
      <vt:lpstr>Political Expression, Public Dialogue &amp; Public Service Impartiality</vt:lpstr>
      <vt:lpstr>Personal Use of Work Time</vt:lpstr>
      <vt:lpstr>Cyber Safety </vt:lpstr>
      <vt:lpstr>Scenario – Passion and Posting</vt:lpstr>
      <vt:lpstr>Profile Choices</vt:lpstr>
      <vt:lpstr>Privacy &amp; Permanence </vt:lpstr>
      <vt:lpstr>Trust &amp; Consequences </vt:lpstr>
      <vt:lpstr>MyHR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Guidelines for BC Public Service Employees</dc:title>
  <dc:subject>Social Media</dc:subject>
  <dc:creator>BC Public Service Agency</dc:creator>
  <cp:keywords>Social Media</cp:keywords>
  <cp:lastModifiedBy>Matei, Christopher PSA:EX</cp:lastModifiedBy>
  <cp:revision>140</cp:revision>
  <dcterms:created xsi:type="dcterms:W3CDTF">2019-01-10T17:18:43Z</dcterms:created>
  <dcterms:modified xsi:type="dcterms:W3CDTF">2019-07-19T22:05:59Z</dcterms:modified>
  <cp:category>Ethics</cp:category>
</cp:coreProperties>
</file>