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27"/>
  </p:notesMasterIdLst>
  <p:handoutMasterIdLst>
    <p:handoutMasterId r:id="rId28"/>
  </p:handoutMasterIdLst>
  <p:sldIdLst>
    <p:sldId id="258" r:id="rId5"/>
    <p:sldId id="342" r:id="rId6"/>
    <p:sldId id="260" r:id="rId7"/>
    <p:sldId id="343" r:id="rId8"/>
    <p:sldId id="344" r:id="rId9"/>
    <p:sldId id="340" r:id="rId10"/>
    <p:sldId id="345" r:id="rId11"/>
    <p:sldId id="346" r:id="rId12"/>
    <p:sldId id="347" r:id="rId13"/>
    <p:sldId id="348" r:id="rId14"/>
    <p:sldId id="349" r:id="rId15"/>
    <p:sldId id="350" r:id="rId16"/>
    <p:sldId id="351" r:id="rId17"/>
    <p:sldId id="352" r:id="rId18"/>
    <p:sldId id="353" r:id="rId19"/>
    <p:sldId id="354" r:id="rId20"/>
    <p:sldId id="355" r:id="rId21"/>
    <p:sldId id="356" r:id="rId22"/>
    <p:sldId id="357" r:id="rId23"/>
    <p:sldId id="358" r:id="rId24"/>
    <p:sldId id="359" r:id="rId25"/>
    <p:sldId id="336" r:id="rId26"/>
  </p:sldIdLst>
  <p:sldSz cx="12192000" cy="6858000"/>
  <p:notesSz cx="9144000" cy="6858000"/>
  <p:embeddedFontLst>
    <p:embeddedFont>
      <p:font typeface="Aptos ExtraBold" panose="020B0604020202020204" charset="0"/>
      <p:bold r:id="rId29"/>
    </p:embeddedFont>
    <p:embeddedFont>
      <p:font typeface="BC Sans" pitchFamily="2" charset="0"/>
      <p:regular r:id="rId30"/>
      <p:bold r:id="rId31"/>
      <p:italic r:id="rId32"/>
      <p:boldItalic r:id="rId33"/>
    </p:embeddedFont>
    <p:embeddedFont>
      <p:font typeface="Calibri" panose="020F0502020204030204" pitchFamily="34" charset="0"/>
      <p:regular r:id="rId34"/>
      <p:bold r:id="rId35"/>
      <p:italic r:id="rId36"/>
      <p:boldItalic r:id="rId37"/>
    </p:embeddedFont>
    <p:embeddedFont>
      <p:font typeface="Calibri Light" panose="020F0302020204030204" pitchFamily="34" charset="0"/>
      <p:regular r:id="rId38"/>
      <p:italic r:id="rId39"/>
    </p:embeddedFont>
    <p:embeddedFont>
      <p:font typeface="Noto Serif" panose="020B0604020202020204" charset="0"/>
      <p:regular r:id="rId40"/>
      <p:bold r:id="rId41"/>
      <p:italic r:id="rId42"/>
      <p:boldItalic r:id="rId43"/>
    </p:embeddedFont>
    <p:embeddedFont>
      <p:font typeface="Wingdings 3" panose="05040102010807070707" pitchFamily="18" charset="2"/>
      <p:regular r:id="rId4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Options" id="{DA915ED3-A8D9-40B8-A8FB-7669EDFBAEB0}">
          <p14:sldIdLst>
            <p14:sldId id="258"/>
          </p14:sldIdLst>
        </p14:section>
        <p14:section name="Layout Options" id="{FEAA612F-6A34-42E2-AA76-A63CADFEADFB}">
          <p14:sldIdLst>
            <p14:sldId id="342"/>
            <p14:sldId id="260"/>
            <p14:sldId id="343"/>
            <p14:sldId id="344"/>
            <p14:sldId id="340"/>
            <p14:sldId id="345"/>
            <p14:sldId id="346"/>
            <p14:sldId id="347"/>
            <p14:sldId id="348"/>
            <p14:sldId id="349"/>
            <p14:sldId id="350"/>
            <p14:sldId id="351"/>
            <p14:sldId id="352"/>
            <p14:sldId id="353"/>
            <p14:sldId id="354"/>
            <p14:sldId id="355"/>
            <p14:sldId id="356"/>
            <p14:sldId id="357"/>
            <p14:sldId id="358"/>
            <p14:sldId id="359"/>
            <p14:sldId id="336"/>
          </p14:sldIdLst>
        </p14:section>
        <p14:section name="Break Slides" id="{5FFE3136-6AE7-4CCE-9FB8-0A9BF95FD0DA}">
          <p14:sldIdLst/>
        </p14:section>
        <p14:section name="Charts and Graphs" id="{80D81E1A-6A1E-467C-985E-A1AC6471EA38}">
          <p14:sldIdLst/>
        </p14:section>
        <p14:section name="Icons" id="{8319FFC9-1B67-416F-BBFB-26D64CF9782B}">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0CA7499-7F0B-CDF8-D76F-07E4DFB1098C}" name="Belsheim, Thomas PSA:EX" initials="TB" userId="S::Thomas.Belsheim@gov.bc.ca::f311a868-d8f3-4c52-b1b6-62c4a4cdea9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E27F43-E1A5-A049-854D-C9E6D23BC62C}" v="16" dt="2022-12-14T18:17:22.4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54" autoAdjust="0"/>
    <p:restoredTop sz="68918" autoAdjust="0"/>
  </p:normalViewPr>
  <p:slideViewPr>
    <p:cSldViewPr snapToGrid="0">
      <p:cViewPr varScale="1">
        <p:scale>
          <a:sx n="46" d="100"/>
          <a:sy n="46" d="100"/>
        </p:scale>
        <p:origin x="1528" y="36"/>
      </p:cViewPr>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513"/>
    </p:cViewPr>
  </p:sorterViewPr>
  <p:notesViewPr>
    <p:cSldViewPr snapToGrid="0">
      <p:cViewPr varScale="1">
        <p:scale>
          <a:sx n="91" d="100"/>
          <a:sy n="91" d="100"/>
        </p:scale>
        <p:origin x="1443" y="5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11.fntdata"/><Relationship Id="rId21" Type="http://schemas.openxmlformats.org/officeDocument/2006/relationships/slide" Target="slides/slide17.xml"/><Relationship Id="rId34" Type="http://schemas.openxmlformats.org/officeDocument/2006/relationships/font" Target="fonts/font6.fntdata"/><Relationship Id="rId42" Type="http://schemas.openxmlformats.org/officeDocument/2006/relationships/font" Target="fonts/font14.fntdata"/><Relationship Id="rId47" Type="http://schemas.openxmlformats.org/officeDocument/2006/relationships/theme" Target="theme/theme1.xml"/><Relationship Id="rId50"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1.fntdata"/><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font" Target="fonts/font12.fntdata"/><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36" Type="http://schemas.openxmlformats.org/officeDocument/2006/relationships/font" Target="fonts/font8.fntdata"/><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3.fntdata"/><Relationship Id="rId44" Type="http://schemas.openxmlformats.org/officeDocument/2006/relationships/font" Target="fonts/font16.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font" Target="fonts/font15.fntdata"/><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font" Target="fonts/font13.fntdata"/><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5A5C721-18C6-72A4-6D9F-93BD1000F4D6}"/>
              </a:ext>
            </a:extLst>
          </p:cNvPr>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0751702-9C01-1A59-FE7F-159E37421E73}"/>
              </a:ext>
            </a:extLst>
          </p:cNvPr>
          <p:cNvSpPr>
            <a:spLocks noGrp="1"/>
          </p:cNvSpPr>
          <p:nvPr>
            <p:ph type="dt" sz="quarter" idx="1"/>
          </p:nvPr>
        </p:nvSpPr>
        <p:spPr>
          <a:xfrm>
            <a:off x="5180013" y="0"/>
            <a:ext cx="3962400" cy="344488"/>
          </a:xfrm>
          <a:prstGeom prst="rect">
            <a:avLst/>
          </a:prstGeom>
        </p:spPr>
        <p:txBody>
          <a:bodyPr vert="horz" lIns="91440" tIns="45720" rIns="91440" bIns="45720" rtlCol="0"/>
          <a:lstStyle>
            <a:lvl1pPr algn="r">
              <a:defRPr sz="1200"/>
            </a:lvl1pPr>
          </a:lstStyle>
          <a:p>
            <a:fld id="{C68101F8-853C-4A70-974C-33F35524B67A}" type="datetimeFigureOut">
              <a:rPr lang="en-US" smtClean="0"/>
              <a:t>4/8/2024</a:t>
            </a:fld>
            <a:endParaRPr lang="en-US"/>
          </a:p>
        </p:txBody>
      </p:sp>
      <p:sp>
        <p:nvSpPr>
          <p:cNvPr id="4" name="Footer Placeholder 3">
            <a:extLst>
              <a:ext uri="{FF2B5EF4-FFF2-40B4-BE49-F238E27FC236}">
                <a16:creationId xmlns:a16="http://schemas.microsoft.com/office/drawing/2014/main" id="{D9C11354-7C64-A8F3-D749-91571D5FFEF2}"/>
              </a:ext>
            </a:extLst>
          </p:cNvPr>
          <p:cNvSpPr>
            <a:spLocks noGrp="1"/>
          </p:cNvSpPr>
          <p:nvPr>
            <p:ph type="ftr" sz="quarter" idx="2"/>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AE835DE-9CCD-AE69-B027-95E029E3BAAF}"/>
              </a:ext>
            </a:extLst>
          </p:cNvPr>
          <p:cNvSpPr>
            <a:spLocks noGrp="1"/>
          </p:cNvSpPr>
          <p:nvPr>
            <p:ph type="sldNum" sz="quarter" idx="3"/>
          </p:nvPr>
        </p:nvSpPr>
        <p:spPr>
          <a:xfrm>
            <a:off x="5180013" y="6513513"/>
            <a:ext cx="3962400" cy="344487"/>
          </a:xfrm>
          <a:prstGeom prst="rect">
            <a:avLst/>
          </a:prstGeom>
        </p:spPr>
        <p:txBody>
          <a:bodyPr vert="horz" lIns="91440" tIns="45720" rIns="91440" bIns="45720" rtlCol="0" anchor="b"/>
          <a:lstStyle>
            <a:lvl1pPr algn="r">
              <a:defRPr sz="1200"/>
            </a:lvl1pPr>
          </a:lstStyle>
          <a:p>
            <a:fld id="{90518DE2-77EF-4B94-BCC4-7DB390EE8537}" type="slidenum">
              <a:rPr lang="en-US" smtClean="0"/>
              <a:t>‹#›</a:t>
            </a:fld>
            <a:endParaRPr lang="en-US"/>
          </a:p>
        </p:txBody>
      </p:sp>
    </p:spTree>
    <p:extLst>
      <p:ext uri="{BB962C8B-B14F-4D97-AF65-F5344CB8AC3E}">
        <p14:creationId xmlns:p14="http://schemas.microsoft.com/office/powerpoint/2010/main" val="2850290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1D8F11D-5574-4DCD-A072-3DE52744AAF3}" type="datetimeFigureOut">
              <a:rPr lang="en-US" smtClean="0"/>
              <a:t>4/8/2024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84871E3-2BB9-422A-BAC9-C11497C05650}" type="slidenum">
              <a:rPr lang="en-US" smtClean="0"/>
              <a:t>‹#›</a:t>
            </a:fld>
            <a:endParaRPr lang="en-US"/>
          </a:p>
        </p:txBody>
      </p:sp>
    </p:spTree>
    <p:extLst>
      <p:ext uri="{BB962C8B-B14F-4D97-AF65-F5344CB8AC3E}">
        <p14:creationId xmlns:p14="http://schemas.microsoft.com/office/powerpoint/2010/main" val="466311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2.gov.bc.ca/gov/content/careers-myhr/about-the-bc-public-service/ethics-standards-of-conduct/standards-of-conduct"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www2.gov.bc.ca/gov/content/governments/services-for-government/policies-procedures/appropriate-use-policy"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1" i="0" dirty="0"/>
              <a:t>Notes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dirty="0"/>
              <a:t>The title slide presents an opportunity </a:t>
            </a:r>
            <a:r>
              <a:rPr lang="en-US" sz="1200" b="0" i="0" dirty="0"/>
              <a:t>for the facilitator to introduce themselves and welcome participants to the session. </a:t>
            </a:r>
            <a:endParaRPr lang="en-CA" sz="1200" b="0" i="0" dirty="0"/>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1</a:t>
            </a:fld>
            <a:endParaRPr lang="en-US"/>
          </a:p>
        </p:txBody>
      </p:sp>
    </p:spTree>
    <p:extLst>
      <p:ext uri="{BB962C8B-B14F-4D97-AF65-F5344CB8AC3E}">
        <p14:creationId xmlns:p14="http://schemas.microsoft.com/office/powerpoint/2010/main" val="22728130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1" dirty="0"/>
              <a:t>Notes </a:t>
            </a:r>
          </a:p>
          <a:p>
            <a:r>
              <a:rPr lang="en-CA" sz="1200" b="0" dirty="0"/>
              <a:t>Conflict must not exist between employees’ private interests and the discharge of their BC Public Service duties. </a:t>
            </a:r>
          </a:p>
          <a:p>
            <a:endParaRPr lang="en-CA" sz="1200" b="1" i="1" dirty="0"/>
          </a:p>
          <a:p>
            <a:r>
              <a:rPr lang="en-US" b="0" i="0" dirty="0"/>
              <a:t>The Standards of Conduct, the Oath of Employment, and the Conflict of Interest Guidelines provide explicit direction that public servants must avoid all conflicts of interest, whether real, potential or perceived, and disclose any within 30 days of becoming aware of them. </a:t>
            </a:r>
          </a:p>
          <a:p>
            <a:endParaRPr lang="en-US" b="1" i="0" dirty="0"/>
          </a:p>
          <a:p>
            <a:r>
              <a:rPr lang="en-US" b="0" i="0" dirty="0"/>
              <a:t>Employees may need to think about:</a:t>
            </a:r>
          </a:p>
          <a:p>
            <a:endParaRPr lang="en-US" b="0" i="0" dirty="0"/>
          </a:p>
          <a:p>
            <a:pPr marL="171450" indent="-171450">
              <a:buFont typeface="Arial" panose="020B0604020202020204" pitchFamily="34" charset="0"/>
              <a:buChar char="•"/>
            </a:pPr>
            <a:r>
              <a:rPr lang="en-US" b="0" i="0" dirty="0"/>
              <a:t>How their profiles are set up </a:t>
            </a:r>
          </a:p>
          <a:p>
            <a:pPr marL="171450" indent="-171450">
              <a:buFont typeface="Arial" panose="020B0604020202020204" pitchFamily="34" charset="0"/>
              <a:buChar char="•"/>
            </a:pPr>
            <a:endParaRPr lang="en-US" b="0" i="0" dirty="0"/>
          </a:p>
          <a:p>
            <a:pPr marL="171450" indent="-171450">
              <a:buFont typeface="Arial" panose="020B0604020202020204" pitchFamily="34" charset="0"/>
              <a:buChar char="•"/>
            </a:pPr>
            <a:r>
              <a:rPr lang="en-US" b="0" i="0" dirty="0"/>
              <a:t>Who their friends or contacts are </a:t>
            </a:r>
          </a:p>
          <a:p>
            <a:pPr marL="171450" indent="-171450">
              <a:buFont typeface="Arial" panose="020B0604020202020204" pitchFamily="34" charset="0"/>
              <a:buChar char="•"/>
            </a:pPr>
            <a:endParaRPr lang="en-US" b="0" i="0" dirty="0"/>
          </a:p>
          <a:p>
            <a:pPr marL="171450" indent="-171450">
              <a:buFont typeface="Arial" panose="020B0604020202020204" pitchFamily="34" charset="0"/>
              <a:buChar char="•"/>
            </a:pPr>
            <a:r>
              <a:rPr lang="en-US" b="0" i="0" dirty="0"/>
              <a:t>Whether they post about their work or their workplace</a:t>
            </a:r>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10</a:t>
            </a:fld>
            <a:endParaRPr lang="en-US"/>
          </a:p>
        </p:txBody>
      </p:sp>
    </p:spTree>
    <p:extLst>
      <p:ext uri="{BB962C8B-B14F-4D97-AF65-F5344CB8AC3E}">
        <p14:creationId xmlns:p14="http://schemas.microsoft.com/office/powerpoint/2010/main" val="656491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11</a:t>
            </a:fld>
            <a:endParaRPr lang="en-US"/>
          </a:p>
        </p:txBody>
      </p:sp>
    </p:spTree>
    <p:extLst>
      <p:ext uri="{BB962C8B-B14F-4D97-AF65-F5344CB8AC3E}">
        <p14:creationId xmlns:p14="http://schemas.microsoft.com/office/powerpoint/2010/main" val="3385255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1" dirty="0">
                <a:effectLst/>
                <a:latin typeface="Calibri" panose="020F0502020204030204" pitchFamily="34" charset="0"/>
                <a:ea typeface="Calibri" panose="020F0502020204030204" pitchFamily="34" charset="0"/>
              </a:rPr>
              <a:t>Notes </a:t>
            </a:r>
            <a:endParaRPr lang="en-US" sz="1200" dirty="0">
              <a:effectLst/>
              <a:latin typeface="Calibri" panose="020F0502020204030204" pitchFamily="34" charset="0"/>
              <a:ea typeface="Calibri" panose="020F0502020204030204" pitchFamily="34" charset="0"/>
            </a:endParaRPr>
          </a:p>
          <a:p>
            <a:pPr marL="0" indent="0">
              <a:buFont typeface="Arial" panose="020B0604020202020204" pitchFamily="34" charset="0"/>
              <a:buNone/>
            </a:pPr>
            <a:endParaRPr lang="en-US" sz="1200" dirty="0">
              <a:effectLst/>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US" sz="1200" dirty="0">
                <a:effectLst/>
                <a:latin typeface="Calibri" panose="020F0502020204030204" pitchFamily="34" charset="0"/>
                <a:ea typeface="Calibri" panose="020F0502020204030204" pitchFamily="34" charset="0"/>
              </a:rPr>
              <a:t>Employees need to think about all 7 of these factors in considering whether their public comments will be inappropriate or not: </a:t>
            </a:r>
          </a:p>
          <a:p>
            <a:pPr marL="0" indent="0">
              <a:buFont typeface="Arial" panose="020B0604020202020204" pitchFamily="34" charset="0"/>
              <a:buNone/>
            </a:pPr>
            <a:endParaRPr lang="en-US" sz="1200" dirty="0">
              <a:effectLst/>
              <a:latin typeface="Calibri" panose="020F0502020204030204" pitchFamily="34" charset="0"/>
              <a:ea typeface="Calibri" panose="020F0502020204030204" pitchFamily="34" charset="0"/>
            </a:endParaRPr>
          </a:p>
          <a:p>
            <a:pPr marL="1257300" marR="0" lvl="2" indent="-342900" algn="l" defTabSz="914400" rtl="0" eaLnBrk="1" fontAlgn="auto" latinLnBrk="0" hangingPunct="1">
              <a:lnSpc>
                <a:spcPts val="1525"/>
              </a:lnSpc>
              <a:spcBef>
                <a:spcPts val="0"/>
              </a:spcBef>
              <a:spcAft>
                <a:spcPts val="0"/>
              </a:spcAft>
              <a:buClrTx/>
              <a:buSzPts val="1200"/>
              <a:buFont typeface="Symbol" panose="05050102010706020507" pitchFamily="18" charset="2"/>
              <a:buAutoNum type="arabicPeriod"/>
              <a:tabLst>
                <a:tab pos="859155" algn="l"/>
              </a:tabLst>
              <a:defRPr/>
            </a:pPr>
            <a:r>
              <a:rPr lang="en-US" sz="1800" spc="0" dirty="0">
                <a:effectLst/>
                <a:latin typeface="BC Sans" pitchFamily="2" charset="0"/>
                <a:ea typeface="Symbol" panose="05050102010706020507" pitchFamily="18" charset="2"/>
                <a:cs typeface="Symbol" panose="05050102010706020507" pitchFamily="18" charset="2"/>
              </a:rPr>
              <a:t>Not</a:t>
            </a:r>
            <a:r>
              <a:rPr lang="en-US" sz="1800" spc="-2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making comments that would make a reasonable person doubt your ability to conduct your work responsibilities impartially.  </a:t>
            </a:r>
            <a:endParaRPr lang="en-US" sz="1800" spc="0" dirty="0">
              <a:effectLst/>
              <a:latin typeface="Calibri" panose="020F0502020204030204" pitchFamily="34" charset="0"/>
              <a:ea typeface="Symbol" panose="05050102010706020507" pitchFamily="18" charset="2"/>
              <a:cs typeface="Symbol" panose="05050102010706020507" pitchFamily="18" charset="2"/>
            </a:endParaRPr>
          </a:p>
          <a:p>
            <a:pPr marL="1257300" marR="0" lvl="2" indent="-342900" algn="l" defTabSz="914400" rtl="0" eaLnBrk="1" fontAlgn="auto" latinLnBrk="0" hangingPunct="1">
              <a:lnSpc>
                <a:spcPts val="1525"/>
              </a:lnSpc>
              <a:spcBef>
                <a:spcPts val="0"/>
              </a:spcBef>
              <a:spcAft>
                <a:spcPts val="0"/>
              </a:spcAft>
              <a:buClrTx/>
              <a:buSzPts val="1200"/>
              <a:buFont typeface="Symbol" panose="05050102010706020507" pitchFamily="18" charset="2"/>
              <a:buAutoNum type="arabicPeriod"/>
              <a:tabLst>
                <a:tab pos="859155" algn="l"/>
              </a:tabLst>
              <a:defRPr/>
            </a:pPr>
            <a:r>
              <a:rPr lang="en-US" sz="1800" spc="0" dirty="0">
                <a:effectLst/>
                <a:latin typeface="BC Sans" pitchFamily="2" charset="0"/>
                <a:ea typeface="Symbol" panose="05050102010706020507" pitchFamily="18" charset="2"/>
                <a:cs typeface="Symbol" panose="05050102010706020507" pitchFamily="18" charset="2"/>
              </a:rPr>
              <a:t>Not</a:t>
            </a:r>
            <a:r>
              <a:rPr lang="en-US" sz="1800" spc="-2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campaigning</a:t>
            </a:r>
            <a:r>
              <a:rPr lang="en-US" sz="1800" spc="-2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for</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a</a:t>
            </a:r>
            <a:r>
              <a:rPr lang="en-US" sz="1800" spc="-2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political</a:t>
            </a:r>
            <a:r>
              <a:rPr lang="en-US" sz="1800" spc="-2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party</a:t>
            </a:r>
            <a:r>
              <a:rPr lang="en-US" sz="1800" spc="-2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or</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initiative</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using</a:t>
            </a:r>
            <a:r>
              <a:rPr lang="en-US" sz="1800" spc="-2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your</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government</a:t>
            </a:r>
            <a:r>
              <a:rPr lang="en-US" sz="1800" spc="-2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email address or any other self-identification as a public service employee (completely separate your political activities from your work). </a:t>
            </a:r>
            <a:endParaRPr lang="en-US" sz="1800" spc="0" dirty="0">
              <a:effectLst/>
              <a:latin typeface="Calibri" panose="020F0502020204030204" pitchFamily="34" charset="0"/>
              <a:ea typeface="Symbol" panose="05050102010706020507" pitchFamily="18" charset="2"/>
              <a:cs typeface="Symbol" panose="05050102010706020507" pitchFamily="18" charset="2"/>
            </a:endParaRPr>
          </a:p>
          <a:p>
            <a:pPr marL="1257300" marR="0" lvl="2" indent="-342900" algn="l" defTabSz="914400" rtl="0" eaLnBrk="1" fontAlgn="auto" latinLnBrk="0" hangingPunct="1">
              <a:lnSpc>
                <a:spcPts val="1525"/>
              </a:lnSpc>
              <a:spcBef>
                <a:spcPts val="0"/>
              </a:spcBef>
              <a:spcAft>
                <a:spcPts val="0"/>
              </a:spcAft>
              <a:buClrTx/>
              <a:buSzPts val="1200"/>
              <a:buFont typeface="Symbol" panose="05050102010706020507" pitchFamily="18" charset="2"/>
              <a:buAutoNum type="arabicPeriod"/>
              <a:tabLst>
                <a:tab pos="859155" algn="l"/>
              </a:tabLst>
              <a:defRPr/>
            </a:pPr>
            <a:r>
              <a:rPr lang="en-US" sz="1800" spc="0" dirty="0">
                <a:effectLst/>
                <a:latin typeface="BC Sans" pitchFamily="2" charset="0"/>
                <a:ea typeface="Symbol" panose="05050102010706020507" pitchFamily="18" charset="2"/>
                <a:cs typeface="Symbol" panose="05050102010706020507" pitchFamily="18" charset="2"/>
              </a:rPr>
              <a:t>Not identifying yourself as a public service employee through your profile, photos posted,</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etc.</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if</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you</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are</a:t>
            </a:r>
            <a:r>
              <a:rPr lang="en-US" sz="1800" spc="-1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going</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to</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be</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engaging</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in</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public</a:t>
            </a:r>
            <a:r>
              <a:rPr lang="en-US" sz="1800" spc="-1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dialogue</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about</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political</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topics.</a:t>
            </a:r>
            <a:endParaRPr lang="en-US" sz="1800" spc="0" dirty="0">
              <a:effectLst/>
              <a:latin typeface="Calibri" panose="020F0502020204030204" pitchFamily="34" charset="0"/>
              <a:ea typeface="Symbol" panose="05050102010706020507" pitchFamily="18" charset="2"/>
              <a:cs typeface="Symbol" panose="05050102010706020507" pitchFamily="18" charset="2"/>
            </a:endParaRPr>
          </a:p>
          <a:p>
            <a:pPr marL="1257300" marR="0" lvl="2" indent="-342900" algn="l" defTabSz="914400" rtl="0" eaLnBrk="1" fontAlgn="auto" latinLnBrk="0" hangingPunct="1">
              <a:lnSpc>
                <a:spcPts val="1525"/>
              </a:lnSpc>
              <a:spcBef>
                <a:spcPts val="0"/>
              </a:spcBef>
              <a:spcAft>
                <a:spcPts val="0"/>
              </a:spcAft>
              <a:buClrTx/>
              <a:buSzPts val="1200"/>
              <a:buFont typeface="Symbol" panose="05050102010706020507" pitchFamily="18" charset="2"/>
              <a:buAutoNum type="arabicPeriod"/>
              <a:tabLst>
                <a:tab pos="859155" algn="l"/>
              </a:tabLst>
              <a:defRPr/>
            </a:pPr>
            <a:r>
              <a:rPr lang="en-US" sz="1800" spc="0" dirty="0">
                <a:effectLst/>
                <a:latin typeface="BC Sans" pitchFamily="2" charset="0"/>
                <a:ea typeface="Symbol" panose="05050102010706020507" pitchFamily="18" charset="2"/>
                <a:cs typeface="Symbol" panose="05050102010706020507" pitchFamily="18" charset="2"/>
              </a:rPr>
              <a:t>Not using your position in government to lend weight to the public expression of your personal opinions. </a:t>
            </a:r>
            <a:endParaRPr lang="en-US" sz="1800" b="1" spc="0" dirty="0">
              <a:effectLst/>
              <a:latin typeface="Calibri" panose="020F0502020204030204" pitchFamily="34" charset="0"/>
              <a:ea typeface="Symbol" panose="05050102010706020507" pitchFamily="18" charset="2"/>
              <a:cs typeface="Symbol" panose="05050102010706020507" pitchFamily="18" charset="2"/>
            </a:endParaRPr>
          </a:p>
          <a:p>
            <a:pPr marL="914400" lvl="2" indent="0">
              <a:lnSpc>
                <a:spcPts val="1525"/>
              </a:lnSpc>
              <a:buSzPts val="1200"/>
              <a:buFont typeface="Symbol" panose="05050102010706020507" pitchFamily="18" charset="2"/>
              <a:buNone/>
              <a:tabLst>
                <a:tab pos="859155" algn="l"/>
              </a:tabLst>
            </a:pPr>
            <a:endParaRPr lang="en-US" sz="1200" spc="0" dirty="0">
              <a:effectLst/>
              <a:latin typeface="Calibri" panose="020F0502020204030204" pitchFamily="34" charset="0"/>
              <a:ea typeface="Symbol" panose="05050102010706020507" pitchFamily="18" charset="2"/>
              <a:cs typeface="Symbol" panose="05050102010706020507" pitchFamily="18" charset="2"/>
            </a:endParaRPr>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12</a:t>
            </a:fld>
            <a:endParaRPr lang="en-US"/>
          </a:p>
        </p:txBody>
      </p:sp>
    </p:spTree>
    <p:extLst>
      <p:ext uri="{BB962C8B-B14F-4D97-AF65-F5344CB8AC3E}">
        <p14:creationId xmlns:p14="http://schemas.microsoft.com/office/powerpoint/2010/main" val="80389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1" dirty="0">
                <a:effectLst/>
                <a:latin typeface="Calibri" panose="020F0502020204030204" pitchFamily="34" charset="0"/>
                <a:ea typeface="Calibri" panose="020F0502020204030204" pitchFamily="34" charset="0"/>
              </a:rPr>
              <a:t>Notes </a:t>
            </a:r>
          </a:p>
          <a:p>
            <a:pPr marL="0" indent="0">
              <a:buFont typeface="Arial" panose="020B0604020202020204" pitchFamily="34" charset="0"/>
              <a:buNone/>
            </a:pPr>
            <a:endParaRPr lang="en-US" sz="1200" dirty="0">
              <a:effectLst/>
              <a:latin typeface="Calibri" panose="020F0502020204030204" pitchFamily="34" charset="0"/>
              <a:ea typeface="Calibri" panose="020F0502020204030204" pitchFamily="34" charset="0"/>
            </a:endParaRPr>
          </a:p>
          <a:p>
            <a:pPr marL="285750" indent="-285750">
              <a:buFont typeface="Arial" panose="020B0604020202020204" pitchFamily="34" charset="0"/>
              <a:buChar char="•"/>
            </a:pPr>
            <a:r>
              <a:rPr lang="en-US" sz="1200" dirty="0">
                <a:effectLst/>
                <a:latin typeface="Calibri" panose="020F0502020204030204" pitchFamily="34" charset="0"/>
                <a:ea typeface="Calibri" panose="020F0502020204030204" pitchFamily="34" charset="0"/>
              </a:rPr>
              <a:t>(continued from last slide) </a:t>
            </a:r>
          </a:p>
          <a:p>
            <a:pPr marL="457200" marR="0" lvl="1" indent="0" algn="l" defTabSz="914400" rtl="0" eaLnBrk="1" fontAlgn="auto" latinLnBrk="0" hangingPunct="1">
              <a:lnSpc>
                <a:spcPts val="1525"/>
              </a:lnSpc>
              <a:spcBef>
                <a:spcPts val="0"/>
              </a:spcBef>
              <a:spcAft>
                <a:spcPts val="0"/>
              </a:spcAft>
              <a:buClrTx/>
              <a:buSzPts val="1200"/>
              <a:buFont typeface="Arial" panose="020B0604020202020204" pitchFamily="34" charset="0"/>
              <a:buNone/>
              <a:tabLst>
                <a:tab pos="859155" algn="l"/>
              </a:tabLst>
              <a:defRPr/>
            </a:pPr>
            <a:endParaRPr lang="en-US" sz="1800" spc="0" dirty="0">
              <a:effectLst/>
              <a:latin typeface="BC Sans" pitchFamily="2" charset="0"/>
              <a:ea typeface="Symbol" panose="05050102010706020507" pitchFamily="18" charset="2"/>
              <a:cs typeface="Symbol" panose="05050102010706020507" pitchFamily="18" charset="2"/>
            </a:endParaRPr>
          </a:p>
          <a:p>
            <a:pPr marL="457200" marR="0" lvl="1" indent="0" algn="l" defTabSz="914400" rtl="0" eaLnBrk="1" fontAlgn="auto" latinLnBrk="0" hangingPunct="1">
              <a:lnSpc>
                <a:spcPts val="1525"/>
              </a:lnSpc>
              <a:spcBef>
                <a:spcPts val="0"/>
              </a:spcBef>
              <a:spcAft>
                <a:spcPts val="0"/>
              </a:spcAft>
              <a:buClrTx/>
              <a:buSzPts val="1200"/>
              <a:buFont typeface="Arial" panose="020B0604020202020204" pitchFamily="34" charset="0"/>
              <a:buNone/>
              <a:tabLst>
                <a:tab pos="859155" algn="l"/>
              </a:tabLst>
              <a:defRPr/>
            </a:pPr>
            <a:r>
              <a:rPr lang="en-US" sz="1800" spc="0" dirty="0">
                <a:effectLst/>
                <a:latin typeface="BC Sans" pitchFamily="2" charset="0"/>
                <a:ea typeface="Symbol" panose="05050102010706020507" pitchFamily="18" charset="2"/>
                <a:cs typeface="Symbol" panose="05050102010706020507" pitchFamily="18" charset="2"/>
              </a:rPr>
              <a:t>5. Only making public comments when the topic or issue is not related to your government role or ministry.</a:t>
            </a:r>
            <a:endParaRPr lang="en-US" sz="1800" spc="0" dirty="0">
              <a:effectLst/>
              <a:latin typeface="Calibri" panose="020F0502020204030204" pitchFamily="34" charset="0"/>
              <a:ea typeface="Symbol" panose="05050102010706020507" pitchFamily="18" charset="2"/>
              <a:cs typeface="Symbol" panose="05050102010706020507" pitchFamily="18" charset="2"/>
            </a:endParaRPr>
          </a:p>
          <a:p>
            <a:pPr marL="457200" marR="0" lvl="1" indent="0" algn="l" defTabSz="914400" rtl="0" eaLnBrk="1" fontAlgn="auto" latinLnBrk="0" hangingPunct="1">
              <a:lnSpc>
                <a:spcPts val="1525"/>
              </a:lnSpc>
              <a:spcBef>
                <a:spcPts val="0"/>
              </a:spcBef>
              <a:spcAft>
                <a:spcPts val="0"/>
              </a:spcAft>
              <a:buClrTx/>
              <a:buSzPts val="1200"/>
              <a:buFont typeface="Arial" panose="020B0604020202020204" pitchFamily="34" charset="0"/>
              <a:buNone/>
              <a:tabLst>
                <a:tab pos="859155" algn="l"/>
              </a:tabLst>
              <a:defRPr/>
            </a:pPr>
            <a:r>
              <a:rPr lang="en-US" sz="1800" spc="0" dirty="0">
                <a:effectLst/>
                <a:latin typeface="BC Sans" pitchFamily="2" charset="0"/>
                <a:ea typeface="Symbol" panose="05050102010706020507" pitchFamily="18" charset="2"/>
                <a:cs typeface="Symbol" panose="05050102010706020507" pitchFamily="18" charset="2"/>
              </a:rPr>
              <a:t>6. Not</a:t>
            </a:r>
            <a:r>
              <a:rPr lang="en-US" sz="1800" spc="-1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listing</a:t>
            </a:r>
            <a:r>
              <a:rPr lang="en-US" sz="1800" spc="-1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your</a:t>
            </a:r>
            <a:r>
              <a:rPr lang="en-US" sz="1800" spc="-5"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job</a:t>
            </a:r>
            <a:r>
              <a:rPr lang="en-US" sz="1800" spc="-1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when</a:t>
            </a:r>
            <a:r>
              <a:rPr lang="en-US" sz="1800" spc="-1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signing</a:t>
            </a:r>
            <a:r>
              <a:rPr lang="en-US" sz="1800" spc="-10" dirty="0">
                <a:effectLst/>
                <a:latin typeface="BC Sans" pitchFamily="2" charset="0"/>
                <a:ea typeface="Symbol" panose="05050102010706020507" pitchFamily="18" charset="2"/>
                <a:cs typeface="Symbol" panose="05050102010706020507" pitchFamily="18" charset="2"/>
              </a:rPr>
              <a:t> </a:t>
            </a:r>
            <a:r>
              <a:rPr lang="en-US" sz="1800" spc="0" dirty="0">
                <a:effectLst/>
                <a:latin typeface="BC Sans" pitchFamily="2" charset="0"/>
                <a:ea typeface="Symbol" panose="05050102010706020507" pitchFamily="18" charset="2"/>
                <a:cs typeface="Symbol" panose="05050102010706020507" pitchFamily="18" charset="2"/>
              </a:rPr>
              <a:t>online</a:t>
            </a:r>
            <a:r>
              <a:rPr lang="en-US" sz="1800" spc="-5" dirty="0">
                <a:effectLst/>
                <a:latin typeface="BC Sans" pitchFamily="2" charset="0"/>
                <a:ea typeface="Symbol" panose="05050102010706020507" pitchFamily="18" charset="2"/>
                <a:cs typeface="Symbol" panose="05050102010706020507" pitchFamily="18" charset="2"/>
              </a:rPr>
              <a:t> </a:t>
            </a:r>
            <a:r>
              <a:rPr lang="en-US" sz="1800" spc="-10" dirty="0">
                <a:effectLst/>
                <a:latin typeface="BC Sans" pitchFamily="2" charset="0"/>
                <a:ea typeface="Symbol" panose="05050102010706020507" pitchFamily="18" charset="2"/>
                <a:cs typeface="Symbol" panose="05050102010706020507" pitchFamily="18" charset="2"/>
              </a:rPr>
              <a:t>petitions. </a:t>
            </a:r>
          </a:p>
          <a:p>
            <a:pPr marL="457200" marR="0" lvl="1" indent="0" algn="l" defTabSz="914400" rtl="0" eaLnBrk="1" fontAlgn="auto" latinLnBrk="0" hangingPunct="1">
              <a:lnSpc>
                <a:spcPts val="1525"/>
              </a:lnSpc>
              <a:spcBef>
                <a:spcPts val="0"/>
              </a:spcBef>
              <a:spcAft>
                <a:spcPts val="0"/>
              </a:spcAft>
              <a:buClrTx/>
              <a:buSzPts val="1200"/>
              <a:buFont typeface="Arial" panose="020B0604020202020204" pitchFamily="34" charset="0"/>
              <a:buNone/>
              <a:tabLst>
                <a:tab pos="859155" algn="l"/>
              </a:tabLst>
              <a:defRPr/>
            </a:pPr>
            <a:r>
              <a:rPr lang="en-US" sz="1800" spc="0" dirty="0">
                <a:effectLst/>
                <a:latin typeface="BC Sans" pitchFamily="2" charset="0"/>
                <a:ea typeface="Symbol" panose="05050102010706020507" pitchFamily="18" charset="2"/>
                <a:cs typeface="Symbol" panose="05050102010706020507" pitchFamily="18" charset="2"/>
              </a:rPr>
              <a:t>7. Not making comments that would be reasonably perceived as an official act or representation of government (unless authorized to do so).  </a:t>
            </a:r>
          </a:p>
          <a:p>
            <a:pPr marL="457200" marR="0" lvl="1" indent="0" algn="l" defTabSz="914400" rtl="0" eaLnBrk="1" fontAlgn="auto" latinLnBrk="0" hangingPunct="1">
              <a:lnSpc>
                <a:spcPts val="1525"/>
              </a:lnSpc>
              <a:spcBef>
                <a:spcPts val="0"/>
              </a:spcBef>
              <a:spcAft>
                <a:spcPts val="0"/>
              </a:spcAft>
              <a:buClrTx/>
              <a:buSzPts val="1200"/>
              <a:buFont typeface="Arial" panose="020B0604020202020204" pitchFamily="34" charset="0"/>
              <a:buNone/>
              <a:tabLst>
                <a:tab pos="859155" algn="l"/>
              </a:tabLst>
              <a:defRPr/>
            </a:pPr>
            <a:endParaRPr lang="en-US" sz="1800" spc="0" dirty="0">
              <a:effectLst/>
              <a:latin typeface="Calibri" panose="020F0502020204030204" pitchFamily="34" charset="0"/>
              <a:ea typeface="Symbol" panose="05050102010706020507" pitchFamily="18" charset="2"/>
              <a:cs typeface="Symbol" panose="05050102010706020507" pitchFamily="18" charset="2"/>
            </a:endParaRPr>
          </a:p>
          <a:p>
            <a:pPr marL="457200" lvl="1" indent="0">
              <a:lnSpc>
                <a:spcPts val="1525"/>
              </a:lnSpc>
              <a:buSzPts val="1200"/>
              <a:buFont typeface="Arial" panose="020B0604020202020204" pitchFamily="34" charset="0"/>
              <a:buNone/>
              <a:tabLst>
                <a:tab pos="859155" algn="l"/>
              </a:tabLst>
            </a:pPr>
            <a:endParaRPr lang="en-US" sz="1200" spc="0" dirty="0">
              <a:effectLst/>
              <a:latin typeface="Calibri" panose="020F0502020204030204" pitchFamily="34" charset="0"/>
              <a:ea typeface="Symbol" panose="05050102010706020507" pitchFamily="18" charset="2"/>
              <a:cs typeface="Symbol" panose="05050102010706020507" pitchFamily="18" charset="2"/>
            </a:endParaRPr>
          </a:p>
          <a:p>
            <a:pPr marL="457200" lvl="1" indent="0">
              <a:lnSpc>
                <a:spcPts val="1525"/>
              </a:lnSpc>
              <a:buSzPts val="1200"/>
              <a:buFont typeface="Arial" panose="020B0604020202020204" pitchFamily="34" charset="0"/>
              <a:buNone/>
              <a:tabLst>
                <a:tab pos="859155" algn="l"/>
              </a:tabLst>
            </a:pPr>
            <a:endParaRPr lang="en-US" sz="1200" spc="0" dirty="0">
              <a:effectLst/>
              <a:latin typeface="Calibri" panose="020F0502020204030204" pitchFamily="34" charset="0"/>
              <a:ea typeface="Symbol" panose="05050102010706020507" pitchFamily="18" charset="2"/>
              <a:cs typeface="Symbol" panose="05050102010706020507" pitchFamily="18" charset="2"/>
            </a:endParaRPr>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13</a:t>
            </a:fld>
            <a:endParaRPr lang="en-US"/>
          </a:p>
        </p:txBody>
      </p:sp>
    </p:spTree>
    <p:extLst>
      <p:ext uri="{BB962C8B-B14F-4D97-AF65-F5344CB8AC3E}">
        <p14:creationId xmlns:p14="http://schemas.microsoft.com/office/powerpoint/2010/main" val="8603584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1" dirty="0"/>
              <a:t>Notes</a:t>
            </a:r>
          </a:p>
          <a:p>
            <a:pPr marL="171450" indent="-171450">
              <a:buFont typeface="Arial" panose="020B0604020202020204" pitchFamily="34" charset="0"/>
              <a:buChar char="•"/>
            </a:pPr>
            <a:r>
              <a:rPr lang="en-US" sz="1200" dirty="0"/>
              <a:t>Limited, reasonable use of social media during work hours is permitted as long as it’s in line with the </a:t>
            </a:r>
            <a:r>
              <a:rPr lang="en-US" sz="1200" i="1" dirty="0">
                <a:solidFill>
                  <a:schemeClr val="accent1"/>
                </a:solidFill>
                <a:hlinkClick r:id="rId3">
                  <a:extLst>
                    <a:ext uri="{A12FA001-AC4F-418D-AE19-62706E023703}">
                      <ahyp:hlinkClr xmlns:ahyp="http://schemas.microsoft.com/office/drawing/2018/hyperlinkcolor" val="tx"/>
                    </a:ext>
                  </a:extLst>
                </a:hlinkClick>
              </a:rPr>
              <a:t>Standards of Conduct</a:t>
            </a:r>
            <a:r>
              <a:rPr lang="en-US" sz="1200" dirty="0"/>
              <a:t>, </a:t>
            </a:r>
            <a:r>
              <a:rPr lang="en-US" sz="1200" i="1" dirty="0">
                <a:solidFill>
                  <a:schemeClr val="accent1"/>
                </a:solidFill>
                <a:hlinkClick r:id="rId4">
                  <a:extLst>
                    <a:ext uri="{A12FA001-AC4F-418D-AE19-62706E023703}">
                      <ahyp:hlinkClr xmlns:ahyp="http://schemas.microsoft.com/office/drawing/2018/hyperlinkcolor" val="tx"/>
                    </a:ext>
                  </a:extLst>
                </a:hlinkClick>
              </a:rPr>
              <a:t>Appropriate Use Policy</a:t>
            </a:r>
            <a:r>
              <a:rPr lang="en-US" sz="1200" dirty="0"/>
              <a:t>, and other policies and guidelines. </a:t>
            </a:r>
          </a:p>
          <a:p>
            <a:pPr marL="0" indent="0">
              <a:buFont typeface="Arial" panose="020B0604020202020204" pitchFamily="34" charset="0"/>
              <a:buNone/>
            </a:pPr>
            <a:endParaRPr lang="en-US"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Employees should talk to their supervisors to understand what is appropriate.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14</a:t>
            </a:fld>
            <a:endParaRPr lang="en-US"/>
          </a:p>
        </p:txBody>
      </p:sp>
    </p:spTree>
    <p:extLst>
      <p:ext uri="{BB962C8B-B14F-4D97-AF65-F5344CB8AC3E}">
        <p14:creationId xmlns:p14="http://schemas.microsoft.com/office/powerpoint/2010/main" val="27943752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CA" sz="1200" b="1" i="0" u="none" dirty="0">
                <a:latin typeface="+mj-lt"/>
              </a:rPr>
              <a:t>Notes </a:t>
            </a:r>
          </a:p>
          <a:p>
            <a:pPr marL="0" indent="0">
              <a:buFont typeface="Arial" panose="020B0604020202020204" pitchFamily="34" charset="0"/>
              <a:buNone/>
            </a:pPr>
            <a:endParaRPr lang="en-CA" sz="1200" b="0" i="0" u="none" dirty="0">
              <a:latin typeface="+mj-lt"/>
            </a:endParaRPr>
          </a:p>
          <a:p>
            <a:pPr marL="171450" indent="-171450">
              <a:buFont typeface="Arial" panose="020B0604020202020204" pitchFamily="34" charset="0"/>
              <a:buChar char="•"/>
            </a:pPr>
            <a:r>
              <a:rPr lang="en-CA" sz="1200" b="0" i="0" u="none" dirty="0">
                <a:latin typeface="+mj-lt"/>
              </a:rPr>
              <a:t>If an employee has concerns about their safety because of a comment on social media, they should talk to their supervisor right away. </a:t>
            </a:r>
          </a:p>
          <a:p>
            <a:pPr marL="0" indent="0">
              <a:buFont typeface="Arial" panose="020B0604020202020204" pitchFamily="34" charset="0"/>
              <a:buNone/>
            </a:pPr>
            <a:endParaRPr lang="en-CA" sz="1200" b="0" i="0" u="none" dirty="0">
              <a:latin typeface="+mj-lt"/>
            </a:endParaRPr>
          </a:p>
          <a:p>
            <a:pPr marL="171450" indent="-171450">
              <a:buFont typeface="Arial" panose="020B0604020202020204" pitchFamily="34" charset="0"/>
              <a:buChar char="•"/>
            </a:pPr>
            <a:r>
              <a:rPr lang="en-CA" sz="1200" b="0" i="0" u="none" dirty="0">
                <a:latin typeface="+mj-lt"/>
              </a:rPr>
              <a:t>If an employee believes they have been subject online bullying and harassment by another employee, and the conduct is relevant to their employment, they should take steps to address the behaviour and review the information on MyHR as well as HR Policy 11 – Discrimination, Bullying and Harassment. </a:t>
            </a:r>
          </a:p>
          <a:p>
            <a:pPr marL="171450" indent="-171450">
              <a:buFont typeface="Arial" panose="020B0604020202020204" pitchFamily="34" charset="0"/>
              <a:buChar char="•"/>
            </a:pPr>
            <a:endParaRPr lang="en-CA" sz="1200" b="0" i="0" u="none" dirty="0">
              <a:latin typeface="+mj-l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b="0" i="0" u="none" dirty="0">
                <a:latin typeface="+mj-lt"/>
              </a:rPr>
              <a:t>If an employee is experiencing bullying by a client, customer, member of the public, or another employer, they should inform their supervisor right away. </a:t>
            </a:r>
            <a:r>
              <a:rPr lang="en-US" sz="1200" b="0" i="0" dirty="0">
                <a:effectLst/>
                <a:latin typeface="+mj-lt"/>
                <a:ea typeface="Calibri" panose="020F0502020204030204" pitchFamily="34" charset="0"/>
              </a:rPr>
              <a:t>With the support of the BC Public Service Agency’s Workplace Health and Safety Branch, their supervisor will assess and investigate and take all necessary steps to resolve the issue. </a:t>
            </a:r>
          </a:p>
        </p:txBody>
      </p:sp>
      <p:sp>
        <p:nvSpPr>
          <p:cNvPr id="4" name="Slide Number Placeholder 3"/>
          <p:cNvSpPr>
            <a:spLocks noGrp="1"/>
          </p:cNvSpPr>
          <p:nvPr>
            <p:ph type="sldNum" sz="quarter" idx="5"/>
          </p:nvPr>
        </p:nvSpPr>
        <p:spPr/>
        <p:txBody>
          <a:bodyPr/>
          <a:lstStyle/>
          <a:p>
            <a:fld id="{284871E3-2BB9-422A-BAC9-C11497C05650}" type="slidenum">
              <a:rPr lang="en-US" smtClean="0"/>
              <a:t>15</a:t>
            </a:fld>
            <a:endParaRPr lang="en-US"/>
          </a:p>
        </p:txBody>
      </p:sp>
    </p:spTree>
    <p:extLst>
      <p:ext uri="{BB962C8B-B14F-4D97-AF65-F5344CB8AC3E}">
        <p14:creationId xmlns:p14="http://schemas.microsoft.com/office/powerpoint/2010/main" val="4972615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200" b="0" i="0" dirty="0">
              <a:effectLst/>
              <a:latin typeface="+mj-lt"/>
              <a:ea typeface="Calibri" panose="020F0502020204030204" pitchFamily="34" charset="0"/>
            </a:endParaRPr>
          </a:p>
        </p:txBody>
      </p:sp>
      <p:sp>
        <p:nvSpPr>
          <p:cNvPr id="4" name="Slide Number Placeholder 3"/>
          <p:cNvSpPr>
            <a:spLocks noGrp="1"/>
          </p:cNvSpPr>
          <p:nvPr>
            <p:ph type="sldNum" sz="quarter" idx="5"/>
          </p:nvPr>
        </p:nvSpPr>
        <p:spPr/>
        <p:txBody>
          <a:bodyPr/>
          <a:lstStyle/>
          <a:p>
            <a:fld id="{284871E3-2BB9-422A-BAC9-C11497C05650}" type="slidenum">
              <a:rPr lang="en-US" smtClean="0"/>
              <a:t>16</a:t>
            </a:fld>
            <a:endParaRPr lang="en-US"/>
          </a:p>
        </p:txBody>
      </p:sp>
    </p:spTree>
    <p:extLst>
      <p:ext uri="{BB962C8B-B14F-4D97-AF65-F5344CB8AC3E}">
        <p14:creationId xmlns:p14="http://schemas.microsoft.com/office/powerpoint/2010/main" val="12956112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0" u="none" dirty="0"/>
              <a:t>Notes </a:t>
            </a:r>
          </a:p>
          <a:p>
            <a:r>
              <a:rPr lang="en-CA" b="0" i="0" u="none" dirty="0"/>
              <a:t>Questions to think about: </a:t>
            </a:r>
          </a:p>
          <a:p>
            <a:endParaRPr lang="en-CA" b="0" i="0" u="none" dirty="0"/>
          </a:p>
          <a:p>
            <a:pPr marL="171450" indent="-171450">
              <a:buFont typeface="Arial" panose="020B0604020202020204" pitchFamily="34" charset="0"/>
              <a:buChar char="•"/>
            </a:pPr>
            <a:r>
              <a:rPr lang="en-CA" b="0" i="0" u="none" dirty="0"/>
              <a:t>Why is this an issue?</a:t>
            </a:r>
          </a:p>
          <a:p>
            <a:pPr marL="0" indent="0">
              <a:buFont typeface="Arial" panose="020B0604020202020204" pitchFamily="34" charset="0"/>
              <a:buNone/>
            </a:pPr>
            <a:endParaRPr lang="en-CA" b="0" i="0" u="none" dirty="0"/>
          </a:p>
          <a:p>
            <a:pPr marL="171450" indent="-171450">
              <a:buFont typeface="Arial" panose="020B0604020202020204" pitchFamily="34" charset="0"/>
              <a:buChar char="•"/>
            </a:pPr>
            <a:r>
              <a:rPr lang="en-CA" b="0" i="0" u="none" dirty="0"/>
              <a:t>Is it appropriate for Jeanine to use social media to comment about her work in the BC Public Service? Why or why not?</a:t>
            </a:r>
          </a:p>
          <a:p>
            <a:pPr marL="0" indent="0">
              <a:buFont typeface="Arial" panose="020B0604020202020204" pitchFamily="34" charset="0"/>
              <a:buNone/>
            </a:pPr>
            <a:endParaRPr lang="en-CA" b="0" i="0" u="none" dirty="0"/>
          </a:p>
          <a:p>
            <a:pPr marL="171450" indent="-171450">
              <a:buFont typeface="Arial" panose="020B0604020202020204" pitchFamily="34" charset="0"/>
              <a:buChar char="•"/>
            </a:pPr>
            <a:r>
              <a:rPr lang="en-CA" b="0" i="0" u="none" dirty="0"/>
              <a:t>Who can help Jeanine make decisions about ethical choices?</a:t>
            </a:r>
            <a:br>
              <a:rPr lang="en-CA" b="0" i="0" u="none" dirty="0"/>
            </a:br>
            <a:endParaRPr lang="en-CA" b="0" i="0" u="non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0" i="0" u="none" dirty="0"/>
              <a:t>For guidance, refer to the Social Media Guidelines Scenarios document.</a:t>
            </a:r>
          </a:p>
          <a:p>
            <a:endParaRPr lang="en-CA" b="0" i="0" dirty="0"/>
          </a:p>
          <a:p>
            <a:pPr marL="0" indent="0">
              <a:buFont typeface="Arial" panose="020B0604020202020204" pitchFamily="34" charset="0"/>
              <a:buNone/>
            </a:pPr>
            <a:r>
              <a:rPr lang="en-CA" b="0" i="0" u="none" dirty="0"/>
              <a:t>Key messages:</a:t>
            </a:r>
          </a:p>
          <a:p>
            <a:pPr marL="0" indent="0">
              <a:buFont typeface="Arial" panose="020B0604020202020204" pitchFamily="34" charset="0"/>
              <a:buNone/>
            </a:pPr>
            <a:endParaRPr lang="en-CA" b="0" i="0" u="none" dirty="0"/>
          </a:p>
          <a:p>
            <a:pPr marL="171450" indent="-171450">
              <a:buFont typeface="Arial" panose="020B0604020202020204" pitchFamily="34" charset="0"/>
              <a:buChar char="•"/>
            </a:pPr>
            <a:r>
              <a:rPr lang="en-CA" b="0" i="0" u="none" dirty="0"/>
              <a:t>Jeanine needs to </a:t>
            </a:r>
            <a:r>
              <a:rPr lang="en-US" b="0" i="0" u="none" dirty="0"/>
              <a:t>understand the Standards of Conduct for Public Service Employees in relation to the current situation.</a:t>
            </a:r>
          </a:p>
          <a:p>
            <a:pPr marL="171450" indent="-171450">
              <a:buFont typeface="Arial" panose="020B0604020202020204" pitchFamily="34" charset="0"/>
              <a:buChar char="•"/>
            </a:pPr>
            <a:endParaRPr lang="en-US" b="0" i="0" u="none" dirty="0"/>
          </a:p>
          <a:p>
            <a:pPr marL="171450" indent="-171450">
              <a:buFont typeface="Arial" panose="020B0604020202020204" pitchFamily="34" charset="0"/>
              <a:buChar char="•"/>
            </a:pPr>
            <a:r>
              <a:rPr lang="en-US" b="0" i="0" u="none" dirty="0"/>
              <a:t>Under the Standards of Conduct, public service employees have a duty of loyalty to the government as their employer. They must act honestly and in good faith and place the interests of the employer ahead of their own private interests. </a:t>
            </a:r>
          </a:p>
          <a:p>
            <a:pPr marL="171450" indent="-171450">
              <a:buFont typeface="Arial" panose="020B0604020202020204" pitchFamily="34" charset="0"/>
              <a:buChar char="•"/>
            </a:pPr>
            <a:endParaRPr lang="en-US" b="0" i="0" u="none" dirty="0"/>
          </a:p>
          <a:p>
            <a:pPr marL="171450" indent="-171450">
              <a:buFont typeface="Arial" panose="020B0604020202020204" pitchFamily="34" charset="0"/>
              <a:buChar char="•"/>
            </a:pPr>
            <a:r>
              <a:rPr lang="en-US" b="0" i="0" dirty="0"/>
              <a:t>Employees must not jeopardize the perception of impartiality in the performance of their duties through making public comments or entering public debate regarding ministry policies – as it may create a perception of bias. </a:t>
            </a:r>
          </a:p>
          <a:p>
            <a:pPr marL="171450" indent="-171450">
              <a:buFont typeface="Arial" panose="020B0604020202020204" pitchFamily="34" charset="0"/>
              <a:buChar char="•"/>
            </a:pPr>
            <a:endParaRPr lang="en-US" b="0" i="0" dirty="0"/>
          </a:p>
          <a:p>
            <a:pPr marL="171450" indent="-171450">
              <a:buFont typeface="Arial" panose="020B0604020202020204" pitchFamily="34" charset="0"/>
              <a:buChar char="•"/>
            </a:pPr>
            <a:r>
              <a:rPr lang="en-US" b="0" i="0" u="none" dirty="0"/>
              <a:t>In this situation, by identifying herself as a “sometimes reluctant employee of a certain large government ministry”, a reasonable person could conclude that she is a public service employee in the ministry she is criticizing. This could result in people associating her personal opinions with her government role, and thus using her position in government to lend weight to her personal opinions. She may also be perceived as being unable to be impartial in doing her job because of her personal opinions and how they may conflict with the priorities of the elected government of the day. </a:t>
            </a:r>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17</a:t>
            </a:fld>
            <a:endParaRPr lang="en-US"/>
          </a:p>
        </p:txBody>
      </p:sp>
    </p:spTree>
    <p:extLst>
      <p:ext uri="{BB962C8B-B14F-4D97-AF65-F5344CB8AC3E}">
        <p14:creationId xmlns:p14="http://schemas.microsoft.com/office/powerpoint/2010/main" val="19324087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i="0" dirty="0"/>
              <a:t>Notes </a:t>
            </a:r>
          </a:p>
          <a:p>
            <a:pPr marL="171450" indent="-171450">
              <a:buFont typeface="Arial" panose="020B0604020202020204" pitchFamily="34" charset="0"/>
              <a:buChar char="•"/>
            </a:pPr>
            <a:r>
              <a:rPr lang="en-US" b="0" i="0" dirty="0"/>
              <a:t>Your social media name, profile and photos influence how people associate your work identity with your social media activity.  </a:t>
            </a:r>
          </a:p>
          <a:p>
            <a:pPr marL="0" indent="0">
              <a:buFont typeface="Arial" panose="020B0604020202020204" pitchFamily="34" charset="0"/>
              <a:buNone/>
            </a:pPr>
            <a:endParaRPr lang="en-US" b="0" i="0" dirty="0"/>
          </a:p>
          <a:p>
            <a:pPr marL="171450" indent="-171450">
              <a:buFont typeface="Arial" panose="020B0604020202020204" pitchFamily="34" charset="0"/>
              <a:buChar char="•"/>
            </a:pPr>
            <a:r>
              <a:rPr lang="en-US" b="0" i="0" dirty="0"/>
              <a:t>If you list your job title or place of work or have photos of you that clearly identify you as a public service employee, people may draw a connection between your work duties and what you post that undermines their trust and confidence in government. </a:t>
            </a:r>
          </a:p>
          <a:p>
            <a:pPr marL="171450" indent="-171450">
              <a:buFont typeface="Arial" panose="020B0604020202020204" pitchFamily="34" charset="0"/>
              <a:buChar char="•"/>
            </a:pPr>
            <a:endParaRPr lang="en-US" b="0" i="0" dirty="0"/>
          </a:p>
          <a:p>
            <a:pPr marL="171450" indent="-171450">
              <a:buFont typeface="Arial" panose="020B0604020202020204" pitchFamily="34" charset="0"/>
              <a:buChar char="•"/>
            </a:pPr>
            <a:r>
              <a:rPr lang="en-US" b="0" i="0" dirty="0"/>
              <a:t>You may even be in a conflict of interest if the social media account is used to promote a side business.  Carefully consider these choices when deciding what to post.</a:t>
            </a:r>
          </a:p>
          <a:p>
            <a:pPr marL="171450" indent="-171450">
              <a:buFont typeface="Arial" panose="020B0604020202020204" pitchFamily="34" charset="0"/>
              <a:buChar char="•"/>
            </a:pPr>
            <a:endParaRPr lang="en-US" b="0" i="0" dirty="0"/>
          </a:p>
          <a:p>
            <a:pPr marL="171450" indent="-171450">
              <a:buFont typeface="Arial" panose="020B0604020202020204" pitchFamily="34" charset="0"/>
              <a:buChar char="•"/>
            </a:pPr>
            <a:r>
              <a:rPr lang="en-US" b="0" i="0" dirty="0"/>
              <a:t>If your</a:t>
            </a:r>
            <a:r>
              <a:rPr lang="en-US" b="0" i="0" baseline="0" dirty="0"/>
              <a:t> profile strongly associates you with the BC Public Service, people may also perceive that you’re speaking in an official capacity rather than as private individual. It may also mean that you are using your position in government to lend weight to your personal opinions.</a:t>
            </a:r>
          </a:p>
          <a:p>
            <a:pPr marL="171450" indent="-171450">
              <a:buFont typeface="Arial" panose="020B0604020202020204" pitchFamily="34" charset="0"/>
              <a:buChar char="•"/>
            </a:pPr>
            <a:endParaRPr lang="en-US" b="0" i="0" u="none" dirty="0"/>
          </a:p>
          <a:p>
            <a:pPr marL="171450" indent="-171450">
              <a:buFont typeface="Arial" panose="020B0604020202020204" pitchFamily="34" charset="0"/>
              <a:buChar char="•"/>
            </a:pPr>
            <a:r>
              <a:rPr lang="en-US" b="0" i="0" u="none" dirty="0"/>
              <a:t>Official government logos or other branding images can be used only for authorized and official government business, not for personal use.</a:t>
            </a:r>
          </a:p>
          <a:p>
            <a:pPr marL="0" indent="0">
              <a:buFont typeface="Arial" panose="020B0604020202020204" pitchFamily="34" charset="0"/>
              <a:buNone/>
            </a:pPr>
            <a:endParaRPr lang="en-US" sz="1200" b="0" i="0" dirty="0">
              <a:effectLst/>
              <a:latin typeface="+mj-lt"/>
              <a:ea typeface="Calibri" panose="020F0502020204030204" pitchFamily="34" charset="0"/>
            </a:endParaRPr>
          </a:p>
        </p:txBody>
      </p:sp>
      <p:sp>
        <p:nvSpPr>
          <p:cNvPr id="4" name="Slide Number Placeholder 3"/>
          <p:cNvSpPr>
            <a:spLocks noGrp="1"/>
          </p:cNvSpPr>
          <p:nvPr>
            <p:ph type="sldNum" sz="quarter" idx="5"/>
          </p:nvPr>
        </p:nvSpPr>
        <p:spPr/>
        <p:txBody>
          <a:bodyPr/>
          <a:lstStyle/>
          <a:p>
            <a:fld id="{284871E3-2BB9-422A-BAC9-C11497C05650}" type="slidenum">
              <a:rPr lang="en-US" smtClean="0"/>
              <a:t>18</a:t>
            </a:fld>
            <a:endParaRPr lang="en-US"/>
          </a:p>
        </p:txBody>
      </p:sp>
    </p:spTree>
    <p:extLst>
      <p:ext uri="{BB962C8B-B14F-4D97-AF65-F5344CB8AC3E}">
        <p14:creationId xmlns:p14="http://schemas.microsoft.com/office/powerpoint/2010/main" val="2144585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i="0" dirty="0"/>
              <a:t>Notes </a:t>
            </a:r>
          </a:p>
          <a:p>
            <a:pPr marL="171450" indent="-171450">
              <a:buFont typeface="Arial" panose="020B0604020202020204" pitchFamily="34" charset="0"/>
              <a:buChar char="•"/>
            </a:pPr>
            <a:r>
              <a:rPr lang="en-US" b="0" i="0" dirty="0"/>
              <a:t>When work colleagues are added to your online social network (e.g. added as Facebook friends, Instagram followers or LinkedIn connections), your work colleagues are now part of the audience for your activities in that network. When you add colleagues to your social network, what you say online could be considered an extension of the workplace. If you do have work friends added to your network, think about what you say online and how it could negatively impact the work environment. </a:t>
            </a:r>
          </a:p>
          <a:p>
            <a:pPr marL="171450" indent="-171450">
              <a:buFont typeface="Arial" panose="020B0604020202020204" pitchFamily="34" charset="0"/>
              <a:buChar char="•"/>
            </a:pPr>
            <a:endParaRPr lang="en-US" b="0" i="0" dirty="0"/>
          </a:p>
          <a:p>
            <a:pPr marL="171450" indent="-171450">
              <a:buFont typeface="Arial" panose="020B0604020202020204" pitchFamily="34" charset="0"/>
              <a:buChar char="•"/>
            </a:pPr>
            <a:r>
              <a:rPr lang="en-US" b="0" i="0" dirty="0"/>
              <a:t>Because of the nature of social media as social and digital, what you intend to be private may become public.  </a:t>
            </a:r>
          </a:p>
          <a:p>
            <a:pPr marL="171450" indent="-171450">
              <a:buFont typeface="Arial" panose="020B0604020202020204" pitchFamily="34" charset="0"/>
              <a:buChar char="•"/>
            </a:pPr>
            <a:endParaRPr lang="en-US" b="0" i="0" dirty="0"/>
          </a:p>
          <a:p>
            <a:pPr marL="171450" indent="-171450">
              <a:buFont typeface="Arial" panose="020B0604020202020204" pitchFamily="34" charset="0"/>
              <a:buChar char="•"/>
            </a:pPr>
            <a:r>
              <a:rPr lang="en-US" b="0" i="0" dirty="0"/>
              <a:t>Before posting, consider carefully what would happen if your words or images were visible to a wider audience. </a:t>
            </a:r>
            <a:endParaRPr lang="en-CA" b="0" i="0" dirty="0"/>
          </a:p>
        </p:txBody>
      </p:sp>
      <p:sp>
        <p:nvSpPr>
          <p:cNvPr id="4" name="Slide Number Placeholder 3"/>
          <p:cNvSpPr>
            <a:spLocks noGrp="1"/>
          </p:cNvSpPr>
          <p:nvPr>
            <p:ph type="sldNum" sz="quarter" idx="5"/>
          </p:nvPr>
        </p:nvSpPr>
        <p:spPr/>
        <p:txBody>
          <a:bodyPr/>
          <a:lstStyle/>
          <a:p>
            <a:fld id="{284871E3-2BB9-422A-BAC9-C11497C05650}" type="slidenum">
              <a:rPr lang="en-US" smtClean="0"/>
              <a:t>19</a:t>
            </a:fld>
            <a:endParaRPr lang="en-US"/>
          </a:p>
        </p:txBody>
      </p:sp>
    </p:spTree>
    <p:extLst>
      <p:ext uri="{BB962C8B-B14F-4D97-AF65-F5344CB8AC3E}">
        <p14:creationId xmlns:p14="http://schemas.microsoft.com/office/powerpoint/2010/main" val="2748150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1" i="0" dirty="0"/>
              <a:t>Notes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dirty="0"/>
              <a:t>Once the facilitator finalizes the</a:t>
            </a:r>
            <a:r>
              <a:rPr lang="en-CA" sz="1200" b="0" i="0" baseline="0" dirty="0"/>
              <a:t> session agenda, it may be helpful for them to review it with participants at the start of the meeting. This will also provide participants with an idea of what to expect and encourage them to think about potential questions they may have about a subject. </a:t>
            </a:r>
            <a:endParaRPr lang="en-CA" sz="1200" b="0" i="0" dirty="0"/>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2</a:t>
            </a:fld>
            <a:endParaRPr lang="en-US"/>
          </a:p>
        </p:txBody>
      </p:sp>
    </p:spTree>
    <p:extLst>
      <p:ext uri="{BB962C8B-B14F-4D97-AF65-F5344CB8AC3E}">
        <p14:creationId xmlns:p14="http://schemas.microsoft.com/office/powerpoint/2010/main" val="42172318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CA" sz="1200" b="1" i="0" kern="1200" dirty="0">
                <a:solidFill>
                  <a:schemeClr val="tx1"/>
                </a:solidFill>
                <a:effectLst/>
                <a:latin typeface="+mn-lt"/>
                <a:ea typeface="+mn-ea"/>
                <a:cs typeface="+mn-cs"/>
              </a:rPr>
              <a:t>Notes</a:t>
            </a:r>
          </a:p>
          <a:p>
            <a:pPr marL="171450" lvl="0" indent="-171450">
              <a:buFont typeface="Arial" panose="020B0604020202020204" pitchFamily="34" charset="0"/>
              <a:buChar char="•"/>
            </a:pPr>
            <a:r>
              <a:rPr lang="en-CA" sz="1200" b="0" i="0" kern="1200" dirty="0">
                <a:solidFill>
                  <a:schemeClr val="tx1"/>
                </a:solidFill>
                <a:effectLst/>
                <a:latin typeface="+mn-lt"/>
                <a:ea typeface="+mn-ea"/>
                <a:cs typeface="+mn-cs"/>
              </a:rPr>
              <a:t>Sometimes violations of these policies and regulations in employee social media use do come to the attention of other employees, supervisors and the employer.  </a:t>
            </a:r>
          </a:p>
          <a:p>
            <a:pPr marL="171450" lvl="0" indent="-171450">
              <a:buFont typeface="Arial" panose="020B0604020202020204" pitchFamily="34" charset="0"/>
              <a:buChar char="•"/>
            </a:pPr>
            <a:endParaRPr lang="en-CA" sz="1200" b="0" i="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b="0" i="0" kern="1200" dirty="0">
                <a:solidFill>
                  <a:schemeClr val="tx1"/>
                </a:solidFill>
                <a:effectLst/>
                <a:latin typeface="+mn-lt"/>
                <a:ea typeface="+mn-ea"/>
                <a:cs typeface="+mn-cs"/>
              </a:rPr>
              <a:t>If other employees or members of the public see social media activities that constitute a conflict of interest or other violation of the Standards of Conduct, they may speak up and share that information with the employer.  </a:t>
            </a:r>
          </a:p>
          <a:p>
            <a:pPr marL="171450" lvl="0" indent="-171450">
              <a:buFont typeface="Arial" panose="020B0604020202020204" pitchFamily="34" charset="0"/>
              <a:buChar char="•"/>
            </a:pPr>
            <a:endParaRPr lang="en-CA" sz="1200" b="0" i="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b="0" i="0" kern="1200" dirty="0">
                <a:solidFill>
                  <a:schemeClr val="tx1"/>
                </a:solidFill>
                <a:effectLst/>
                <a:latin typeface="+mn-lt"/>
                <a:ea typeface="+mn-ea"/>
                <a:cs typeface="+mn-cs"/>
              </a:rPr>
              <a:t>In some cases, investigations and discipline may be necessary.  </a:t>
            </a:r>
          </a:p>
          <a:p>
            <a:pPr marL="171450" lvl="0" indent="-171450">
              <a:buFont typeface="Arial" panose="020B0604020202020204" pitchFamily="34" charset="0"/>
              <a:buChar char="•"/>
            </a:pPr>
            <a:endParaRPr lang="en-CA" sz="1200" b="0" i="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b="0" i="0" kern="1200" dirty="0">
                <a:solidFill>
                  <a:schemeClr val="tx1"/>
                </a:solidFill>
                <a:effectLst/>
                <a:latin typeface="+mn-lt"/>
                <a:ea typeface="+mn-ea"/>
                <a:cs typeface="+mn-cs"/>
              </a:rPr>
              <a:t>You’re responsible for using your best judgment and reaching out for help when unsure. </a:t>
            </a:r>
            <a:r>
              <a:rPr lang="en-CA" sz="1200" b="0" i="0" kern="1200" dirty="0">
                <a:solidFill>
                  <a:schemeClr val="tx1"/>
                </a:solidFill>
                <a:effectLst/>
                <a:latin typeface="+mn-lt"/>
                <a:ea typeface="+mn-ea"/>
                <a:cs typeface="+mn-cs"/>
              </a:rPr>
              <a:t>Employees observing unethical conduct on social media can speak with their own supervisor or their </a:t>
            </a:r>
            <a:r>
              <a:rPr lang="en-CA" sz="1200" b="0" i="0" u="none" kern="1200" dirty="0">
                <a:solidFill>
                  <a:schemeClr val="tx1"/>
                </a:solidFill>
                <a:effectLst/>
                <a:latin typeface="+mn-lt"/>
                <a:ea typeface="+mn-ea"/>
                <a:cs typeface="+mn-cs"/>
              </a:rPr>
              <a:t>ministry's ethics advisor </a:t>
            </a:r>
            <a:r>
              <a:rPr lang="en-CA" sz="1200" b="0" i="0" kern="1200" dirty="0">
                <a:solidFill>
                  <a:schemeClr val="tx1"/>
                </a:solidFill>
                <a:effectLst/>
                <a:latin typeface="+mn-lt"/>
                <a:ea typeface="+mn-ea"/>
                <a:cs typeface="+mn-cs"/>
              </a:rPr>
              <a:t>for guidance. </a:t>
            </a:r>
            <a:endParaRPr lang="en-CA" b="0" i="0" dirty="0"/>
          </a:p>
          <a:p>
            <a:pPr marL="171450" indent="-171450">
              <a:buFont typeface="Arial" panose="020B0604020202020204" pitchFamily="34" charset="0"/>
              <a:buChar char="•"/>
            </a:pPr>
            <a:endParaRPr lang="en-CA" b="0" i="0" dirty="0"/>
          </a:p>
        </p:txBody>
      </p:sp>
      <p:sp>
        <p:nvSpPr>
          <p:cNvPr id="4" name="Slide Number Placeholder 3"/>
          <p:cNvSpPr>
            <a:spLocks noGrp="1"/>
          </p:cNvSpPr>
          <p:nvPr>
            <p:ph type="sldNum" sz="quarter" idx="5"/>
          </p:nvPr>
        </p:nvSpPr>
        <p:spPr/>
        <p:txBody>
          <a:bodyPr/>
          <a:lstStyle/>
          <a:p>
            <a:fld id="{284871E3-2BB9-422A-BAC9-C11497C05650}" type="slidenum">
              <a:rPr lang="en-US" smtClean="0"/>
              <a:t>20</a:t>
            </a:fld>
            <a:endParaRPr lang="en-US"/>
          </a:p>
        </p:txBody>
      </p:sp>
    </p:spTree>
    <p:extLst>
      <p:ext uri="{BB962C8B-B14F-4D97-AF65-F5344CB8AC3E}">
        <p14:creationId xmlns:p14="http://schemas.microsoft.com/office/powerpoint/2010/main" val="2514985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CA" b="1" i="0" dirty="0"/>
              <a:t>Notes </a:t>
            </a:r>
          </a:p>
          <a:p>
            <a:pPr marL="171450" indent="-171450">
              <a:buFont typeface="Arial" panose="020B0604020202020204" pitchFamily="34" charset="0"/>
              <a:buChar char="•"/>
            </a:pPr>
            <a:r>
              <a:rPr lang="en-CA" b="0" i="0" dirty="0"/>
              <a:t>If you are unsure about how to navigate a situation, consult the Social Media Guidelines for Personal Use and talk to your supervisor.</a:t>
            </a:r>
          </a:p>
          <a:p>
            <a:pPr marL="0" indent="0">
              <a:buFont typeface="Arial" panose="020B0604020202020204" pitchFamily="34" charset="0"/>
              <a:buNone/>
            </a:pPr>
            <a:r>
              <a:rPr lang="en-CA" b="0" i="0" dirty="0"/>
              <a:t> </a:t>
            </a:r>
          </a:p>
          <a:p>
            <a:pPr marL="171450" indent="-171450">
              <a:buFont typeface="Arial" panose="020B0604020202020204" pitchFamily="34" charset="0"/>
              <a:buChar char="•"/>
            </a:pPr>
            <a:r>
              <a:rPr lang="en-CA" b="0" i="0" dirty="0"/>
              <a:t>There is also information and resources on Careers &amp; MyHR to help you along the way. </a:t>
            </a:r>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21</a:t>
            </a:fld>
            <a:endParaRPr lang="en-US"/>
          </a:p>
        </p:txBody>
      </p:sp>
    </p:spTree>
    <p:extLst>
      <p:ext uri="{BB962C8B-B14F-4D97-AF65-F5344CB8AC3E}">
        <p14:creationId xmlns:p14="http://schemas.microsoft.com/office/powerpoint/2010/main" val="5012133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22</a:t>
            </a:fld>
            <a:endParaRPr lang="en-US"/>
          </a:p>
        </p:txBody>
      </p:sp>
    </p:spTree>
    <p:extLst>
      <p:ext uri="{BB962C8B-B14F-4D97-AF65-F5344CB8AC3E}">
        <p14:creationId xmlns:p14="http://schemas.microsoft.com/office/powerpoint/2010/main" val="1045156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1" i="0" dirty="0"/>
              <a:t>Notes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b="0" i="0" dirty="0"/>
              <a:t>The facilitator may choose to start the session with a quick activity, such as an icebreaker. </a:t>
            </a:r>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3</a:t>
            </a:fld>
            <a:endParaRPr lang="en-US"/>
          </a:p>
        </p:txBody>
      </p:sp>
    </p:spTree>
    <p:extLst>
      <p:ext uri="{BB962C8B-B14F-4D97-AF65-F5344CB8AC3E}">
        <p14:creationId xmlns:p14="http://schemas.microsoft.com/office/powerpoint/2010/main" val="2363932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0" dirty="0"/>
              <a:t>Notes </a:t>
            </a:r>
          </a:p>
          <a:p>
            <a:r>
              <a:rPr lang="en-CA" b="0" i="0" dirty="0"/>
              <a:t>There are two sets of social media guidelines in the BC Public Service. </a:t>
            </a:r>
          </a:p>
          <a:p>
            <a:endParaRPr lang="en-CA" b="0" i="0" dirty="0"/>
          </a:p>
          <a:p>
            <a:pPr marL="628650" lvl="1" indent="-171450">
              <a:buFont typeface="Arial" panose="020B0604020202020204" pitchFamily="34" charset="0"/>
              <a:buChar char="•"/>
            </a:pPr>
            <a:r>
              <a:rPr lang="en-US" b="0" i="0" dirty="0"/>
              <a:t>The Social Media Guidelines for Personal Use was released by the Public Service Agency in 2019 and have been updated in 2024. </a:t>
            </a:r>
          </a:p>
          <a:p>
            <a:pPr marL="628650" lvl="1" indent="-171450">
              <a:buFont typeface="Arial" panose="020B0604020202020204" pitchFamily="34" charset="0"/>
              <a:buChar char="•"/>
            </a:pPr>
            <a:endParaRPr lang="en-US" b="0" i="0" dirty="0"/>
          </a:p>
          <a:p>
            <a:pPr marL="628650" lvl="1" indent="-171450">
              <a:buFont typeface="Arial" panose="020B0604020202020204" pitchFamily="34" charset="0"/>
              <a:buChar char="•"/>
            </a:pPr>
            <a:r>
              <a:rPr lang="en-US" b="0" i="0" dirty="0"/>
              <a:t>The GCPE guidelines for government use are the updated version of the guidelines that GCPE released in 2011.</a:t>
            </a:r>
            <a:endParaRPr lang="en-CA" b="0" i="0" dirty="0"/>
          </a:p>
          <a:p>
            <a:endParaRPr lang="en-CA" b="0" i="0" dirty="0"/>
          </a:p>
          <a:p>
            <a:r>
              <a:rPr lang="en-CA" b="0" i="0" dirty="0"/>
              <a:t>While the </a:t>
            </a:r>
            <a:r>
              <a:rPr lang="en-US" b="0" i="0" dirty="0"/>
              <a:t>Social Media Guidelines for Personal Use focus on employees’ personal use of social media accounts unaffiliated with the workplace, the GCPE guidelines focus on social media for official government use including guidance on stakeholder engagement, record-keeping, collection of third-party information and copyright. </a:t>
            </a:r>
            <a:endParaRPr lang="en-CA" b="0" i="0" dirty="0"/>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4</a:t>
            </a:fld>
            <a:endParaRPr lang="en-US"/>
          </a:p>
        </p:txBody>
      </p:sp>
    </p:spTree>
    <p:extLst>
      <p:ext uri="{BB962C8B-B14F-4D97-AF65-F5344CB8AC3E}">
        <p14:creationId xmlns:p14="http://schemas.microsoft.com/office/powerpoint/2010/main" val="1773941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CA" b="1" i="0" dirty="0"/>
              <a:t>Notes </a:t>
            </a:r>
          </a:p>
          <a:p>
            <a:pPr marL="0" indent="0">
              <a:buFont typeface="Arial" panose="020B0604020202020204" pitchFamily="34" charset="0"/>
              <a:buNone/>
            </a:pPr>
            <a:r>
              <a:rPr lang="en-CA" b="0" i="0" dirty="0"/>
              <a:t>Remind employees about their roles and responsibilities:</a:t>
            </a:r>
            <a:br>
              <a:rPr lang="en-CA" b="0" i="0" dirty="0"/>
            </a:br>
            <a:endParaRPr lang="en-CA" b="0" i="0" dirty="0"/>
          </a:p>
          <a:p>
            <a:pPr marL="171450" indent="-171450">
              <a:buFont typeface="Arial" panose="020B0604020202020204" pitchFamily="34" charset="0"/>
              <a:buChar char="•"/>
            </a:pPr>
            <a:r>
              <a:rPr lang="en-CA" b="0" i="0" dirty="0"/>
              <a:t>All BC Public Service employees </a:t>
            </a:r>
            <a:r>
              <a:rPr lang="en-US" b="0" i="0" dirty="0"/>
              <a:t>must comply with all employment-related obligations in both personal and professional activity. </a:t>
            </a:r>
            <a:br>
              <a:rPr lang="en-US" b="0" i="0" dirty="0"/>
            </a:br>
            <a:endParaRPr lang="en-US" b="0" i="0" dirty="0"/>
          </a:p>
          <a:p>
            <a:pPr marL="171450" indent="-171450">
              <a:buFont typeface="Arial" panose="020B0604020202020204" pitchFamily="34" charset="0"/>
              <a:buChar char="•"/>
            </a:pPr>
            <a:r>
              <a:rPr lang="en-US" b="0" i="0" dirty="0"/>
              <a:t>These include standards for workplace behaviour, privacy, confidentiality, conflict of interest, serving impartially, public comments and political activity as outlined in the Standards of Conduct - Human Resources Policy 09, the Oath of Employment, and other HR Policies (e.g. Discrimination, Bullying and Harassment in the Workplace – Policy 11).</a:t>
            </a:r>
            <a:br>
              <a:rPr lang="en-US" b="0" i="0" dirty="0"/>
            </a:br>
            <a:endParaRPr lang="en-US" b="0" i="0" dirty="0"/>
          </a:p>
          <a:p>
            <a:pPr marL="171450" indent="-171450">
              <a:buFont typeface="Arial" panose="020B0604020202020204" pitchFamily="34" charset="0"/>
              <a:buChar char="•"/>
            </a:pPr>
            <a:r>
              <a:rPr lang="en-US" b="0" i="0" dirty="0"/>
              <a:t>There are also standards for the appropriate use of government information and legislation to protect personal information.</a:t>
            </a:r>
            <a:br>
              <a:rPr lang="en-US" b="0" i="0" dirty="0"/>
            </a:br>
            <a:endParaRPr lang="en-US" b="0" i="0" dirty="0"/>
          </a:p>
          <a:p>
            <a:pPr marL="171450" indent="-171450">
              <a:buFont typeface="Arial" panose="020B0604020202020204" pitchFamily="34" charset="0"/>
              <a:buChar char="•"/>
            </a:pPr>
            <a:r>
              <a:rPr lang="en-US" b="0" i="0" dirty="0"/>
              <a:t>The BC Public Service as the employer must comply with legislation that regulates workplace behaviour, such as the BC Human Rights Code and </a:t>
            </a:r>
            <a:r>
              <a:rPr lang="en-US" b="0" i="0" dirty="0" err="1"/>
              <a:t>WorkSafeBC</a:t>
            </a:r>
            <a:r>
              <a:rPr lang="en-US" b="0" i="0" dirty="0"/>
              <a:t> legislation. </a:t>
            </a:r>
            <a:endParaRPr lang="en-CA" b="0" i="0" dirty="0"/>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5</a:t>
            </a:fld>
            <a:endParaRPr lang="en-US"/>
          </a:p>
        </p:txBody>
      </p:sp>
    </p:spTree>
    <p:extLst>
      <p:ext uri="{BB962C8B-B14F-4D97-AF65-F5344CB8AC3E}">
        <p14:creationId xmlns:p14="http://schemas.microsoft.com/office/powerpoint/2010/main" val="245654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dirty="0"/>
              <a:t>Notes </a:t>
            </a:r>
          </a:p>
          <a:p>
            <a:pPr marL="171450" indent="-171450">
              <a:buFont typeface="Arial" panose="020B0604020202020204" pitchFamily="34" charset="0"/>
              <a:buChar char="•"/>
            </a:pPr>
            <a:r>
              <a:rPr lang="en-US" b="0" i="0" dirty="0"/>
              <a:t>How quickly and easily words and images can be circulated.</a:t>
            </a:r>
          </a:p>
          <a:p>
            <a:pPr marL="0" indent="0">
              <a:buFont typeface="Arial" panose="020B0604020202020204" pitchFamily="34" charset="0"/>
              <a:buNone/>
            </a:pPr>
            <a:r>
              <a:rPr lang="en-US" b="0" i="0" dirty="0"/>
              <a:t> </a:t>
            </a:r>
          </a:p>
          <a:p>
            <a:pPr marL="171450" indent="-171450">
              <a:buFont typeface="Arial" panose="020B0604020202020204" pitchFamily="34" charset="0"/>
              <a:buChar char="•"/>
            </a:pPr>
            <a:r>
              <a:rPr lang="en-US" b="0" i="0" dirty="0"/>
              <a:t>The long shelf life of online activity. </a:t>
            </a:r>
          </a:p>
          <a:p>
            <a:pPr marL="171450" indent="-171450">
              <a:buFont typeface="Arial" panose="020B0604020202020204" pitchFamily="34" charset="0"/>
              <a:buChar char="•"/>
            </a:pPr>
            <a:endParaRPr lang="en-US" b="0" i="0" dirty="0"/>
          </a:p>
          <a:p>
            <a:pPr marL="171450" indent="-171450">
              <a:buFont typeface="Arial" panose="020B0604020202020204" pitchFamily="34" charset="0"/>
              <a:buChar char="•"/>
            </a:pPr>
            <a:r>
              <a:rPr lang="en-US" b="0" i="0" u="none" dirty="0"/>
              <a:t>How fast social media platforms and how we use them evolve – e.g. privacy settings.</a:t>
            </a:r>
          </a:p>
          <a:p>
            <a:pPr marL="171450" indent="-171450">
              <a:buFont typeface="Arial" panose="020B0604020202020204" pitchFamily="34" charset="0"/>
              <a:buChar char="•"/>
            </a:pPr>
            <a:endParaRPr lang="en-US" b="0" i="0" u="none" dirty="0"/>
          </a:p>
          <a:p>
            <a:pPr marL="171450" indent="-171450">
              <a:buFont typeface="Arial" panose="020B0604020202020204" pitchFamily="34" charset="0"/>
              <a:buChar char="•"/>
            </a:pPr>
            <a:r>
              <a:rPr lang="en-US" b="0" i="0" dirty="0"/>
              <a:t>People may have a diverse understanding about social media as a way of connecting with others.</a:t>
            </a:r>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6</a:t>
            </a:fld>
            <a:endParaRPr lang="en-US"/>
          </a:p>
        </p:txBody>
      </p:sp>
    </p:spTree>
    <p:extLst>
      <p:ext uri="{BB962C8B-B14F-4D97-AF65-F5344CB8AC3E}">
        <p14:creationId xmlns:p14="http://schemas.microsoft.com/office/powerpoint/2010/main" val="888969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CA" b="1" i="0" dirty="0"/>
              <a:t>    Notes </a:t>
            </a:r>
          </a:p>
          <a:p>
            <a:pPr marL="0" indent="0">
              <a:buFont typeface="Arial" panose="020B0604020202020204" pitchFamily="34" charset="0"/>
              <a:buNone/>
            </a:pPr>
            <a:r>
              <a:rPr lang="en-CA" b="0" i="0" dirty="0"/>
              <a:t>BC Public Service employees </a:t>
            </a:r>
            <a:endParaRPr lang="en-CA" b="1" i="0" dirty="0"/>
          </a:p>
          <a:p>
            <a:pPr marL="171450" indent="-171450">
              <a:buFont typeface="Arial" panose="020B0604020202020204" pitchFamily="34" charset="0"/>
              <a:buChar char="•"/>
            </a:pPr>
            <a:r>
              <a:rPr lang="en-CA" b="0" i="0" dirty="0"/>
              <a:t>are united by a shared commitment, not just to deliver services and programs,</a:t>
            </a:r>
            <a:r>
              <a:rPr lang="en-CA" b="0" i="0" baseline="0" dirty="0"/>
              <a:t> </a:t>
            </a:r>
            <a:r>
              <a:rPr lang="en-CA" b="0" i="0" dirty="0"/>
              <a:t>but to do so in ways that maintain and enhance the trust and confidence of British Columbians.</a:t>
            </a:r>
          </a:p>
          <a:p>
            <a:pPr marL="171450" indent="-171450">
              <a:buFont typeface="Arial" panose="020B0604020202020204" pitchFamily="34" charset="0"/>
              <a:buChar char="•"/>
            </a:pPr>
            <a:endParaRPr lang="en-CA" b="0" i="0" dirty="0"/>
          </a:p>
          <a:p>
            <a:pPr marL="171450" indent="-171450">
              <a:buFont typeface="Arial" panose="020B0604020202020204" pitchFamily="34" charset="0"/>
              <a:buChar char="•"/>
            </a:pPr>
            <a:r>
              <a:rPr lang="en-CA" b="0" i="0" dirty="0"/>
              <a:t>On the MyHR Ethics</a:t>
            </a:r>
            <a:r>
              <a:rPr lang="en-CA" b="0" i="0" baseline="0" dirty="0"/>
              <a:t> and Standards of Conduct page you can find </a:t>
            </a:r>
            <a:r>
              <a:rPr lang="en-CA" b="0" i="0" dirty="0"/>
              <a:t>the BC Public Service Ethics Management Framework &lt;https://www2.gov.bc.ca/gov/content?id=AA7A692DF7E044F099662E7BAD7BFA82&gt;.  It shows that many parts of government are</a:t>
            </a:r>
            <a:r>
              <a:rPr lang="en-CA" b="0" i="0" baseline="0" dirty="0"/>
              <a:t> involved in supporting employees in making ethical choices.</a:t>
            </a:r>
            <a:br>
              <a:rPr lang="en-US" b="0" i="0" dirty="0"/>
            </a:br>
            <a:endParaRPr lang="en-US" b="0" i="0" dirty="0"/>
          </a:p>
          <a:p>
            <a:pPr marL="171450" indent="-171450">
              <a:buFont typeface="Arial" panose="020B0604020202020204" pitchFamily="34" charset="0"/>
              <a:buChar char="•"/>
            </a:pPr>
            <a:r>
              <a:rPr lang="en-US" b="0" i="0" dirty="0"/>
              <a:t>Managers and supervisors are responsible for acting in a manner that is consistent with guiding documents for managing employees.</a:t>
            </a:r>
            <a:br>
              <a:rPr lang="en-US" b="0" i="0" dirty="0"/>
            </a:br>
            <a:endParaRPr lang="en-US" b="0" i="0" dirty="0"/>
          </a:p>
          <a:p>
            <a:pPr marL="171450" indent="-171450">
              <a:buFont typeface="Arial" panose="020B0604020202020204" pitchFamily="34" charset="0"/>
              <a:buChar char="•"/>
            </a:pPr>
            <a:r>
              <a:rPr lang="en-US" b="0" i="0" dirty="0"/>
              <a:t>All BC Public Service employees are required to take the Oath of Employment, which reinforces the significance and special trust placed in public service employees by the citizens of British Columbia. It also highlights the importance of ethics, impartiality and integrity in all that we do as members of the BC Public Service.</a:t>
            </a:r>
            <a:endParaRPr lang="en-CA" b="0" i="0" dirty="0"/>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7</a:t>
            </a:fld>
            <a:endParaRPr lang="en-US"/>
          </a:p>
        </p:txBody>
      </p:sp>
    </p:spTree>
    <p:extLst>
      <p:ext uri="{BB962C8B-B14F-4D97-AF65-F5344CB8AC3E}">
        <p14:creationId xmlns:p14="http://schemas.microsoft.com/office/powerpoint/2010/main" val="3817167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i="0" dirty="0"/>
              <a:t>    Notes </a:t>
            </a:r>
          </a:p>
          <a:p>
            <a:pPr marL="171450" indent="-171450">
              <a:buFont typeface="Arial" panose="020B0604020202020204" pitchFamily="34" charset="0"/>
              <a:buChar char="•"/>
            </a:pPr>
            <a:r>
              <a:rPr lang="en-US" b="0" i="0" dirty="0"/>
              <a:t>As BC Public Service employees, we are bound by the standards of conduct and oath of employment, as well as a suite of HR policies. </a:t>
            </a:r>
          </a:p>
          <a:p>
            <a:pPr marL="0" indent="0">
              <a:buFont typeface="Arial" panose="020B0604020202020204" pitchFamily="34" charset="0"/>
              <a:buNone/>
            </a:pPr>
            <a:endParaRPr lang="en-US" b="0" i="0" dirty="0"/>
          </a:p>
          <a:p>
            <a:pPr marL="171450" indent="-171450">
              <a:buFont typeface="Arial" panose="020B0604020202020204" pitchFamily="34" charset="0"/>
              <a:buChar char="•"/>
            </a:pPr>
            <a:r>
              <a:rPr lang="en-US" b="0" i="0" dirty="0"/>
              <a:t>These policies and standards ensure we maintain the public’s trust and confidence. </a:t>
            </a:r>
          </a:p>
          <a:p>
            <a:pPr marL="0" indent="0">
              <a:buFont typeface="Arial" panose="020B0604020202020204" pitchFamily="34" charset="0"/>
              <a:buNone/>
            </a:pPr>
            <a:endParaRPr lang="en-US" b="0" i="0" dirty="0"/>
          </a:p>
          <a:p>
            <a:pPr marL="171450" indent="-171450">
              <a:buFont typeface="Arial" panose="020B0604020202020204" pitchFamily="34" charset="0"/>
              <a:buChar char="•"/>
            </a:pPr>
            <a:r>
              <a:rPr lang="en-US" b="0" i="0" dirty="0"/>
              <a:t>BC Public Service policies apply not only to our conduct at work, but also, in some circumstances, to our conduct outside of the workplace. </a:t>
            </a:r>
          </a:p>
          <a:p>
            <a:pPr marL="0" indent="0">
              <a:buFont typeface="Arial" panose="020B0604020202020204" pitchFamily="34" charset="0"/>
              <a:buNone/>
            </a:pPr>
            <a:endParaRPr lang="en-US" b="0" i="0" dirty="0"/>
          </a:p>
          <a:p>
            <a:pPr marL="171450" indent="-171450">
              <a:buFont typeface="Arial" panose="020B0604020202020204" pitchFamily="34" charset="0"/>
              <a:buChar char="•"/>
            </a:pPr>
            <a:r>
              <a:rPr lang="en-US" b="0" i="0" dirty="0"/>
              <a:t>Obligations in these policies apply to employee’s social media accounts unaffiliated with the workplace-when those accounts are used at work, or outside of work. </a:t>
            </a:r>
          </a:p>
          <a:p>
            <a:pPr marL="0" indent="0">
              <a:buFont typeface="Arial" panose="020B0604020202020204" pitchFamily="34" charset="0"/>
              <a:buNone/>
            </a:pPr>
            <a:endParaRPr lang="en-US" b="0" i="0" dirty="0"/>
          </a:p>
          <a:p>
            <a:pPr marL="171450" indent="-171450">
              <a:buFont typeface="Arial" panose="020B0604020202020204" pitchFamily="34" charset="0"/>
              <a:buChar char="•"/>
            </a:pPr>
            <a:r>
              <a:rPr lang="en-US" b="0" i="0" dirty="0"/>
              <a:t>For example, employees shouldn’t speak out at protest rallies using their public service job to lend weight to their opinions – nor should they be doing this on Twitter or Reddit. </a:t>
            </a:r>
          </a:p>
          <a:p>
            <a:pPr marL="0" indent="0">
              <a:buFont typeface="Arial" panose="020B0604020202020204" pitchFamily="34" charset="0"/>
              <a:buNone/>
            </a:pPr>
            <a:endParaRPr lang="en-US" b="0" i="0" dirty="0"/>
          </a:p>
          <a:p>
            <a:pPr marL="171450" indent="-171450">
              <a:buFont typeface="Arial" panose="020B0604020202020204" pitchFamily="34" charset="0"/>
              <a:buChar char="•"/>
            </a:pPr>
            <a:r>
              <a:rPr lang="en-US" b="0" i="0" dirty="0"/>
              <a:t>Just like in your non-internet interactions, you are responsible for making informed choices, if you would think twice before saying it to a colleague in the line up at Tim Hortons, think twice before posting it online. </a:t>
            </a:r>
            <a:endParaRPr lang="en-US" b="0" i="1" dirty="0"/>
          </a:p>
          <a:p>
            <a:pPr marL="171450" indent="-171450">
              <a:buFont typeface="Arial" panose="020B0604020202020204" pitchFamily="34" charset="0"/>
              <a:buChar char="•"/>
            </a:pPr>
            <a:endParaRPr lang="en-US" b="0" i="1" dirty="0"/>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8</a:t>
            </a:fld>
            <a:endParaRPr lang="en-US"/>
          </a:p>
        </p:txBody>
      </p:sp>
    </p:spTree>
    <p:extLst>
      <p:ext uri="{BB962C8B-B14F-4D97-AF65-F5344CB8AC3E}">
        <p14:creationId xmlns:p14="http://schemas.microsoft.com/office/powerpoint/2010/main" val="1352494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CA" sz="1200" b="1" i="0" dirty="0"/>
              <a:t>Notes </a:t>
            </a:r>
          </a:p>
          <a:p>
            <a:pPr marL="0" indent="0">
              <a:buNone/>
            </a:pPr>
            <a:endParaRPr lang="en-CA" sz="1200" i="0" dirty="0"/>
          </a:p>
          <a:p>
            <a:pPr marL="0" indent="0">
              <a:buNone/>
            </a:pPr>
            <a:r>
              <a:rPr lang="en-CA" sz="1200" i="0" dirty="0"/>
              <a:t>Ask yourself questions like: </a:t>
            </a:r>
          </a:p>
          <a:p>
            <a:pPr marL="628650" lvl="1" indent="-171450">
              <a:buFont typeface="Arial" panose="020B0604020202020204" pitchFamily="34" charset="0"/>
              <a:buChar char="•"/>
            </a:pPr>
            <a:r>
              <a:rPr lang="en-US" sz="1200" i="0" dirty="0"/>
              <a:t>“If I post this, would I be failing to treat other employees with respect and dignity?” If so, you could be susceptible to a coworker complaint of discrimination, bullying and harassment. </a:t>
            </a:r>
          </a:p>
          <a:p>
            <a:pPr marL="628650" lvl="1" indent="-171450">
              <a:buFont typeface="Arial" panose="020B0604020202020204" pitchFamily="34" charset="0"/>
              <a:buChar char="•"/>
            </a:pPr>
            <a:endParaRPr lang="en-US" sz="1200" i="0" dirty="0"/>
          </a:p>
          <a:p>
            <a:pPr marL="628650" lvl="1" indent="-171450">
              <a:buFont typeface="Arial" panose="020B0604020202020204" pitchFamily="34" charset="0"/>
              <a:buChar char="•"/>
            </a:pPr>
            <a:r>
              <a:rPr lang="en-US" sz="1200" i="0" dirty="0"/>
              <a:t>“Does my post reveal confidential information?”  Confidential information can only be disclosed to those who are authorized to receive it. If in doubt about what is confidential, speak with your supervisor. </a:t>
            </a:r>
          </a:p>
          <a:p>
            <a:pPr marL="457200" lvl="1" indent="0">
              <a:buFont typeface="Arial" panose="020B0604020202020204" pitchFamily="34" charset="0"/>
              <a:buNone/>
            </a:pPr>
            <a:endParaRPr lang="en-US" sz="1200" i="0" dirty="0"/>
          </a:p>
          <a:p>
            <a:pPr marL="628650" lvl="1" indent="-171450">
              <a:buFont typeface="Arial" panose="020B0604020202020204" pitchFamily="34" charset="0"/>
              <a:buChar char="•"/>
            </a:pPr>
            <a:r>
              <a:rPr lang="en-US" sz="1200" i="0" dirty="0"/>
              <a:t>“Could my comments on social media be seen as bringing the public service into disrepute?” In other words, are you making statements online that could hurt the reputation of the BC Public Service. An example would be clearly racist or discriminatory statements online. </a:t>
            </a:r>
          </a:p>
          <a:p>
            <a:pPr marL="457200" lvl="1" indent="0">
              <a:buFont typeface="Arial" panose="020B0604020202020204" pitchFamily="34" charset="0"/>
              <a:buNone/>
            </a:pPr>
            <a:endParaRPr lang="en-US" sz="1200" i="0" dirty="0"/>
          </a:p>
          <a:p>
            <a:pPr marL="628650" lvl="1" indent="-171450">
              <a:buFont typeface="Arial" panose="020B0604020202020204" pitchFamily="34" charset="0"/>
              <a:buChar char="•"/>
            </a:pPr>
            <a:r>
              <a:rPr lang="en-US" sz="1200" i="0" dirty="0"/>
              <a:t>“Is my use of social media during work hours impacting my ability to provide service to the public or to my colleagues, or creating that perception?”</a:t>
            </a:r>
          </a:p>
          <a:p>
            <a:pPr marL="171450" indent="-171450">
              <a:buFont typeface="Arial" panose="020B0604020202020204" pitchFamily="34" charset="0"/>
              <a:buChar char="•"/>
            </a:pPr>
            <a:endParaRPr lang="en-US" b="0" i="1" dirty="0"/>
          </a:p>
          <a:p>
            <a:endParaRPr lang="en-US" dirty="0"/>
          </a:p>
        </p:txBody>
      </p:sp>
      <p:sp>
        <p:nvSpPr>
          <p:cNvPr id="4" name="Slide Number Placeholder 3"/>
          <p:cNvSpPr>
            <a:spLocks noGrp="1"/>
          </p:cNvSpPr>
          <p:nvPr>
            <p:ph type="sldNum" sz="quarter" idx="5"/>
          </p:nvPr>
        </p:nvSpPr>
        <p:spPr/>
        <p:txBody>
          <a:bodyPr/>
          <a:lstStyle/>
          <a:p>
            <a:fld id="{284871E3-2BB9-422A-BAC9-C11497C05650}" type="slidenum">
              <a:rPr lang="en-US" smtClean="0"/>
              <a:t>9</a:t>
            </a:fld>
            <a:endParaRPr lang="en-US"/>
          </a:p>
        </p:txBody>
      </p:sp>
    </p:spTree>
    <p:extLst>
      <p:ext uri="{BB962C8B-B14F-4D97-AF65-F5344CB8AC3E}">
        <p14:creationId xmlns:p14="http://schemas.microsoft.com/office/powerpoint/2010/main" val="8552958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Main 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F6D616-9800-469E-911C-0D21471CCB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10828" y="5967639"/>
            <a:ext cx="2304413" cy="680099"/>
          </a:xfrm>
          <a:prstGeom prst="rect">
            <a:avLst/>
          </a:prstGeom>
        </p:spPr>
      </p:pic>
      <p:cxnSp>
        <p:nvCxnSpPr>
          <p:cNvPr id="3" name="Straight Connector 2">
            <a:extLst>
              <a:ext uri="{FF2B5EF4-FFF2-40B4-BE49-F238E27FC236}">
                <a16:creationId xmlns:a16="http://schemas.microsoft.com/office/drawing/2014/main" id="{C3692182-18F1-4BD1-A10B-80273C08FB9B}"/>
              </a:ext>
            </a:extLst>
          </p:cNvPr>
          <p:cNvCxnSpPr/>
          <p:nvPr userDrawn="1"/>
        </p:nvCxnSpPr>
        <p:spPr>
          <a:xfrm>
            <a:off x="0" y="6667992"/>
            <a:ext cx="1170907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C0ECC6A-EF65-45B8-924F-CAD412C5EA74}"/>
              </a:ext>
            </a:extLst>
          </p:cNvPr>
          <p:cNvSpPr>
            <a:spLocks noGrp="1"/>
          </p:cNvSpPr>
          <p:nvPr>
            <p:ph type="title"/>
          </p:nvPr>
        </p:nvSpPr>
        <p:spPr>
          <a:xfrm>
            <a:off x="838200" y="1357224"/>
            <a:ext cx="9228138" cy="1903562"/>
          </a:xfrm>
        </p:spPr>
        <p:txBody>
          <a:bodyPr>
            <a:noAutofit/>
          </a:bodyPr>
          <a:lstStyle>
            <a:lvl1pPr algn="l">
              <a:defRPr sz="6600"/>
            </a:lvl1pPr>
          </a:lstStyle>
          <a:p>
            <a:r>
              <a:rPr lang="en-US" dirty="0"/>
              <a:t>Click to edit Master title style</a:t>
            </a:r>
          </a:p>
        </p:txBody>
      </p:sp>
      <p:sp>
        <p:nvSpPr>
          <p:cNvPr id="5" name="Text Placeholder 3">
            <a:extLst>
              <a:ext uri="{FF2B5EF4-FFF2-40B4-BE49-F238E27FC236}">
                <a16:creationId xmlns:a16="http://schemas.microsoft.com/office/drawing/2014/main" id="{06D52A8E-8135-48C0-94EB-0C2B5EF5EDE8}"/>
              </a:ext>
            </a:extLst>
          </p:cNvPr>
          <p:cNvSpPr>
            <a:spLocks noGrp="1"/>
          </p:cNvSpPr>
          <p:nvPr>
            <p:ph type="body" sz="quarter" idx="10" hasCustomPrompt="1"/>
          </p:nvPr>
        </p:nvSpPr>
        <p:spPr>
          <a:xfrm>
            <a:off x="838200" y="3917950"/>
            <a:ext cx="9228138" cy="857250"/>
          </a:xfrm>
        </p:spPr>
        <p:txBody>
          <a:bodyPr/>
          <a:lstStyle>
            <a:lvl1pPr marL="0" indent="0">
              <a:buNone/>
              <a:defRPr b="0" i="1">
                <a:latin typeface="BC Sans" pitchFamily="2" charset="0"/>
                <a:ea typeface="BC Sans" pitchFamily="2" charset="0"/>
              </a:defRPr>
            </a:lvl1pPr>
          </a:lstStyle>
          <a:p>
            <a:r>
              <a:rPr lang="en-US" sz="2800" i="1" dirty="0">
                <a:solidFill>
                  <a:schemeClr val="tx2"/>
                </a:solidFill>
                <a:latin typeface="Noto Serif" panose="02020600060500020200" pitchFamily="18" charset="0"/>
                <a:ea typeface="Noto Serif" panose="02020600060500020200" pitchFamily="18" charset="0"/>
                <a:cs typeface="Noto Serif" panose="02020600060500020200" pitchFamily="18" charset="0"/>
              </a:rPr>
              <a:t>Click to edit Master title style</a:t>
            </a:r>
          </a:p>
        </p:txBody>
      </p:sp>
    </p:spTree>
    <p:extLst>
      <p:ext uri="{BB962C8B-B14F-4D97-AF65-F5344CB8AC3E}">
        <p14:creationId xmlns:p14="http://schemas.microsoft.com/office/powerpoint/2010/main" val="2823031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8439-1F5B-4DC2-9501-8BBEFE7A9F35}"/>
              </a:ext>
            </a:extLst>
          </p:cNvPr>
          <p:cNvSpPr>
            <a:spLocks noGrp="1"/>
          </p:cNvSpPr>
          <p:nvPr>
            <p:ph type="title"/>
          </p:nvPr>
        </p:nvSpPr>
        <p:spPr/>
        <p:txBody>
          <a:bodyPr>
            <a:normAutofit/>
          </a:bodyPr>
          <a:lstStyle>
            <a:lvl1pPr algn="ctr">
              <a:defRPr sz="3600">
                <a:solidFill>
                  <a:schemeClr val="tx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C863921A-C84E-41CD-8C70-BBC05C026DF4}"/>
              </a:ext>
            </a:extLst>
          </p:cNvPr>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000DAF06-A10C-47EC-B3F7-D5F486835916}"/>
              </a:ext>
            </a:extLst>
          </p:cNvPr>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0BB0C8DE-E28D-E97B-D03B-6E83F43AF8E1}"/>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10" name="TextBox 9">
            <a:extLst>
              <a:ext uri="{FF2B5EF4-FFF2-40B4-BE49-F238E27FC236}">
                <a16:creationId xmlns:a16="http://schemas.microsoft.com/office/drawing/2014/main" id="{F8F05920-8330-2F7B-87B6-E2485ADCCFDD}"/>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1388349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F9F5B-8748-4419-8675-E1AECD1F62E8}"/>
              </a:ext>
            </a:extLst>
          </p:cNvPr>
          <p:cNvSpPr>
            <a:spLocks noGrp="1"/>
          </p:cNvSpPr>
          <p:nvPr>
            <p:ph type="title"/>
          </p:nvPr>
        </p:nvSpPr>
        <p:spPr>
          <a:xfrm>
            <a:off x="839788" y="365125"/>
            <a:ext cx="10515600" cy="1325563"/>
          </a:xfrm>
        </p:spPr>
        <p:txBody>
          <a:bodyPr>
            <a:normAutofit/>
          </a:bodyPr>
          <a:lstStyle>
            <a:lvl1pPr algn="ctr">
              <a:defRPr sz="3600">
                <a:solidFill>
                  <a:schemeClr val="tx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33603DE5-6819-45B2-81E3-93D8D2113A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C3244C8F-BE5D-4285-9706-4F9B04ED4352}"/>
              </a:ext>
            </a:extLst>
          </p:cNvPr>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AB1A637-B502-46E2-B941-B3210D8974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1E9DBA9D-E6A2-4DCC-9EE6-6DECA75D7A73}"/>
              </a:ext>
            </a:extLst>
          </p:cNvPr>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a:extLst>
              <a:ext uri="{FF2B5EF4-FFF2-40B4-BE49-F238E27FC236}">
                <a16:creationId xmlns:a16="http://schemas.microsoft.com/office/drawing/2014/main" id="{733BCAEE-DCC6-87DB-7540-D2E33497B8C7}"/>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12" name="TextBox 11">
            <a:extLst>
              <a:ext uri="{FF2B5EF4-FFF2-40B4-BE49-F238E27FC236}">
                <a16:creationId xmlns:a16="http://schemas.microsoft.com/office/drawing/2014/main" id="{74FFDE00-0942-7732-AC67-140097EDD6A9}"/>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1298773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sic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2E893-05F3-4A52-A293-DB21C8484749}"/>
              </a:ext>
            </a:extLst>
          </p:cNvPr>
          <p:cNvSpPr>
            <a:spLocks noGrp="1"/>
          </p:cNvSpPr>
          <p:nvPr>
            <p:ph type="title"/>
          </p:nvPr>
        </p:nvSpPr>
        <p:spPr/>
        <p:txBody>
          <a:bodyPr>
            <a:normAutofit/>
          </a:bodyPr>
          <a:lstStyle>
            <a:lvl1pPr algn="ctr">
              <a:defRPr sz="3600">
                <a:solidFill>
                  <a:schemeClr val="tx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690D377-628D-CE83-2AF9-8500DEF3C8D1}"/>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493D6733-BB35-41C7-3E7B-ADF79F910D6F}"/>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9" name="TextBox 8">
            <a:extLst>
              <a:ext uri="{FF2B5EF4-FFF2-40B4-BE49-F238E27FC236}">
                <a16:creationId xmlns:a16="http://schemas.microsoft.com/office/drawing/2014/main" id="{5D366DD5-5327-875B-A454-C4C1B71FDF12}"/>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25649331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hart or 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2E893-05F3-4A52-A293-DB21C8484749}"/>
              </a:ext>
            </a:extLst>
          </p:cNvPr>
          <p:cNvSpPr>
            <a:spLocks noGrp="1"/>
          </p:cNvSpPr>
          <p:nvPr>
            <p:ph type="title"/>
          </p:nvPr>
        </p:nvSpPr>
        <p:spPr/>
        <p:txBody>
          <a:bodyPr>
            <a:normAutofit/>
          </a:bodyPr>
          <a:lstStyle>
            <a:lvl1pPr algn="ctr">
              <a:defRPr sz="3600">
                <a:solidFill>
                  <a:schemeClr val="tx2"/>
                </a:solidFill>
              </a:defRPr>
            </a:lvl1pPr>
          </a:lstStyle>
          <a:p>
            <a:r>
              <a:rPr lang="en-US" dirty="0"/>
              <a:t>Click to edit Master title style</a:t>
            </a:r>
          </a:p>
        </p:txBody>
      </p:sp>
      <p:sp>
        <p:nvSpPr>
          <p:cNvPr id="4" name="Chart Placeholder 3">
            <a:extLst>
              <a:ext uri="{FF2B5EF4-FFF2-40B4-BE49-F238E27FC236}">
                <a16:creationId xmlns:a16="http://schemas.microsoft.com/office/drawing/2014/main" id="{BE0FDD61-CA77-9F1B-0FCE-86164246B969}"/>
              </a:ext>
            </a:extLst>
          </p:cNvPr>
          <p:cNvSpPr>
            <a:spLocks noGrp="1"/>
          </p:cNvSpPr>
          <p:nvPr>
            <p:ph type="chart" sz="quarter" idx="10"/>
          </p:nvPr>
        </p:nvSpPr>
        <p:spPr>
          <a:xfrm>
            <a:off x="838200" y="2190750"/>
            <a:ext cx="7140575" cy="3981450"/>
          </a:xfrm>
        </p:spPr>
        <p:txBody>
          <a:bodyPr/>
          <a:lstStyle/>
          <a:p>
            <a:r>
              <a:rPr lang="en-US" dirty="0"/>
              <a:t>Click icon to add chart</a:t>
            </a:r>
          </a:p>
        </p:txBody>
      </p:sp>
      <p:sp>
        <p:nvSpPr>
          <p:cNvPr id="5" name="Subtitle 2">
            <a:extLst>
              <a:ext uri="{FF2B5EF4-FFF2-40B4-BE49-F238E27FC236}">
                <a16:creationId xmlns:a16="http://schemas.microsoft.com/office/drawing/2014/main" id="{235248C8-5BD9-18C3-C82B-716F29C32ECF}"/>
              </a:ext>
            </a:extLst>
          </p:cNvPr>
          <p:cNvSpPr>
            <a:spLocks noGrp="1"/>
          </p:cNvSpPr>
          <p:nvPr>
            <p:ph type="subTitle" idx="1"/>
          </p:nvPr>
        </p:nvSpPr>
        <p:spPr>
          <a:xfrm>
            <a:off x="8624560" y="2190750"/>
            <a:ext cx="2729240" cy="2580353"/>
          </a:xfrm>
        </p:spPr>
        <p:txBody>
          <a:bodyPr anchor="t">
            <a:normAutofit/>
          </a:bodyPr>
          <a:lstStyle>
            <a:lvl1pPr marL="0" indent="0" algn="l">
              <a:lnSpc>
                <a:spcPct val="100000"/>
              </a:lnSpc>
              <a:buNone/>
              <a:defRPr sz="1800" b="0" i="1">
                <a:solidFill>
                  <a:schemeClr val="tx1"/>
                </a:solidFill>
                <a:latin typeface="BC Sans" pitchFamily="2" charset="0"/>
                <a:ea typeface="BC Sans" pitchFamily="2"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9" name="Rectangle 8">
            <a:extLst>
              <a:ext uri="{FF2B5EF4-FFF2-40B4-BE49-F238E27FC236}">
                <a16:creationId xmlns:a16="http://schemas.microsoft.com/office/drawing/2014/main" id="{782F0803-D955-3B77-2ADE-F2C76896A06C}"/>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10" name="TextBox 9">
            <a:extLst>
              <a:ext uri="{FF2B5EF4-FFF2-40B4-BE49-F238E27FC236}">
                <a16:creationId xmlns:a16="http://schemas.microsoft.com/office/drawing/2014/main" id="{3E003D03-9474-8929-5FDC-B3FBD70C1532}"/>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39870788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1B2AEA8-CD31-48CC-A123-3EB4E981E2F7}"/>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7" name="TextBox 6">
            <a:extLst>
              <a:ext uri="{FF2B5EF4-FFF2-40B4-BE49-F238E27FC236}">
                <a16:creationId xmlns:a16="http://schemas.microsoft.com/office/drawing/2014/main" id="{111AA9A1-CBED-7789-A54D-72EE0E863408}"/>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29261851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EAFB2-574F-FF41-6FE8-ADE0CFB10E13}"/>
              </a:ext>
            </a:extLst>
          </p:cNvPr>
          <p:cNvSpPr>
            <a:spLocks noGrp="1"/>
          </p:cNvSpPr>
          <p:nvPr>
            <p:ph type="title"/>
          </p:nvPr>
        </p:nvSpPr>
        <p:spPr>
          <a:xfrm>
            <a:off x="838200" y="365125"/>
            <a:ext cx="10515600" cy="1325563"/>
          </a:xfrm>
        </p:spPr>
        <p:txBody>
          <a:bodyPr>
            <a:normAutofit/>
          </a:bodyPr>
          <a:lstStyle>
            <a:lvl1pPr algn="ctr">
              <a:defRPr sz="3600">
                <a:solidFill>
                  <a:schemeClr val="tx2"/>
                </a:solidFill>
              </a:defRPr>
            </a:lvl1pPr>
          </a:lstStyle>
          <a:p>
            <a:r>
              <a:rPr lang="en-US" dirty="0"/>
              <a:t>Click to edit Master title style</a:t>
            </a:r>
          </a:p>
        </p:txBody>
      </p:sp>
      <p:sp>
        <p:nvSpPr>
          <p:cNvPr id="5" name="Text Placeholder 3">
            <a:extLst>
              <a:ext uri="{FF2B5EF4-FFF2-40B4-BE49-F238E27FC236}">
                <a16:creationId xmlns:a16="http://schemas.microsoft.com/office/drawing/2014/main" id="{F36161DF-D6BF-1C30-954C-BFA38DDCF6F3}"/>
              </a:ext>
            </a:extLst>
          </p:cNvPr>
          <p:cNvSpPr>
            <a:spLocks noGrp="1"/>
          </p:cNvSpPr>
          <p:nvPr>
            <p:ph type="body" sz="half" idx="10"/>
          </p:nvPr>
        </p:nvSpPr>
        <p:spPr>
          <a:xfrm>
            <a:off x="4555099" y="3082508"/>
            <a:ext cx="3081802" cy="3085531"/>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Text Placeholder 3">
            <a:extLst>
              <a:ext uri="{FF2B5EF4-FFF2-40B4-BE49-F238E27FC236}">
                <a16:creationId xmlns:a16="http://schemas.microsoft.com/office/drawing/2014/main" id="{9E717059-3376-0CE1-920B-38BFB1506CD5}"/>
              </a:ext>
            </a:extLst>
          </p:cNvPr>
          <p:cNvSpPr>
            <a:spLocks noGrp="1"/>
          </p:cNvSpPr>
          <p:nvPr>
            <p:ph type="body" sz="half" idx="11"/>
          </p:nvPr>
        </p:nvSpPr>
        <p:spPr>
          <a:xfrm>
            <a:off x="8271998" y="3082508"/>
            <a:ext cx="3081802" cy="3085531"/>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ext Placeholder 3">
            <a:extLst>
              <a:ext uri="{FF2B5EF4-FFF2-40B4-BE49-F238E27FC236}">
                <a16:creationId xmlns:a16="http://schemas.microsoft.com/office/drawing/2014/main" id="{D9F530BD-AB41-9E9D-867A-D2E55B8389D8}"/>
              </a:ext>
            </a:extLst>
          </p:cNvPr>
          <p:cNvSpPr>
            <a:spLocks noGrp="1"/>
          </p:cNvSpPr>
          <p:nvPr>
            <p:ph type="body" sz="half" idx="12"/>
          </p:nvPr>
        </p:nvSpPr>
        <p:spPr>
          <a:xfrm>
            <a:off x="838200" y="3082508"/>
            <a:ext cx="3081802" cy="3085531"/>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0" name="Text Placeholder 3">
            <a:extLst>
              <a:ext uri="{FF2B5EF4-FFF2-40B4-BE49-F238E27FC236}">
                <a16:creationId xmlns:a16="http://schemas.microsoft.com/office/drawing/2014/main" id="{2BCEFE8D-E5A9-6325-7909-A5DB39C17CA9}"/>
              </a:ext>
            </a:extLst>
          </p:cNvPr>
          <p:cNvSpPr>
            <a:spLocks noGrp="1"/>
          </p:cNvSpPr>
          <p:nvPr>
            <p:ph type="body" sz="half" idx="13"/>
          </p:nvPr>
        </p:nvSpPr>
        <p:spPr>
          <a:xfrm>
            <a:off x="4555099" y="2355012"/>
            <a:ext cx="3081802" cy="485955"/>
          </a:xfrm>
        </p:spPr>
        <p:txBody>
          <a:bodyPr anchor="ctr">
            <a:normAutofit/>
          </a:bodyPr>
          <a:lstStyle>
            <a:lvl1pPr marL="0" indent="0" algn="ctr">
              <a:lnSpc>
                <a:spcPct val="100000"/>
              </a:lnSpc>
              <a:buNone/>
              <a:defRPr sz="1800" b="1" i="0">
                <a:solidFill>
                  <a:schemeClr val="tx2"/>
                </a:solidFill>
                <a:latin typeface="BC San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1" name="Text Placeholder 3">
            <a:extLst>
              <a:ext uri="{FF2B5EF4-FFF2-40B4-BE49-F238E27FC236}">
                <a16:creationId xmlns:a16="http://schemas.microsoft.com/office/drawing/2014/main" id="{CD819A38-8965-0098-B781-6F68B7FEBA6D}"/>
              </a:ext>
            </a:extLst>
          </p:cNvPr>
          <p:cNvSpPr>
            <a:spLocks noGrp="1"/>
          </p:cNvSpPr>
          <p:nvPr>
            <p:ph type="body" sz="half" idx="14"/>
          </p:nvPr>
        </p:nvSpPr>
        <p:spPr>
          <a:xfrm>
            <a:off x="8271998" y="2355012"/>
            <a:ext cx="3081802" cy="485955"/>
          </a:xfrm>
        </p:spPr>
        <p:txBody>
          <a:bodyPr anchor="ctr">
            <a:normAutofit/>
          </a:bodyPr>
          <a:lstStyle>
            <a:lvl1pPr marL="0" indent="0" algn="ctr">
              <a:lnSpc>
                <a:spcPct val="100000"/>
              </a:lnSpc>
              <a:buNone/>
              <a:defRPr sz="1800" b="1" i="0">
                <a:solidFill>
                  <a:schemeClr val="tx2"/>
                </a:solidFill>
                <a:latin typeface="BC San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2" name="Text Placeholder 3">
            <a:extLst>
              <a:ext uri="{FF2B5EF4-FFF2-40B4-BE49-F238E27FC236}">
                <a16:creationId xmlns:a16="http://schemas.microsoft.com/office/drawing/2014/main" id="{7E45AE69-4199-CC43-9118-A9B1F2F7168B}"/>
              </a:ext>
            </a:extLst>
          </p:cNvPr>
          <p:cNvSpPr>
            <a:spLocks noGrp="1"/>
          </p:cNvSpPr>
          <p:nvPr>
            <p:ph type="body" sz="half" idx="15"/>
          </p:nvPr>
        </p:nvSpPr>
        <p:spPr>
          <a:xfrm>
            <a:off x="838200" y="2355012"/>
            <a:ext cx="3081802" cy="485955"/>
          </a:xfrm>
        </p:spPr>
        <p:txBody>
          <a:bodyPr anchor="ctr">
            <a:normAutofit/>
          </a:bodyPr>
          <a:lstStyle>
            <a:lvl1pPr marL="0" indent="0" algn="ctr">
              <a:lnSpc>
                <a:spcPct val="100000"/>
              </a:lnSpc>
              <a:buNone/>
              <a:defRPr sz="1800" b="1" i="0">
                <a:solidFill>
                  <a:schemeClr val="tx2"/>
                </a:solidFill>
                <a:latin typeface="BC San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3" name="Rectangle 12">
            <a:extLst>
              <a:ext uri="{FF2B5EF4-FFF2-40B4-BE49-F238E27FC236}">
                <a16:creationId xmlns:a16="http://schemas.microsoft.com/office/drawing/2014/main" id="{4C557041-66D4-53FD-3A64-39718C72358D}"/>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14" name="TextBox 13">
            <a:extLst>
              <a:ext uri="{FF2B5EF4-FFF2-40B4-BE49-F238E27FC236}">
                <a16:creationId xmlns:a16="http://schemas.microsoft.com/office/drawing/2014/main" id="{C9F5F53F-7308-F200-E9E0-CD1DFF7902AA}"/>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2407256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4 Column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EAFB2-574F-FF41-6FE8-ADE0CFB10E13}"/>
              </a:ext>
            </a:extLst>
          </p:cNvPr>
          <p:cNvSpPr>
            <a:spLocks noGrp="1"/>
          </p:cNvSpPr>
          <p:nvPr>
            <p:ph type="title"/>
          </p:nvPr>
        </p:nvSpPr>
        <p:spPr>
          <a:xfrm>
            <a:off x="838200" y="365125"/>
            <a:ext cx="10515600" cy="1325563"/>
          </a:xfrm>
        </p:spPr>
        <p:txBody>
          <a:bodyPr>
            <a:normAutofit/>
          </a:bodyPr>
          <a:lstStyle>
            <a:lvl1pPr algn="ctr">
              <a:defRPr sz="3600">
                <a:solidFill>
                  <a:schemeClr val="tx2"/>
                </a:solidFill>
              </a:defRPr>
            </a:lvl1pPr>
          </a:lstStyle>
          <a:p>
            <a:r>
              <a:rPr lang="en-US" dirty="0"/>
              <a:t>Click to edit Master title style</a:t>
            </a:r>
          </a:p>
        </p:txBody>
      </p:sp>
      <p:sp>
        <p:nvSpPr>
          <p:cNvPr id="9" name="Text Placeholder 3">
            <a:extLst>
              <a:ext uri="{FF2B5EF4-FFF2-40B4-BE49-F238E27FC236}">
                <a16:creationId xmlns:a16="http://schemas.microsoft.com/office/drawing/2014/main" id="{D9F530BD-AB41-9E9D-867A-D2E55B8389D8}"/>
              </a:ext>
            </a:extLst>
          </p:cNvPr>
          <p:cNvSpPr>
            <a:spLocks noGrp="1"/>
          </p:cNvSpPr>
          <p:nvPr>
            <p:ph type="body" sz="half" idx="12"/>
          </p:nvPr>
        </p:nvSpPr>
        <p:spPr>
          <a:xfrm>
            <a:off x="1999894" y="2730257"/>
            <a:ext cx="3081802" cy="1431983"/>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2" name="Text Placeholder 3">
            <a:extLst>
              <a:ext uri="{FF2B5EF4-FFF2-40B4-BE49-F238E27FC236}">
                <a16:creationId xmlns:a16="http://schemas.microsoft.com/office/drawing/2014/main" id="{7E45AE69-4199-CC43-9118-A9B1F2F7168B}"/>
              </a:ext>
            </a:extLst>
          </p:cNvPr>
          <p:cNvSpPr>
            <a:spLocks noGrp="1"/>
          </p:cNvSpPr>
          <p:nvPr>
            <p:ph type="body" sz="half" idx="15"/>
          </p:nvPr>
        </p:nvSpPr>
        <p:spPr>
          <a:xfrm>
            <a:off x="1999894" y="2220580"/>
            <a:ext cx="3081802" cy="485955"/>
          </a:xfrm>
        </p:spPr>
        <p:txBody>
          <a:bodyPr anchor="ctr">
            <a:normAutofit/>
          </a:bodyPr>
          <a:lstStyle>
            <a:lvl1pPr marL="0" indent="0" algn="l">
              <a:lnSpc>
                <a:spcPct val="100000"/>
              </a:lnSpc>
              <a:buNone/>
              <a:defRPr sz="1800" b="1" i="0">
                <a:solidFill>
                  <a:schemeClr val="tx2"/>
                </a:solidFill>
                <a:latin typeface="BC San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3" name="Text Placeholder 3">
            <a:extLst>
              <a:ext uri="{FF2B5EF4-FFF2-40B4-BE49-F238E27FC236}">
                <a16:creationId xmlns:a16="http://schemas.microsoft.com/office/drawing/2014/main" id="{EB957040-8E9A-0FAC-5938-5B8124A150F3}"/>
              </a:ext>
            </a:extLst>
          </p:cNvPr>
          <p:cNvSpPr>
            <a:spLocks noGrp="1"/>
          </p:cNvSpPr>
          <p:nvPr>
            <p:ph type="body" sz="half" idx="16"/>
          </p:nvPr>
        </p:nvSpPr>
        <p:spPr>
          <a:xfrm>
            <a:off x="1999894" y="4993253"/>
            <a:ext cx="3081802" cy="1431983"/>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4" name="Text Placeholder 3">
            <a:extLst>
              <a:ext uri="{FF2B5EF4-FFF2-40B4-BE49-F238E27FC236}">
                <a16:creationId xmlns:a16="http://schemas.microsoft.com/office/drawing/2014/main" id="{C257B3D9-CA54-2573-6755-B9DC96506178}"/>
              </a:ext>
            </a:extLst>
          </p:cNvPr>
          <p:cNvSpPr>
            <a:spLocks noGrp="1"/>
          </p:cNvSpPr>
          <p:nvPr>
            <p:ph type="body" sz="half" idx="17"/>
          </p:nvPr>
        </p:nvSpPr>
        <p:spPr>
          <a:xfrm>
            <a:off x="1999894" y="4483576"/>
            <a:ext cx="3081802" cy="485955"/>
          </a:xfrm>
        </p:spPr>
        <p:txBody>
          <a:bodyPr anchor="ctr">
            <a:normAutofit/>
          </a:bodyPr>
          <a:lstStyle>
            <a:lvl1pPr marL="0" indent="0" algn="l">
              <a:lnSpc>
                <a:spcPct val="100000"/>
              </a:lnSpc>
              <a:buNone/>
              <a:defRPr sz="1800" b="1" i="0">
                <a:solidFill>
                  <a:schemeClr val="tx2"/>
                </a:solidFill>
                <a:latin typeface="BC San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5" name="Text Placeholder 3">
            <a:extLst>
              <a:ext uri="{FF2B5EF4-FFF2-40B4-BE49-F238E27FC236}">
                <a16:creationId xmlns:a16="http://schemas.microsoft.com/office/drawing/2014/main" id="{9D463C2C-FDAF-BAA3-E171-C49518678C94}"/>
              </a:ext>
            </a:extLst>
          </p:cNvPr>
          <p:cNvSpPr>
            <a:spLocks noGrp="1"/>
          </p:cNvSpPr>
          <p:nvPr>
            <p:ph type="body" sz="half" idx="18"/>
          </p:nvPr>
        </p:nvSpPr>
        <p:spPr>
          <a:xfrm>
            <a:off x="7788217" y="2732416"/>
            <a:ext cx="3081802" cy="1431983"/>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6" name="Text Placeholder 3">
            <a:extLst>
              <a:ext uri="{FF2B5EF4-FFF2-40B4-BE49-F238E27FC236}">
                <a16:creationId xmlns:a16="http://schemas.microsoft.com/office/drawing/2014/main" id="{7740D43C-678C-4F6E-6266-37140E6B40E1}"/>
              </a:ext>
            </a:extLst>
          </p:cNvPr>
          <p:cNvSpPr>
            <a:spLocks noGrp="1"/>
          </p:cNvSpPr>
          <p:nvPr>
            <p:ph type="body" sz="half" idx="19"/>
          </p:nvPr>
        </p:nvSpPr>
        <p:spPr>
          <a:xfrm>
            <a:off x="7788217" y="2222739"/>
            <a:ext cx="3081802" cy="485955"/>
          </a:xfrm>
        </p:spPr>
        <p:txBody>
          <a:bodyPr anchor="ctr">
            <a:normAutofit/>
          </a:bodyPr>
          <a:lstStyle>
            <a:lvl1pPr marL="0" indent="0" algn="l">
              <a:lnSpc>
                <a:spcPct val="100000"/>
              </a:lnSpc>
              <a:buNone/>
              <a:defRPr sz="1800" b="1" i="0">
                <a:solidFill>
                  <a:schemeClr val="tx2"/>
                </a:solidFill>
                <a:latin typeface="BC San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7" name="Text Placeholder 3">
            <a:extLst>
              <a:ext uri="{FF2B5EF4-FFF2-40B4-BE49-F238E27FC236}">
                <a16:creationId xmlns:a16="http://schemas.microsoft.com/office/drawing/2014/main" id="{A057D9FF-913B-D5C0-E924-0982A9CD28AB}"/>
              </a:ext>
            </a:extLst>
          </p:cNvPr>
          <p:cNvSpPr>
            <a:spLocks noGrp="1"/>
          </p:cNvSpPr>
          <p:nvPr>
            <p:ph type="body" sz="half" idx="20"/>
          </p:nvPr>
        </p:nvSpPr>
        <p:spPr>
          <a:xfrm>
            <a:off x="7788217" y="4995412"/>
            <a:ext cx="3081802" cy="1431983"/>
          </a:xfrm>
        </p:spPr>
        <p:txBody>
          <a:bodyPr>
            <a:normAutofit/>
          </a:bodyPr>
          <a:lstStyle>
            <a:lvl1pPr marL="0" indent="0">
              <a:lnSpc>
                <a:spcPct val="10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18" name="Text Placeholder 3">
            <a:extLst>
              <a:ext uri="{FF2B5EF4-FFF2-40B4-BE49-F238E27FC236}">
                <a16:creationId xmlns:a16="http://schemas.microsoft.com/office/drawing/2014/main" id="{EE007E73-52CC-45D9-7DA1-AD9669688707}"/>
              </a:ext>
            </a:extLst>
          </p:cNvPr>
          <p:cNvSpPr>
            <a:spLocks noGrp="1"/>
          </p:cNvSpPr>
          <p:nvPr>
            <p:ph type="body" sz="half" idx="21"/>
          </p:nvPr>
        </p:nvSpPr>
        <p:spPr>
          <a:xfrm>
            <a:off x="7788217" y="4485735"/>
            <a:ext cx="3081802" cy="485955"/>
          </a:xfrm>
        </p:spPr>
        <p:txBody>
          <a:bodyPr anchor="ctr">
            <a:normAutofit/>
          </a:bodyPr>
          <a:lstStyle>
            <a:lvl1pPr marL="0" indent="0" algn="l">
              <a:lnSpc>
                <a:spcPct val="100000"/>
              </a:lnSpc>
              <a:buNone/>
              <a:defRPr sz="1800" b="1" i="0">
                <a:solidFill>
                  <a:schemeClr val="tx2"/>
                </a:solidFill>
                <a:latin typeface="BC Sans"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Rectangle 6">
            <a:extLst>
              <a:ext uri="{FF2B5EF4-FFF2-40B4-BE49-F238E27FC236}">
                <a16:creationId xmlns:a16="http://schemas.microsoft.com/office/drawing/2014/main" id="{33F3203E-3E92-0792-2AAF-18DAD5DFA265}"/>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8" name="TextBox 7">
            <a:extLst>
              <a:ext uri="{FF2B5EF4-FFF2-40B4-BE49-F238E27FC236}">
                <a16:creationId xmlns:a16="http://schemas.microsoft.com/office/drawing/2014/main" id="{E77958CC-E7B6-226C-46AA-575F8B6A1924}"/>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20342080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E2628-C8FF-4EAD-8ADB-F98B8FF06054}"/>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DD5C851E-EE7D-4853-9821-0F5CF5EE1C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5DC10116-C92D-46A1-9527-578C13AA9ECA}"/>
              </a:ext>
            </a:extLst>
          </p:cNvPr>
          <p:cNvSpPr>
            <a:spLocks noGrp="1"/>
          </p:cNvSpPr>
          <p:nvPr>
            <p:ph type="body" sz="half" idx="2"/>
          </p:nvPr>
        </p:nvSpPr>
        <p:spPr>
          <a:xfrm>
            <a:off x="839788" y="2057400"/>
            <a:ext cx="3932237"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Rectangle 6">
            <a:extLst>
              <a:ext uri="{FF2B5EF4-FFF2-40B4-BE49-F238E27FC236}">
                <a16:creationId xmlns:a16="http://schemas.microsoft.com/office/drawing/2014/main" id="{55F73718-8EAE-238F-1EC1-ACB4FD484358}"/>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10" name="TextBox 9">
            <a:extLst>
              <a:ext uri="{FF2B5EF4-FFF2-40B4-BE49-F238E27FC236}">
                <a16:creationId xmlns:a16="http://schemas.microsoft.com/office/drawing/2014/main" id="{208FD0D7-10AD-992B-FDC2-A29EE294B11B}"/>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8182017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4AEBF-84C9-4429-8053-9257255DAFE4}"/>
              </a:ext>
            </a:extLst>
          </p:cNvPr>
          <p:cNvSpPr>
            <a:spLocks noGrp="1"/>
          </p:cNvSpPr>
          <p:nvPr>
            <p:ph type="title"/>
          </p:nvPr>
        </p:nvSpPr>
        <p:spPr>
          <a:xfrm>
            <a:off x="839788" y="457200"/>
            <a:ext cx="3932237" cy="1600200"/>
          </a:xfrm>
        </p:spPr>
        <p:txBody>
          <a:bodyPr anchor="b">
            <a:normAutofit/>
          </a:bodyPr>
          <a:lstStyle>
            <a:lvl1pPr algn="l">
              <a:defRPr sz="3600"/>
            </a:lvl1pPr>
          </a:lstStyle>
          <a:p>
            <a:r>
              <a:rPr lang="en-US" dirty="0"/>
              <a:t>Click to edit Master title style</a:t>
            </a:r>
          </a:p>
        </p:txBody>
      </p:sp>
      <p:sp>
        <p:nvSpPr>
          <p:cNvPr id="3" name="Picture Placeholder 2">
            <a:extLst>
              <a:ext uri="{FF2B5EF4-FFF2-40B4-BE49-F238E27FC236}">
                <a16:creationId xmlns:a16="http://schemas.microsoft.com/office/drawing/2014/main" id="{1182A1F9-DACB-442F-90C7-3528ADA0AB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97D39F69-AD0D-48B3-81A4-6A2CD38AB4CE}"/>
              </a:ext>
            </a:extLst>
          </p:cNvPr>
          <p:cNvSpPr>
            <a:spLocks noGrp="1"/>
          </p:cNvSpPr>
          <p:nvPr>
            <p:ph type="body" sz="half" idx="2"/>
          </p:nvPr>
        </p:nvSpPr>
        <p:spPr>
          <a:xfrm>
            <a:off x="839788" y="2057400"/>
            <a:ext cx="3932237" cy="3811588"/>
          </a:xfrm>
        </p:spPr>
        <p:txBody>
          <a:bodyPr>
            <a:normAutofit/>
          </a:bodyPr>
          <a:lstStyle>
            <a:lvl1pPr marL="0" indent="0">
              <a:lnSpc>
                <a:spcPct val="15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Rectangle 6">
            <a:extLst>
              <a:ext uri="{FF2B5EF4-FFF2-40B4-BE49-F238E27FC236}">
                <a16:creationId xmlns:a16="http://schemas.microsoft.com/office/drawing/2014/main" id="{943ACCBE-7F1C-0A0E-BABC-8C37A052655F}"/>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10" name="TextBox 9">
            <a:extLst>
              <a:ext uri="{FF2B5EF4-FFF2-40B4-BE49-F238E27FC236}">
                <a16:creationId xmlns:a16="http://schemas.microsoft.com/office/drawing/2014/main" id="{6DD8DAF1-6EFD-5B73-A9D7-45C12487F765}"/>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20895767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4AEBF-84C9-4429-8053-9257255DAFE4}"/>
              </a:ext>
            </a:extLst>
          </p:cNvPr>
          <p:cNvSpPr>
            <a:spLocks noGrp="1"/>
          </p:cNvSpPr>
          <p:nvPr>
            <p:ph type="title"/>
          </p:nvPr>
        </p:nvSpPr>
        <p:spPr>
          <a:xfrm>
            <a:off x="7349828" y="457200"/>
            <a:ext cx="3932237" cy="1600200"/>
          </a:xfrm>
        </p:spPr>
        <p:txBody>
          <a:bodyPr anchor="b">
            <a:normAutofit/>
          </a:bodyPr>
          <a:lstStyle>
            <a:lvl1pPr algn="l">
              <a:defRPr sz="3600"/>
            </a:lvl1pPr>
          </a:lstStyle>
          <a:p>
            <a:r>
              <a:rPr lang="en-US" dirty="0"/>
              <a:t>Click to edit Master title style</a:t>
            </a:r>
          </a:p>
        </p:txBody>
      </p:sp>
      <p:sp>
        <p:nvSpPr>
          <p:cNvPr id="3" name="Picture Placeholder 2">
            <a:extLst>
              <a:ext uri="{FF2B5EF4-FFF2-40B4-BE49-F238E27FC236}">
                <a16:creationId xmlns:a16="http://schemas.microsoft.com/office/drawing/2014/main" id="{1182A1F9-DACB-442F-90C7-3528ADA0AB9E}"/>
              </a:ext>
            </a:extLst>
          </p:cNvPr>
          <p:cNvSpPr>
            <a:spLocks noGrp="1"/>
          </p:cNvSpPr>
          <p:nvPr>
            <p:ph type="pic" idx="1"/>
          </p:nvPr>
        </p:nvSpPr>
        <p:spPr>
          <a:xfrm>
            <a:off x="369651"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97D39F69-AD0D-48B3-81A4-6A2CD38AB4CE}"/>
              </a:ext>
            </a:extLst>
          </p:cNvPr>
          <p:cNvSpPr>
            <a:spLocks noGrp="1"/>
          </p:cNvSpPr>
          <p:nvPr>
            <p:ph type="body" sz="half" idx="2"/>
          </p:nvPr>
        </p:nvSpPr>
        <p:spPr>
          <a:xfrm>
            <a:off x="7349828" y="2057400"/>
            <a:ext cx="3932237" cy="3811588"/>
          </a:xfrm>
        </p:spPr>
        <p:txBody>
          <a:bodyPr>
            <a:normAutofit/>
          </a:bodyPr>
          <a:lstStyle>
            <a:lvl1pPr marL="0" indent="0">
              <a:lnSpc>
                <a:spcPct val="15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Rectangle 6">
            <a:extLst>
              <a:ext uri="{FF2B5EF4-FFF2-40B4-BE49-F238E27FC236}">
                <a16:creationId xmlns:a16="http://schemas.microsoft.com/office/drawing/2014/main" id="{DD8F524D-29DE-EC72-4A2E-2804CA8798C9}"/>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10" name="TextBox 9">
            <a:extLst>
              <a:ext uri="{FF2B5EF4-FFF2-40B4-BE49-F238E27FC236}">
                <a16:creationId xmlns:a16="http://schemas.microsoft.com/office/drawing/2014/main" id="{6D68BFAB-FE76-9DC3-0C2E-75E0EABF5D67}"/>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1093161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entred 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F6D616-9800-469E-911C-0D21471CCB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10828" y="5967639"/>
            <a:ext cx="2304413" cy="680099"/>
          </a:xfrm>
          <a:prstGeom prst="rect">
            <a:avLst/>
          </a:prstGeom>
        </p:spPr>
      </p:pic>
      <p:cxnSp>
        <p:nvCxnSpPr>
          <p:cNvPr id="3" name="Straight Connector 2">
            <a:extLst>
              <a:ext uri="{FF2B5EF4-FFF2-40B4-BE49-F238E27FC236}">
                <a16:creationId xmlns:a16="http://schemas.microsoft.com/office/drawing/2014/main" id="{C3692182-18F1-4BD1-A10B-80273C08FB9B}"/>
              </a:ext>
            </a:extLst>
          </p:cNvPr>
          <p:cNvCxnSpPr/>
          <p:nvPr userDrawn="1"/>
        </p:nvCxnSpPr>
        <p:spPr>
          <a:xfrm>
            <a:off x="0" y="6667992"/>
            <a:ext cx="1170907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DAEA880C-2AE7-3CC0-F346-4F0A6CA14DBF}"/>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7" name="Subtitle 2">
            <a:extLst>
              <a:ext uri="{FF2B5EF4-FFF2-40B4-BE49-F238E27FC236}">
                <a16:creationId xmlns:a16="http://schemas.microsoft.com/office/drawing/2014/main" id="{C0326F6A-A15E-0DFC-1E4D-EF328B022C2A}"/>
              </a:ext>
            </a:extLst>
          </p:cNvPr>
          <p:cNvSpPr>
            <a:spLocks noGrp="1"/>
          </p:cNvSpPr>
          <p:nvPr>
            <p:ph type="subTitle" idx="1"/>
          </p:nvPr>
        </p:nvSpPr>
        <p:spPr>
          <a:xfrm>
            <a:off x="1524000" y="3602038"/>
            <a:ext cx="9144000" cy="1655762"/>
          </a:xfrm>
        </p:spPr>
        <p:txBody>
          <a:bodyPr>
            <a:normAutofit/>
          </a:bodyPr>
          <a:lstStyle>
            <a:lvl1pPr marL="0" indent="0" algn="ctr">
              <a:buNone/>
              <a:defRPr sz="2800" b="0" i="1">
                <a:solidFill>
                  <a:schemeClr val="tx2"/>
                </a:solidFill>
                <a:latin typeface="BC Sans" pitchFamily="2" charset="0"/>
                <a:ea typeface="BC Sans" pitchFamily="2"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9174141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2 Photos Right">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6096000" y="3428999"/>
            <a:ext cx="6096000" cy="2668043"/>
          </a:xfrm>
          <a:prstGeom prst="rect">
            <a:avLst/>
          </a:prstGeom>
          <a:pattFill prst="pct20">
            <a:fgClr>
              <a:schemeClr val="accent1"/>
            </a:fgClr>
            <a:bgClr>
              <a:schemeClr val="bg1"/>
            </a:bgClr>
          </a:pattFill>
        </p:spPr>
        <p:txBody>
          <a:bodyPr/>
          <a:lstStyle/>
          <a:p>
            <a:r>
              <a:rPr lang="en-US" dirty="0"/>
              <a:t>Click icon to add picture</a:t>
            </a:r>
          </a:p>
        </p:txBody>
      </p:sp>
      <p:sp>
        <p:nvSpPr>
          <p:cNvPr id="4" name="Picture Placeholder 7"/>
          <p:cNvSpPr>
            <a:spLocks noGrp="1"/>
          </p:cNvSpPr>
          <p:nvPr>
            <p:ph type="pic" sz="quarter" idx="11"/>
          </p:nvPr>
        </p:nvSpPr>
        <p:spPr>
          <a:xfrm>
            <a:off x="6096000" y="760956"/>
            <a:ext cx="6096000" cy="2668043"/>
          </a:xfrm>
          <a:prstGeom prst="rect">
            <a:avLst/>
          </a:prstGeom>
          <a:pattFill prst="pct20">
            <a:fgClr>
              <a:schemeClr val="accent1"/>
            </a:fgClr>
            <a:bgClr>
              <a:schemeClr val="bg1"/>
            </a:bgClr>
          </a:pattFill>
        </p:spPr>
        <p:txBody>
          <a:bodyPr/>
          <a:lstStyle/>
          <a:p>
            <a:r>
              <a:rPr lang="en-US" dirty="0"/>
              <a:t>Click icon to add picture</a:t>
            </a:r>
          </a:p>
        </p:txBody>
      </p:sp>
      <p:sp>
        <p:nvSpPr>
          <p:cNvPr id="2" name="Title 1">
            <a:extLst>
              <a:ext uri="{FF2B5EF4-FFF2-40B4-BE49-F238E27FC236}">
                <a16:creationId xmlns:a16="http://schemas.microsoft.com/office/drawing/2014/main" id="{545FF553-733F-2241-14DF-3F14F3A5AAE4}"/>
              </a:ext>
            </a:extLst>
          </p:cNvPr>
          <p:cNvSpPr>
            <a:spLocks noGrp="1"/>
          </p:cNvSpPr>
          <p:nvPr>
            <p:ph type="title"/>
          </p:nvPr>
        </p:nvSpPr>
        <p:spPr>
          <a:xfrm>
            <a:off x="820371" y="565832"/>
            <a:ext cx="3932237" cy="1600200"/>
          </a:xfrm>
        </p:spPr>
        <p:txBody>
          <a:bodyPr anchor="b">
            <a:normAutofit/>
          </a:bodyPr>
          <a:lstStyle>
            <a:lvl1pPr algn="l">
              <a:defRPr sz="3600"/>
            </a:lvl1pPr>
          </a:lstStyle>
          <a:p>
            <a:r>
              <a:rPr lang="en-US" dirty="0"/>
              <a:t>Click to edit Master title style</a:t>
            </a:r>
          </a:p>
        </p:txBody>
      </p:sp>
      <p:sp>
        <p:nvSpPr>
          <p:cNvPr id="5" name="Text Placeholder 3">
            <a:extLst>
              <a:ext uri="{FF2B5EF4-FFF2-40B4-BE49-F238E27FC236}">
                <a16:creationId xmlns:a16="http://schemas.microsoft.com/office/drawing/2014/main" id="{EECF8B53-7C00-9D04-EBC7-13610E6A0B74}"/>
              </a:ext>
            </a:extLst>
          </p:cNvPr>
          <p:cNvSpPr>
            <a:spLocks noGrp="1"/>
          </p:cNvSpPr>
          <p:nvPr>
            <p:ph type="body" sz="half" idx="2"/>
          </p:nvPr>
        </p:nvSpPr>
        <p:spPr>
          <a:xfrm>
            <a:off x="816784" y="2376042"/>
            <a:ext cx="4447739" cy="3492945"/>
          </a:xfrm>
        </p:spPr>
        <p:txBody>
          <a:bodyPr>
            <a:normAutofit/>
          </a:bodyPr>
          <a:lstStyle>
            <a:lvl1pPr marL="0" indent="0">
              <a:lnSpc>
                <a:spcPct val="15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6" name="Rectangle 5">
            <a:extLst>
              <a:ext uri="{FF2B5EF4-FFF2-40B4-BE49-F238E27FC236}">
                <a16:creationId xmlns:a16="http://schemas.microsoft.com/office/drawing/2014/main" id="{1BFDC099-E94B-2DFF-7663-050F657634A4}"/>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9" name="TextBox 8">
            <a:extLst>
              <a:ext uri="{FF2B5EF4-FFF2-40B4-BE49-F238E27FC236}">
                <a16:creationId xmlns:a16="http://schemas.microsoft.com/office/drawing/2014/main" id="{26AAB0FC-ED81-A3D9-D7D4-1D5B9241F73E}"/>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9090790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AEA880C-2AE7-3CC0-F346-4F0A6CA14DBF}"/>
              </a:ext>
            </a:extLst>
          </p:cNvPr>
          <p:cNvSpPr>
            <a:spLocks noGrp="1"/>
          </p:cNvSpPr>
          <p:nvPr>
            <p:ph type="ctrTitle"/>
          </p:nvPr>
        </p:nvSpPr>
        <p:spPr>
          <a:xfrm>
            <a:off x="4328652" y="1122363"/>
            <a:ext cx="6496664" cy="2070100"/>
          </a:xfrm>
        </p:spPr>
        <p:txBody>
          <a:bodyPr anchor="ctr">
            <a:normAutofit/>
          </a:bodyPr>
          <a:lstStyle>
            <a:lvl1pPr algn="l">
              <a:defRPr sz="3600"/>
            </a:lvl1pPr>
          </a:lstStyle>
          <a:p>
            <a:r>
              <a:rPr lang="en-US" dirty="0"/>
              <a:t>Click to edit Master title style</a:t>
            </a:r>
          </a:p>
        </p:txBody>
      </p:sp>
      <p:sp>
        <p:nvSpPr>
          <p:cNvPr id="7" name="Subtitle 2">
            <a:extLst>
              <a:ext uri="{FF2B5EF4-FFF2-40B4-BE49-F238E27FC236}">
                <a16:creationId xmlns:a16="http://schemas.microsoft.com/office/drawing/2014/main" id="{C0326F6A-A15E-0DFC-1E4D-EF328B022C2A}"/>
              </a:ext>
            </a:extLst>
          </p:cNvPr>
          <p:cNvSpPr>
            <a:spLocks noGrp="1"/>
          </p:cNvSpPr>
          <p:nvPr>
            <p:ph type="subTitle" idx="1"/>
          </p:nvPr>
        </p:nvSpPr>
        <p:spPr>
          <a:xfrm>
            <a:off x="4328652" y="3314731"/>
            <a:ext cx="6496664" cy="1655762"/>
          </a:xfrm>
        </p:spPr>
        <p:txBody>
          <a:bodyPr anchor="t">
            <a:normAutofit/>
          </a:bodyPr>
          <a:lstStyle>
            <a:lvl1pPr marL="0" indent="0" algn="l">
              <a:lnSpc>
                <a:spcPct val="150000"/>
              </a:lnSpc>
              <a:buNone/>
              <a:defRPr sz="1800" b="0" i="1">
                <a:solidFill>
                  <a:schemeClr val="tx1"/>
                </a:solidFill>
                <a:latin typeface="BC Sans" pitchFamily="2" charset="0"/>
                <a:ea typeface="BC Sans" pitchFamily="2"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Picture Placeholder 3">
            <a:extLst>
              <a:ext uri="{FF2B5EF4-FFF2-40B4-BE49-F238E27FC236}">
                <a16:creationId xmlns:a16="http://schemas.microsoft.com/office/drawing/2014/main" id="{E0911684-8C54-9932-0BA7-B99F1BACDFFB}"/>
              </a:ext>
            </a:extLst>
          </p:cNvPr>
          <p:cNvSpPr>
            <a:spLocks noGrp="1"/>
          </p:cNvSpPr>
          <p:nvPr>
            <p:ph type="pic" sz="quarter" idx="10"/>
          </p:nvPr>
        </p:nvSpPr>
        <p:spPr>
          <a:xfrm>
            <a:off x="1074738" y="1885950"/>
            <a:ext cx="2755900" cy="2754313"/>
          </a:xfrm>
        </p:spPr>
        <p:txBody>
          <a:bodyPr/>
          <a:lstStyle>
            <a:lvl1pPr marL="0" indent="0">
              <a:buNone/>
              <a:defRPr/>
            </a:lvl1pPr>
          </a:lstStyle>
          <a:p>
            <a:r>
              <a:rPr lang="en-US" dirty="0"/>
              <a:t>Click icon to add picture</a:t>
            </a:r>
          </a:p>
        </p:txBody>
      </p:sp>
      <p:sp>
        <p:nvSpPr>
          <p:cNvPr id="5" name="Rectangle 4">
            <a:extLst>
              <a:ext uri="{FF2B5EF4-FFF2-40B4-BE49-F238E27FC236}">
                <a16:creationId xmlns:a16="http://schemas.microsoft.com/office/drawing/2014/main" id="{85EB771D-AF87-A2B8-85D5-8CA73AC2DB57}"/>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9" name="TextBox 8">
            <a:extLst>
              <a:ext uri="{FF2B5EF4-FFF2-40B4-BE49-F238E27FC236}">
                <a16:creationId xmlns:a16="http://schemas.microsoft.com/office/drawing/2014/main" id="{E0E0A898-5B63-A126-7D4E-F8E840B0CE5A}"/>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2085659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asic 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FFE72-B2A1-64C4-8B66-0EB62B0630F4}"/>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Tree>
    <p:extLst>
      <p:ext uri="{BB962C8B-B14F-4D97-AF65-F5344CB8AC3E}">
        <p14:creationId xmlns:p14="http://schemas.microsoft.com/office/powerpoint/2010/main" val="3059435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Photo 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6F6D616-9800-469E-911C-0D21471CCB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10828" y="5967639"/>
            <a:ext cx="2304413" cy="680099"/>
          </a:xfrm>
          <a:prstGeom prst="rect">
            <a:avLst/>
          </a:prstGeom>
        </p:spPr>
      </p:pic>
      <p:cxnSp>
        <p:nvCxnSpPr>
          <p:cNvPr id="3" name="Straight Connector 2">
            <a:extLst>
              <a:ext uri="{FF2B5EF4-FFF2-40B4-BE49-F238E27FC236}">
                <a16:creationId xmlns:a16="http://schemas.microsoft.com/office/drawing/2014/main" id="{C3692182-18F1-4BD1-A10B-80273C08FB9B}"/>
              </a:ext>
            </a:extLst>
          </p:cNvPr>
          <p:cNvCxnSpPr/>
          <p:nvPr userDrawn="1"/>
        </p:nvCxnSpPr>
        <p:spPr>
          <a:xfrm>
            <a:off x="0" y="6667992"/>
            <a:ext cx="11709070" cy="0"/>
          </a:xfrm>
          <a:prstGeom prst="line">
            <a:avLst/>
          </a:prstGeom>
          <a:ln w="6350"/>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01D6EA3-6787-1B8C-A8C1-436917FFAC9D}"/>
              </a:ext>
            </a:extLst>
          </p:cNvPr>
          <p:cNvSpPr>
            <a:spLocks noGrp="1"/>
          </p:cNvSpPr>
          <p:nvPr>
            <p:ph type="title"/>
          </p:nvPr>
        </p:nvSpPr>
        <p:spPr>
          <a:xfrm>
            <a:off x="838200" y="4340778"/>
            <a:ext cx="9228138" cy="1090444"/>
          </a:xfrm>
        </p:spPr>
        <p:txBody>
          <a:bodyPr/>
          <a:lstStyle>
            <a:lvl1pPr algn="l">
              <a:defRPr b="1" i="0">
                <a:solidFill>
                  <a:schemeClr val="accent1"/>
                </a:solidFill>
                <a:latin typeface="BC Sans" pitchFamily="2" charset="0"/>
                <a:ea typeface="BC Sans" pitchFamily="2" charset="0"/>
                <a:cs typeface="Noto Serif" panose="02020600060500020200" pitchFamily="18" charset="0"/>
              </a:defRPr>
            </a:lvl1pPr>
          </a:lstStyle>
          <a:p>
            <a:r>
              <a:rPr lang="en-US" dirty="0"/>
              <a:t>Click to edit Master title style</a:t>
            </a:r>
          </a:p>
        </p:txBody>
      </p:sp>
      <p:sp>
        <p:nvSpPr>
          <p:cNvPr id="5" name="Picture Placeholder 5">
            <a:extLst>
              <a:ext uri="{FF2B5EF4-FFF2-40B4-BE49-F238E27FC236}">
                <a16:creationId xmlns:a16="http://schemas.microsoft.com/office/drawing/2014/main" id="{333C770A-F6B2-4DC5-6E34-53C4E5AAC693}"/>
              </a:ext>
            </a:extLst>
          </p:cNvPr>
          <p:cNvSpPr>
            <a:spLocks noGrp="1"/>
          </p:cNvSpPr>
          <p:nvPr>
            <p:ph type="pic" sz="quarter" idx="12"/>
          </p:nvPr>
        </p:nvSpPr>
        <p:spPr>
          <a:xfrm>
            <a:off x="0" y="524785"/>
            <a:ext cx="10066338" cy="3815439"/>
          </a:xfrm>
        </p:spPr>
        <p:txBody>
          <a:bodyPr/>
          <a:lstStyle/>
          <a:p>
            <a:r>
              <a:rPr lang="en-US" dirty="0"/>
              <a:t>Click icon to add picture</a:t>
            </a:r>
          </a:p>
        </p:txBody>
      </p:sp>
      <p:sp>
        <p:nvSpPr>
          <p:cNvPr id="10" name="Text Placeholder 3">
            <a:extLst>
              <a:ext uri="{FF2B5EF4-FFF2-40B4-BE49-F238E27FC236}">
                <a16:creationId xmlns:a16="http://schemas.microsoft.com/office/drawing/2014/main" id="{D02E016B-19D3-29BC-6785-738A8105CDB8}"/>
              </a:ext>
            </a:extLst>
          </p:cNvPr>
          <p:cNvSpPr>
            <a:spLocks noGrp="1"/>
          </p:cNvSpPr>
          <p:nvPr>
            <p:ph type="body" sz="quarter" idx="10" hasCustomPrompt="1"/>
          </p:nvPr>
        </p:nvSpPr>
        <p:spPr>
          <a:xfrm>
            <a:off x="838200" y="5438738"/>
            <a:ext cx="9228138" cy="857250"/>
          </a:xfrm>
        </p:spPr>
        <p:txBody>
          <a:bodyPr>
            <a:normAutofit/>
          </a:bodyPr>
          <a:lstStyle>
            <a:lvl1pPr marL="0" indent="0">
              <a:buNone/>
              <a:defRPr sz="2400" b="0" i="1" u="none">
                <a:solidFill>
                  <a:schemeClr val="accent1"/>
                </a:solidFill>
                <a:latin typeface="BC Sans" pitchFamily="2" charset="0"/>
                <a:ea typeface="BC Sans" pitchFamily="2" charset="0"/>
                <a:cs typeface="Noto Serif" panose="02020600060500020200" pitchFamily="18" charset="0"/>
              </a:defRPr>
            </a:lvl1pPr>
          </a:lstStyle>
          <a:p>
            <a:r>
              <a:rPr lang="en-US" sz="2800" i="1" dirty="0">
                <a:solidFill>
                  <a:schemeClr val="tx2"/>
                </a:solidFill>
                <a:latin typeface="Noto Serif" panose="02020600060500020200" pitchFamily="18" charset="0"/>
                <a:ea typeface="Noto Serif" panose="02020600060500020200" pitchFamily="18" charset="0"/>
                <a:cs typeface="Noto Serif" panose="02020600060500020200" pitchFamily="18" charset="0"/>
              </a:rPr>
              <a:t>Click to edit Master title style</a:t>
            </a:r>
          </a:p>
        </p:txBody>
      </p:sp>
    </p:spTree>
    <p:extLst>
      <p:ext uri="{BB962C8B-B14F-4D97-AF65-F5344CB8AC3E}">
        <p14:creationId xmlns:p14="http://schemas.microsoft.com/office/powerpoint/2010/main" val="2647410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50A72-3EE9-4850-BEAA-2CE0CF13D28F}"/>
              </a:ext>
            </a:extLst>
          </p:cNvPr>
          <p:cNvSpPr>
            <a:spLocks noGrp="1"/>
          </p:cNvSpPr>
          <p:nvPr>
            <p:ph type="title"/>
          </p:nvPr>
        </p:nvSpPr>
        <p:spPr/>
        <p:txBody>
          <a:bodyPr>
            <a:normAutofit/>
          </a:bodyPr>
          <a:lstStyle>
            <a:lvl1pPr algn="ctr">
              <a:defRPr sz="3600">
                <a:solidFill>
                  <a:schemeClr val="tx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B4000512-1183-4958-B30E-35FA77D10D9C}"/>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5">
            <a:extLst>
              <a:ext uri="{FF2B5EF4-FFF2-40B4-BE49-F238E27FC236}">
                <a16:creationId xmlns:a16="http://schemas.microsoft.com/office/drawing/2014/main" id="{666899B4-DABA-FD65-B065-6DA10E886530}"/>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9" name="TextBox 8">
            <a:extLst>
              <a:ext uri="{FF2B5EF4-FFF2-40B4-BE49-F238E27FC236}">
                <a16:creationId xmlns:a16="http://schemas.microsoft.com/office/drawing/2014/main" id="{AB0F57A6-5549-A778-C853-B0AE0AE24E30}"/>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1824613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reak Slid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AEA880C-2AE7-3CC0-F346-4F0A6CA14DBF}"/>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7" name="Subtitle 2">
            <a:extLst>
              <a:ext uri="{FF2B5EF4-FFF2-40B4-BE49-F238E27FC236}">
                <a16:creationId xmlns:a16="http://schemas.microsoft.com/office/drawing/2014/main" id="{C0326F6A-A15E-0DFC-1E4D-EF328B022C2A}"/>
              </a:ext>
            </a:extLst>
          </p:cNvPr>
          <p:cNvSpPr>
            <a:spLocks noGrp="1"/>
          </p:cNvSpPr>
          <p:nvPr>
            <p:ph type="subTitle" idx="1"/>
          </p:nvPr>
        </p:nvSpPr>
        <p:spPr>
          <a:xfrm>
            <a:off x="2450691" y="3602038"/>
            <a:ext cx="7290619" cy="1655762"/>
          </a:xfrm>
        </p:spPr>
        <p:txBody>
          <a:bodyPr>
            <a:normAutofit/>
          </a:bodyPr>
          <a:lstStyle>
            <a:lvl1pPr marL="0" indent="0" algn="ctr">
              <a:lnSpc>
                <a:spcPct val="150000"/>
              </a:lnSpc>
              <a:buNone/>
              <a:defRPr sz="1800" b="0" i="1">
                <a:solidFill>
                  <a:schemeClr val="tx1"/>
                </a:solidFill>
                <a:latin typeface="BC Sans" pitchFamily="2" charset="0"/>
                <a:ea typeface="BC Sans" pitchFamily="2"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29244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reak Slide - Imag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AEA880C-2AE7-3CC0-F346-4F0A6CA14DBF}"/>
              </a:ext>
            </a:extLst>
          </p:cNvPr>
          <p:cNvSpPr>
            <a:spLocks noGrp="1"/>
          </p:cNvSpPr>
          <p:nvPr>
            <p:ph type="ctrTitle"/>
          </p:nvPr>
        </p:nvSpPr>
        <p:spPr>
          <a:xfrm>
            <a:off x="4328652" y="1122362"/>
            <a:ext cx="6496664" cy="2479675"/>
          </a:xfrm>
        </p:spPr>
        <p:txBody>
          <a:bodyPr anchor="b"/>
          <a:lstStyle>
            <a:lvl1pPr algn="l">
              <a:defRPr sz="6000"/>
            </a:lvl1pPr>
          </a:lstStyle>
          <a:p>
            <a:r>
              <a:rPr lang="en-US" dirty="0"/>
              <a:t>Click to edit Master title style</a:t>
            </a:r>
          </a:p>
        </p:txBody>
      </p:sp>
      <p:sp>
        <p:nvSpPr>
          <p:cNvPr id="7" name="Subtitle 2">
            <a:extLst>
              <a:ext uri="{FF2B5EF4-FFF2-40B4-BE49-F238E27FC236}">
                <a16:creationId xmlns:a16="http://schemas.microsoft.com/office/drawing/2014/main" id="{C0326F6A-A15E-0DFC-1E4D-EF328B022C2A}"/>
              </a:ext>
            </a:extLst>
          </p:cNvPr>
          <p:cNvSpPr>
            <a:spLocks noGrp="1"/>
          </p:cNvSpPr>
          <p:nvPr>
            <p:ph type="subTitle" idx="1"/>
          </p:nvPr>
        </p:nvSpPr>
        <p:spPr>
          <a:xfrm>
            <a:off x="4328652" y="3665538"/>
            <a:ext cx="6496664" cy="1655762"/>
          </a:xfrm>
        </p:spPr>
        <p:txBody>
          <a:bodyPr anchor="ctr">
            <a:normAutofit/>
          </a:bodyPr>
          <a:lstStyle>
            <a:lvl1pPr marL="0" indent="0" algn="l">
              <a:lnSpc>
                <a:spcPct val="150000"/>
              </a:lnSpc>
              <a:buNone/>
              <a:defRPr sz="1800" b="0" i="1">
                <a:solidFill>
                  <a:schemeClr val="tx1"/>
                </a:solidFill>
                <a:latin typeface="BC Sans" pitchFamily="2" charset="0"/>
                <a:ea typeface="BC Sans" pitchFamily="2"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3" name="Picture 2" descr="Background pattern&#10;&#10;Description automatically generated">
            <a:extLst>
              <a:ext uri="{FF2B5EF4-FFF2-40B4-BE49-F238E27FC236}">
                <a16:creationId xmlns:a16="http://schemas.microsoft.com/office/drawing/2014/main" id="{309808F1-6F79-A2AD-B2C8-BB334C7B896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4429" y="1932878"/>
            <a:ext cx="2574027" cy="2574027"/>
          </a:xfrm>
          <a:prstGeom prst="rect">
            <a:avLst/>
          </a:prstGeom>
        </p:spPr>
      </p:pic>
      <p:sp>
        <p:nvSpPr>
          <p:cNvPr id="11" name="Picture Placeholder 10">
            <a:extLst>
              <a:ext uri="{FF2B5EF4-FFF2-40B4-BE49-F238E27FC236}">
                <a16:creationId xmlns:a16="http://schemas.microsoft.com/office/drawing/2014/main" id="{5A41C917-775D-B9E0-F2A5-0E2E3F23F7D5}"/>
              </a:ext>
            </a:extLst>
          </p:cNvPr>
          <p:cNvSpPr>
            <a:spLocks noGrp="1"/>
          </p:cNvSpPr>
          <p:nvPr>
            <p:ph type="pic" sz="quarter" idx="10"/>
          </p:nvPr>
        </p:nvSpPr>
        <p:spPr>
          <a:xfrm>
            <a:off x="591811" y="0"/>
            <a:ext cx="2284413" cy="3665538"/>
          </a:xfrm>
        </p:spPr>
        <p:txBody>
          <a:bodyPr/>
          <a:lstStyle/>
          <a:p>
            <a:r>
              <a:rPr lang="en-US" dirty="0"/>
              <a:t>Click icon to add picture</a:t>
            </a:r>
          </a:p>
        </p:txBody>
      </p:sp>
      <p:sp>
        <p:nvSpPr>
          <p:cNvPr id="14" name="Picture Placeholder 12">
            <a:extLst>
              <a:ext uri="{FF2B5EF4-FFF2-40B4-BE49-F238E27FC236}">
                <a16:creationId xmlns:a16="http://schemas.microsoft.com/office/drawing/2014/main" id="{B1197064-7117-1F77-6217-6B6675B757F2}"/>
              </a:ext>
            </a:extLst>
          </p:cNvPr>
          <p:cNvSpPr>
            <a:spLocks noGrp="1"/>
          </p:cNvSpPr>
          <p:nvPr>
            <p:ph type="pic" sz="quarter" idx="11"/>
          </p:nvPr>
        </p:nvSpPr>
        <p:spPr>
          <a:xfrm>
            <a:off x="2228953" y="3218323"/>
            <a:ext cx="1758950" cy="1758950"/>
          </a:xfrm>
        </p:spPr>
        <p:txBody>
          <a:bodyPr/>
          <a:lstStyle/>
          <a:p>
            <a:r>
              <a:rPr lang="en-US" dirty="0"/>
              <a:t>Click icon to add picture</a:t>
            </a:r>
          </a:p>
        </p:txBody>
      </p:sp>
    </p:spTree>
    <p:extLst>
      <p:ext uri="{BB962C8B-B14F-4D97-AF65-F5344CB8AC3E}">
        <p14:creationId xmlns:p14="http://schemas.microsoft.com/office/powerpoint/2010/main" val="2920755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reak Slide 2">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AEA880C-2AE7-3CC0-F346-4F0A6CA14DBF}"/>
              </a:ext>
            </a:extLst>
          </p:cNvPr>
          <p:cNvSpPr>
            <a:spLocks noGrp="1"/>
          </p:cNvSpPr>
          <p:nvPr>
            <p:ph type="ctrTitle"/>
          </p:nvPr>
        </p:nvSpPr>
        <p:spPr>
          <a:xfrm>
            <a:off x="767983" y="303363"/>
            <a:ext cx="4674730" cy="6251275"/>
          </a:xfrm>
        </p:spPr>
        <p:txBody>
          <a:bodyPr anchor="ctr">
            <a:noAutofit/>
          </a:bodyPr>
          <a:lstStyle>
            <a:lvl1pPr algn="l">
              <a:defRPr sz="8800"/>
            </a:lvl1pPr>
          </a:lstStyle>
          <a:p>
            <a:r>
              <a:rPr lang="en-US" dirty="0"/>
              <a:t>Click to edit Master title style</a:t>
            </a:r>
          </a:p>
        </p:txBody>
      </p:sp>
      <p:sp>
        <p:nvSpPr>
          <p:cNvPr id="7" name="Subtitle 2">
            <a:extLst>
              <a:ext uri="{FF2B5EF4-FFF2-40B4-BE49-F238E27FC236}">
                <a16:creationId xmlns:a16="http://schemas.microsoft.com/office/drawing/2014/main" id="{C0326F6A-A15E-0DFC-1E4D-EF328B022C2A}"/>
              </a:ext>
            </a:extLst>
          </p:cNvPr>
          <p:cNvSpPr>
            <a:spLocks noGrp="1"/>
          </p:cNvSpPr>
          <p:nvPr>
            <p:ph type="subTitle" idx="1"/>
          </p:nvPr>
        </p:nvSpPr>
        <p:spPr>
          <a:xfrm>
            <a:off x="6107502" y="1654115"/>
            <a:ext cx="4496450" cy="3549770"/>
          </a:xfrm>
        </p:spPr>
        <p:txBody>
          <a:bodyPr anchor="ctr">
            <a:normAutofit/>
          </a:bodyPr>
          <a:lstStyle>
            <a:lvl1pPr marL="0" indent="0" algn="l">
              <a:lnSpc>
                <a:spcPct val="150000"/>
              </a:lnSpc>
              <a:buNone/>
              <a:defRPr sz="1800" b="0" i="1">
                <a:solidFill>
                  <a:schemeClr val="tx1"/>
                </a:solidFill>
                <a:latin typeface="BC Sans" pitchFamily="2" charset="0"/>
                <a:ea typeface="BC Sans" pitchFamily="2" charset="0"/>
                <a:cs typeface="Noto Serif" panose="02020600060500020200"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990204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Break Slide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D5305-E749-4598-906B-A8F9FA69112F}"/>
              </a:ext>
            </a:extLst>
          </p:cNvPr>
          <p:cNvSpPr>
            <a:spLocks noGrp="1"/>
          </p:cNvSpPr>
          <p:nvPr>
            <p:ph type="title"/>
          </p:nvPr>
        </p:nvSpPr>
        <p:spPr>
          <a:xfrm>
            <a:off x="831850" y="1709739"/>
            <a:ext cx="10515600" cy="1614306"/>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22B9DA64-5235-4C55-8BCA-BC651BF0A145}"/>
              </a:ext>
            </a:extLst>
          </p:cNvPr>
          <p:cNvSpPr>
            <a:spLocks noGrp="1"/>
          </p:cNvSpPr>
          <p:nvPr>
            <p:ph type="body" idx="1"/>
          </p:nvPr>
        </p:nvSpPr>
        <p:spPr>
          <a:xfrm>
            <a:off x="2704800" y="3324045"/>
            <a:ext cx="6769699" cy="1500187"/>
          </a:xfrm>
        </p:spPr>
        <p:txBody>
          <a:bodyPr>
            <a:normAutofit/>
          </a:bodyPr>
          <a:lstStyle>
            <a:lvl1pPr marL="0" indent="0" algn="ctr">
              <a:lnSpc>
                <a:spcPct val="150000"/>
              </a:lnSpc>
              <a:buNone/>
              <a:defRPr sz="1800" b="0" i="1">
                <a:solidFill>
                  <a:schemeClr val="tx1"/>
                </a:solidFill>
                <a:latin typeface="BC Sans" pitchFamily="2" charset="0"/>
                <a:ea typeface="BC Sans" pitchFamily="2" charset="0"/>
                <a:cs typeface="Noto Serif" panose="02020600060500020200"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1181286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605A56-3C77-48CA-BE5F-5EC79907E7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2DC8217-BC39-4E07-A991-CD4E3DE75F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Box 6">
            <a:extLst>
              <a:ext uri="{FF2B5EF4-FFF2-40B4-BE49-F238E27FC236}">
                <a16:creationId xmlns:a16="http://schemas.microsoft.com/office/drawing/2014/main" id="{F65393BB-DAC4-4B8B-8FDF-570687B42B0E}"/>
              </a:ext>
            </a:extLst>
          </p:cNvPr>
          <p:cNvSpPr txBox="1"/>
          <p:nvPr userDrawn="1"/>
        </p:nvSpPr>
        <p:spPr>
          <a:xfrm>
            <a:off x="10065740" y="6320114"/>
            <a:ext cx="1786194"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b="0" i="0" dirty="0">
                <a:solidFill>
                  <a:schemeClr val="bg1">
                    <a:lumMod val="50000"/>
                  </a:schemeClr>
                </a:solidFill>
                <a:latin typeface="BC Sans" pitchFamily="2" charset="0"/>
              </a:rPr>
              <a:t>Presentation title | </a:t>
            </a:r>
            <a:fld id="{976CFC82-EA0F-4933-B574-D5F121DE1AA0}" type="slidenum">
              <a:rPr lang="en-US" sz="1200" b="0" i="0" smtClean="0">
                <a:latin typeface="BC Sans" pitchFamily="2"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lang="en-US" sz="1200" b="0" i="0" dirty="0">
              <a:latin typeface="BC Sans" pitchFamily="2" charset="0"/>
            </a:endParaRPr>
          </a:p>
        </p:txBody>
      </p:sp>
      <p:sp>
        <p:nvSpPr>
          <p:cNvPr id="5" name="Rectangle 4">
            <a:extLst>
              <a:ext uri="{FF2B5EF4-FFF2-40B4-BE49-F238E27FC236}">
                <a16:creationId xmlns:a16="http://schemas.microsoft.com/office/drawing/2014/main" id="{1B19C7F8-3610-73FB-B11C-8C2458A1251D}"/>
              </a:ext>
            </a:extLst>
          </p:cNvPr>
          <p:cNvSpPr/>
          <p:nvPr userDrawn="1"/>
        </p:nvSpPr>
        <p:spPr>
          <a:xfrm rot="5400000" flipV="1">
            <a:off x="17728" y="6302386"/>
            <a:ext cx="535662" cy="571118"/>
          </a:xfrm>
          <a:prstGeom prst="rect">
            <a:avLst/>
          </a:prstGeom>
          <a:solidFill>
            <a:schemeClr val="tx2"/>
          </a:solidFill>
          <a:ln>
            <a:noFill/>
          </a:ln>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sz="1000" b="0" i="0" dirty="0">
              <a:latin typeface="BC Sans" pitchFamily="2" charset="0"/>
            </a:endParaRPr>
          </a:p>
        </p:txBody>
      </p:sp>
      <p:sp>
        <p:nvSpPr>
          <p:cNvPr id="8" name="TextBox 7">
            <a:extLst>
              <a:ext uri="{FF2B5EF4-FFF2-40B4-BE49-F238E27FC236}">
                <a16:creationId xmlns:a16="http://schemas.microsoft.com/office/drawing/2014/main" id="{A6BA6ADF-30B2-AF5A-E06E-681C46A594C3}"/>
              </a:ext>
            </a:extLst>
          </p:cNvPr>
          <p:cNvSpPr txBox="1"/>
          <p:nvPr userDrawn="1"/>
        </p:nvSpPr>
        <p:spPr>
          <a:xfrm>
            <a:off x="0" y="6414839"/>
            <a:ext cx="571118" cy="346212"/>
          </a:xfrm>
          <a:prstGeom prst="rect">
            <a:avLst/>
          </a:prstGeom>
          <a:noFill/>
        </p:spPr>
        <p:txBody>
          <a:bodyPr wrap="square" lIns="182843" tIns="91422" rIns="182843" bIns="91422" rtlCol="0">
            <a:spAutoFit/>
          </a:bodyPr>
          <a:lstStyle/>
          <a:p>
            <a:pPr algn="ctr"/>
            <a:fld id="{260E2A6B-A809-4840-BF14-8648BC0BDF87}" type="slidenum">
              <a:rPr lang="id-ID" sz="1050" b="0" i="0" smtClean="0">
                <a:solidFill>
                  <a:schemeClr val="bg1"/>
                </a:solidFill>
                <a:latin typeface="BC Sans" pitchFamily="2" charset="0"/>
                <a:ea typeface="BC Sans" pitchFamily="2" charset="0"/>
                <a:cs typeface="Noto Sans" panose="020B0502040504020204" pitchFamily="34" charset="0"/>
              </a:rPr>
              <a:pPr algn="ctr"/>
              <a:t>‹#›</a:t>
            </a:fld>
            <a:endParaRPr lang="id-ID" sz="1050" b="0" i="0" dirty="0">
              <a:solidFill>
                <a:schemeClr val="bg1"/>
              </a:solidFill>
              <a:latin typeface="BC Sans" pitchFamily="2" charset="0"/>
              <a:ea typeface="BC Sans" pitchFamily="2" charset="0"/>
              <a:cs typeface="Noto Sans" panose="020B0502040504020204" pitchFamily="34" charset="0"/>
            </a:endParaRPr>
          </a:p>
        </p:txBody>
      </p:sp>
    </p:spTree>
    <p:extLst>
      <p:ext uri="{BB962C8B-B14F-4D97-AF65-F5344CB8AC3E}">
        <p14:creationId xmlns:p14="http://schemas.microsoft.com/office/powerpoint/2010/main" val="3374536562"/>
      </p:ext>
    </p:extLst>
  </p:cSld>
  <p:clrMap bg1="lt1" tx1="dk1" bg2="lt2" tx2="dk2" accent1="accent1" accent2="accent2" accent3="accent3" accent4="accent4" accent5="accent5" accent6="accent6" hlink="hlink" folHlink="folHlink"/>
  <p:sldLayoutIdLst>
    <p:sldLayoutId id="2147483678" r:id="rId1"/>
    <p:sldLayoutId id="2147483682" r:id="rId2"/>
    <p:sldLayoutId id="2147483677" r:id="rId3"/>
    <p:sldLayoutId id="2147483684" r:id="rId4"/>
    <p:sldLayoutId id="2147483650" r:id="rId5"/>
    <p:sldLayoutId id="2147483683" r:id="rId6"/>
    <p:sldLayoutId id="2147483686" r:id="rId7"/>
    <p:sldLayoutId id="2147483685" r:id="rId8"/>
    <p:sldLayoutId id="2147483651" r:id="rId9"/>
    <p:sldLayoutId id="2147483652" r:id="rId10"/>
    <p:sldLayoutId id="2147483653" r:id="rId11"/>
    <p:sldLayoutId id="2147483654" r:id="rId12"/>
    <p:sldLayoutId id="2147483687" r:id="rId13"/>
    <p:sldLayoutId id="2147483655" r:id="rId14"/>
    <p:sldLayoutId id="2147483688" r:id="rId15"/>
    <p:sldLayoutId id="2147483689" r:id="rId16"/>
    <p:sldLayoutId id="2147483656" r:id="rId17"/>
    <p:sldLayoutId id="2147483657" r:id="rId18"/>
    <p:sldLayoutId id="2147483690" r:id="rId19"/>
    <p:sldLayoutId id="2147483676" r:id="rId20"/>
    <p:sldLayoutId id="2147483691" r:id="rId21"/>
  </p:sldLayoutIdLst>
  <p:hf sldNum="0" hdr="0" ftr="0" dt="0"/>
  <p:txStyles>
    <p:titleStyle>
      <a:lvl1pPr algn="ctr" defTabSz="914400" rtl="0" eaLnBrk="1" latinLnBrk="0" hangingPunct="1">
        <a:lnSpc>
          <a:spcPct val="90000"/>
        </a:lnSpc>
        <a:spcBef>
          <a:spcPct val="0"/>
        </a:spcBef>
        <a:buNone/>
        <a:defRPr sz="3600" b="1" i="0" kern="1200">
          <a:solidFill>
            <a:schemeClr val="tx2"/>
          </a:solidFill>
          <a:latin typeface="BC Sans" pitchFamily="2" charset="0"/>
          <a:ea typeface="+mj-ea"/>
          <a:cs typeface="+mj-cs"/>
        </a:defRPr>
      </a:lvl1pPr>
    </p:titleStyle>
    <p:bodyStyle>
      <a:lvl1pPr marL="228600" indent="-228600" algn="l" defTabSz="914400" rtl="0" eaLnBrk="1" latinLnBrk="0" hangingPunct="1">
        <a:lnSpc>
          <a:spcPct val="90000"/>
        </a:lnSpc>
        <a:spcBef>
          <a:spcPts val="1000"/>
        </a:spcBef>
        <a:buClr>
          <a:schemeClr val="tx2"/>
        </a:buClr>
        <a:buFont typeface="Wingdings" panose="05000000000000000000" pitchFamily="2" charset="2"/>
        <a:buChar char="v"/>
        <a:defRPr sz="2800" b="0" i="0" kern="1200">
          <a:solidFill>
            <a:schemeClr val="tx1"/>
          </a:solidFill>
          <a:latin typeface="BC Sans" pitchFamily="2" charset="0"/>
          <a:ea typeface="+mn-ea"/>
          <a:cs typeface="+mn-cs"/>
        </a:defRPr>
      </a:lvl1pPr>
      <a:lvl2pPr marL="685800" indent="-228600" algn="l" defTabSz="914400" rtl="0" eaLnBrk="1" latinLnBrk="0" hangingPunct="1">
        <a:lnSpc>
          <a:spcPct val="90000"/>
        </a:lnSpc>
        <a:spcBef>
          <a:spcPts val="500"/>
        </a:spcBef>
        <a:buClr>
          <a:schemeClr val="accent2"/>
        </a:buClr>
        <a:buFont typeface="Wingdings" panose="05000000000000000000" pitchFamily="2" charset="2"/>
        <a:buChar char="§"/>
        <a:defRPr sz="2400" b="0" i="0" kern="1200">
          <a:solidFill>
            <a:schemeClr val="tx1"/>
          </a:solidFill>
          <a:latin typeface="BC Sans"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BC Sans"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C Sans"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C Sans"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www2.gov.bc.ca/gov/content?id=0F130A55BFDD4DA1B0ED7FA0AC8D3041"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hyperlink" Target="https://www2.gov.bc.ca/assets/download/490B4822EE304556B065A7116F0C9A13" TargetMode="External"/><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hyperlink" Target="https://www2.gov.bc.ca/gov/content?id=1EF204D6129A40D1ABB77583EDEE5A7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hyperlink" Target="https://www2.gov.bc.ca/gov/content?id=7CF64C6D6DF14D3A8571A95C02B9BA9B" TargetMode="External"/><Relationship Id="rId3" Type="http://schemas.openxmlformats.org/officeDocument/2006/relationships/hyperlink" Target="https://www2.gov.bc.ca/assets/download/490B4822EE304556B065A7116F0C9A13" TargetMode="External"/><Relationship Id="rId7" Type="http://schemas.openxmlformats.org/officeDocument/2006/relationships/hyperlink" Target="https://www2.gov.bc.ca/gov/content?id=33A6DE0643E54676B21033E5DA8E03CF"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hyperlink" Target="https://www2.gov.bc.ca/gov/content?id=0F130A55BFDD4DA1B0ED7FA0AC8D3041" TargetMode="External"/><Relationship Id="rId11" Type="http://schemas.openxmlformats.org/officeDocument/2006/relationships/hyperlink" Target="https://www2.gov.bc.ca/assets/gov/british-columbians-our-governments/services-policies-for-government/policies-procedures-standards/guidelines_for_government_use_of_social_media_by_bc_public_servants_june_28_2019.pdf" TargetMode="External"/><Relationship Id="rId5" Type="http://schemas.openxmlformats.org/officeDocument/2006/relationships/hyperlink" Target="https://www2.gov.bc.ca/assets/gov/careers/about-the-bc-public-service/ethics/conflict_interest_guidelines_employees.pdf" TargetMode="External"/><Relationship Id="rId10" Type="http://schemas.openxmlformats.org/officeDocument/2006/relationships/hyperlink" Target="https://www2.gov.bc.ca/gov/content?id=4143588DB63F4A16919AF8137D0DBC1F" TargetMode="External"/><Relationship Id="rId4" Type="http://schemas.openxmlformats.org/officeDocument/2006/relationships/hyperlink" Target="https://www2.gov.bc.ca/assets/download/13374DA9A7EA4D02919B463F9FEA4C15" TargetMode="External"/><Relationship Id="rId9" Type="http://schemas.openxmlformats.org/officeDocument/2006/relationships/hyperlink" Target="https://www2.gov.bc.ca/gov/content?id=1F3B6C46DB2847FFA760FEA5ACA9A028"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hyperlink" Target="https://www.worksafebc.com/en/law-policy/occupational-health-safety/searchable-ohs-regulation/ohs-regulation" TargetMode="External"/><Relationship Id="rId3" Type="http://schemas.openxmlformats.org/officeDocument/2006/relationships/hyperlink" Target="https://www2.gov.bc.ca/gov/content?id=CBF57D6FE75F4133A387C726DC0A8792" TargetMode="External"/><Relationship Id="rId7" Type="http://schemas.openxmlformats.org/officeDocument/2006/relationships/hyperlink" Target="https://www.bclaws.gov.bc.ca/civix/document/id/complete/statreg/00_96210_01"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hyperlink" Target="https://www.bclaws.gov.bc.ca/civix/document/id/complete/statreg/96165_00" TargetMode="External"/><Relationship Id="rId5" Type="http://schemas.openxmlformats.org/officeDocument/2006/relationships/hyperlink" Target="https://www2.gov.bc.ca/assets/gov/careers/managers-supervisors/managing-employee-labour-relations/hr-policy-pdf-documents/11_discrimination_harassment_workplace_policy.pdf" TargetMode="External"/><Relationship Id="rId4" Type="http://schemas.openxmlformats.org/officeDocument/2006/relationships/hyperlink" Target="https://www2.gov.bc.ca/gov/content?id=0F130A55BFDD4DA1B0ED7FA0AC8D3041" TargetMode="External"/><Relationship Id="rId9" Type="http://schemas.openxmlformats.org/officeDocument/2006/relationships/hyperlink" Target="https://www2.gov.bc.ca/gov/content?id=33A6DE0643E54676B21033E5DA8E03C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3A8738-62A8-4BE3-A624-870058B8C066}"/>
              </a:ext>
            </a:extLst>
          </p:cNvPr>
          <p:cNvSpPr>
            <a:spLocks noGrp="1"/>
          </p:cNvSpPr>
          <p:nvPr>
            <p:ph type="title"/>
          </p:nvPr>
        </p:nvSpPr>
        <p:spPr/>
        <p:txBody>
          <a:bodyPr>
            <a:normAutofit fontScale="90000"/>
          </a:bodyPr>
          <a:lstStyle/>
          <a:p>
            <a:r>
              <a:rPr lang="en-US" sz="6600" dirty="0"/>
              <a:t>Social Media Guidelines for Personal Use</a:t>
            </a:r>
          </a:p>
        </p:txBody>
      </p:sp>
      <p:sp>
        <p:nvSpPr>
          <p:cNvPr id="6" name="Text Placeholder 5">
            <a:extLst>
              <a:ext uri="{FF2B5EF4-FFF2-40B4-BE49-F238E27FC236}">
                <a16:creationId xmlns:a16="http://schemas.microsoft.com/office/drawing/2014/main" id="{41E8E676-C8FC-4A5F-95DC-D98EC13010C9}"/>
              </a:ext>
            </a:extLst>
          </p:cNvPr>
          <p:cNvSpPr>
            <a:spLocks noGrp="1"/>
          </p:cNvSpPr>
          <p:nvPr>
            <p:ph type="body" sz="quarter" idx="10"/>
          </p:nvPr>
        </p:nvSpPr>
        <p:spPr>
          <a:xfrm>
            <a:off x="838200" y="3225961"/>
            <a:ext cx="9228138" cy="857250"/>
          </a:xfrm>
        </p:spPr>
        <p:txBody>
          <a:bodyPr/>
          <a:lstStyle/>
          <a:p>
            <a:pPr marL="0" indent="0">
              <a:buNone/>
            </a:pPr>
            <a:r>
              <a:rPr lang="en-CA" dirty="0">
                <a:solidFill>
                  <a:schemeClr val="tx2"/>
                </a:solidFill>
                <a:cs typeface="Noto Serif" panose="02020600060500020200" pitchFamily="18" charset="0"/>
              </a:rPr>
              <a:t>F</a:t>
            </a:r>
            <a:r>
              <a:rPr lang="en-US" dirty="0">
                <a:solidFill>
                  <a:schemeClr val="tx2"/>
                </a:solidFill>
                <a:cs typeface="Noto Serif" panose="02020600060500020200" pitchFamily="18" charset="0"/>
              </a:rPr>
              <a:t>or BC Public Service Employees </a:t>
            </a:r>
            <a:endParaRPr lang="en-US" sz="2800" dirty="0">
              <a:solidFill>
                <a:schemeClr val="tx2"/>
              </a:solidFill>
              <a:cs typeface="Noto Serif" panose="02020600060500020200" pitchFamily="18" charset="0"/>
            </a:endParaRPr>
          </a:p>
        </p:txBody>
      </p:sp>
      <p:sp>
        <p:nvSpPr>
          <p:cNvPr id="2" name="Subtitle 2">
            <a:extLst>
              <a:ext uri="{FF2B5EF4-FFF2-40B4-BE49-F238E27FC236}">
                <a16:creationId xmlns:a16="http://schemas.microsoft.com/office/drawing/2014/main" id="{DBA36F47-DEA9-BE1B-1752-FE3B20321B47}"/>
              </a:ext>
            </a:extLst>
          </p:cNvPr>
          <p:cNvSpPr txBox="1">
            <a:spLocks/>
          </p:cNvSpPr>
          <p:nvPr/>
        </p:nvSpPr>
        <p:spPr>
          <a:xfrm>
            <a:off x="935566" y="4052507"/>
            <a:ext cx="5346699" cy="1655762"/>
          </a:xfrm>
          <a:prstGeom prst="rect">
            <a:avLst/>
          </a:prstGeom>
        </p:spPr>
        <p:txBody>
          <a:bodyPr/>
          <a:lstStyle>
            <a:lvl1pPr marL="342900" indent="-342900" algn="l" defTabSz="914400" rtl="0" eaLnBrk="1" latinLnBrk="0" hangingPunct="1">
              <a:spcBef>
                <a:spcPct val="20000"/>
              </a:spcBef>
              <a:buClr>
                <a:schemeClr val="tx2"/>
              </a:buClr>
              <a:buSzPct val="60000"/>
              <a:buFont typeface="Wingdings 3" panose="05040102010807070707" pitchFamily="18" charset="2"/>
              <a:buChar char=""/>
              <a:defRPr sz="32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SzPct val="60000"/>
              <a:buFont typeface="Wingdings 3" panose="05040102010807070707" pitchFamily="18" charset="2"/>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accent1">
                  <a:lumMod val="60000"/>
                  <a:lumOff val="40000"/>
                </a:schemeClr>
              </a:buClr>
              <a:buSzPct val="60000"/>
              <a:buFont typeface="Wingdings 3" panose="05040102010807070707" pitchFamily="18"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CA" sz="1800" b="1" dirty="0">
                <a:solidFill>
                  <a:schemeClr val="tx1">
                    <a:lumMod val="50000"/>
                    <a:lumOff val="50000"/>
                  </a:schemeClr>
                </a:solidFill>
                <a:latin typeface="BC Sans" pitchFamily="2" charset="0"/>
                <a:ea typeface="BC Sans" pitchFamily="2" charset="0"/>
              </a:rPr>
              <a:t>&lt;insert facilitator’s name&gt;</a:t>
            </a:r>
          </a:p>
          <a:p>
            <a:pPr marL="0" indent="0">
              <a:buNone/>
            </a:pPr>
            <a:r>
              <a:rPr lang="en-CA" sz="1600" b="1" dirty="0">
                <a:solidFill>
                  <a:schemeClr val="tx1">
                    <a:lumMod val="50000"/>
                    <a:lumOff val="50000"/>
                  </a:schemeClr>
                </a:solidFill>
                <a:latin typeface="BC Sans" pitchFamily="2" charset="0"/>
                <a:ea typeface="BC Sans" pitchFamily="2" charset="0"/>
              </a:rPr>
              <a:t>&lt;insert date&gt;</a:t>
            </a:r>
          </a:p>
        </p:txBody>
      </p:sp>
    </p:spTree>
    <p:extLst>
      <p:ext uri="{BB962C8B-B14F-4D97-AF65-F5344CB8AC3E}">
        <p14:creationId xmlns:p14="http://schemas.microsoft.com/office/powerpoint/2010/main" val="42068944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pic>
        <p:nvPicPr>
          <p:cNvPr id="7" name="Picture 6">
            <a:extLst>
              <a:ext uri="{FF2B5EF4-FFF2-40B4-BE49-F238E27FC236}">
                <a16:creationId xmlns:a16="http://schemas.microsoft.com/office/drawing/2014/main" id="{5444B016-015C-DA13-3106-0A0735B275CD}"/>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91146">
            <a:off x="6730962" y="2112914"/>
            <a:ext cx="4265784" cy="3218899"/>
          </a:xfrm>
          <a:prstGeom prst="rect">
            <a:avLst/>
          </a:prstGeom>
        </p:spPr>
      </p:pic>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3713794" y="753653"/>
            <a:ext cx="4764446" cy="646331"/>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3600" u="none" strike="noStrike" kern="1200" cap="none" spc="0" normalizeH="0" baseline="0" noProof="0" dirty="0">
                <a:ln>
                  <a:noFill/>
                </a:ln>
                <a:solidFill>
                  <a:schemeClr val="tx2"/>
                </a:solidFill>
                <a:effectLst/>
                <a:uLnTx/>
                <a:uFillTx/>
                <a:ea typeface="+mn-ea"/>
                <a:cs typeface="+mn-cs"/>
              </a:rPr>
              <a:t>Conflicts of interest</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825624"/>
            <a:ext cx="5447098" cy="5032375"/>
          </a:xfrm>
        </p:spPr>
        <p:txBody>
          <a:bodyPr>
            <a:normAutofit/>
          </a:bodyPr>
          <a:lstStyle/>
          <a:p>
            <a:pPr marL="0" indent="0">
              <a:lnSpc>
                <a:spcPct val="120000"/>
              </a:lnSpc>
              <a:spcBef>
                <a:spcPts val="0"/>
              </a:spcBef>
              <a:spcAft>
                <a:spcPts val="1800"/>
              </a:spcAft>
              <a:buSzPct val="80000"/>
              <a:buNone/>
            </a:pPr>
            <a:r>
              <a:rPr lang="en-US" sz="2200" dirty="0"/>
              <a:t>As employees, we must arrange our private affairs in a way that will prevent real, perceived or potential conflicts of interest. </a:t>
            </a:r>
          </a:p>
          <a:p>
            <a:pPr marL="336600" indent="-336600">
              <a:lnSpc>
                <a:spcPct val="100000"/>
              </a:lnSpc>
              <a:buNone/>
            </a:pPr>
            <a:r>
              <a:rPr lang="en-US" sz="2200" dirty="0"/>
              <a:t>Don’ts:</a:t>
            </a:r>
          </a:p>
          <a:p>
            <a:pPr lvl="1">
              <a:lnSpc>
                <a:spcPct val="100000"/>
              </a:lnSpc>
              <a:buFont typeface="Arial" panose="020B0604020202020204" pitchFamily="34" charset="0"/>
              <a:buChar char="•"/>
            </a:pPr>
            <a:r>
              <a:rPr lang="en-US" sz="1800" dirty="0"/>
              <a:t>Using Instagram during work time to market your side business</a:t>
            </a:r>
          </a:p>
          <a:p>
            <a:pPr lvl="1">
              <a:lnSpc>
                <a:spcPct val="100000"/>
              </a:lnSpc>
              <a:buFont typeface="Arial" panose="020B0604020202020204" pitchFamily="34" charset="0"/>
              <a:buChar char="•"/>
            </a:pPr>
            <a:r>
              <a:rPr lang="en-US" sz="1800" dirty="0"/>
              <a:t>Using your work phone or computer for your side business</a:t>
            </a:r>
          </a:p>
          <a:p>
            <a:pPr lvl="1">
              <a:lnSpc>
                <a:spcPct val="100000"/>
              </a:lnSpc>
              <a:buFont typeface="Arial" panose="020B0604020202020204" pitchFamily="34" charset="0"/>
              <a:buChar char="•"/>
            </a:pPr>
            <a:r>
              <a:rPr lang="en-US" sz="1800" dirty="0"/>
              <a:t>Campaigning for a political party on Facebook when you identify yourself as a public servant</a:t>
            </a:r>
          </a:p>
        </p:txBody>
      </p:sp>
    </p:spTree>
    <p:extLst>
      <p:ext uri="{BB962C8B-B14F-4D97-AF65-F5344CB8AC3E}">
        <p14:creationId xmlns:p14="http://schemas.microsoft.com/office/powerpoint/2010/main" val="3801768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pic>
        <p:nvPicPr>
          <p:cNvPr id="4" name="Image 2">
            <a:extLst>
              <a:ext uri="{FF2B5EF4-FFF2-40B4-BE49-F238E27FC236}">
                <a16:creationId xmlns:a16="http://schemas.microsoft.com/office/drawing/2014/main" id="{03DF383E-CAFF-6D65-2079-B7B5633DBFD7}"/>
              </a:ext>
              <a:ext uri="{C183D7F6-B498-43B3-948B-1728B52AA6E4}">
                <adec:decorative xmlns:adec="http://schemas.microsoft.com/office/drawing/2017/decorative" val="1"/>
              </a:ext>
            </a:extLst>
          </p:cNvPr>
          <p:cNvPicPr>
            <a:picLocks/>
          </p:cNvPicPr>
          <p:nvPr/>
        </p:nvPicPr>
        <p:blipFill>
          <a:blip r:embed="rId3" cstate="print"/>
          <a:stretch>
            <a:fillRect/>
          </a:stretch>
        </p:blipFill>
        <p:spPr>
          <a:xfrm>
            <a:off x="7254027" y="1995600"/>
            <a:ext cx="3422439" cy="2985337"/>
          </a:xfrm>
          <a:prstGeom prst="rect">
            <a:avLst/>
          </a:prstGeom>
        </p:spPr>
      </p:pic>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918532" y="541382"/>
            <a:ext cx="9369512"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ea typeface="+mn-ea"/>
                <a:cs typeface="+mn-cs"/>
              </a:rPr>
              <a:t>(1) Political expression, public dialogue </a:t>
            </a:r>
            <a:br>
              <a:rPr lang="en-CA" dirty="0">
                <a:ea typeface="+mn-ea"/>
                <a:cs typeface="+mn-cs"/>
              </a:rPr>
            </a:br>
            <a:r>
              <a:rPr lang="en-CA" dirty="0">
                <a:ea typeface="+mn-ea"/>
                <a:cs typeface="+mn-cs"/>
              </a:rPr>
              <a:t>and impartiality</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978029"/>
            <a:ext cx="5447098" cy="4494490"/>
          </a:xfrm>
        </p:spPr>
        <p:txBody>
          <a:bodyPr>
            <a:normAutofit/>
          </a:bodyPr>
          <a:lstStyle/>
          <a:p>
            <a:pPr>
              <a:lnSpc>
                <a:spcPct val="120000"/>
              </a:lnSpc>
              <a:spcBef>
                <a:spcPts val="0"/>
              </a:spcBef>
              <a:spcAft>
                <a:spcPts val="1800"/>
              </a:spcAft>
              <a:buSzPct val="80000"/>
            </a:pPr>
            <a:r>
              <a:rPr lang="en-CA" sz="2200" dirty="0"/>
              <a:t>BC Public Service employees have a right to political activity</a:t>
            </a:r>
          </a:p>
          <a:p>
            <a:pPr>
              <a:lnSpc>
                <a:spcPct val="120000"/>
              </a:lnSpc>
              <a:spcBef>
                <a:spcPts val="0"/>
              </a:spcBef>
              <a:spcAft>
                <a:spcPts val="1800"/>
              </a:spcAft>
              <a:buSzPct val="80000"/>
            </a:pPr>
            <a:r>
              <a:rPr lang="en-CA" sz="2200" dirty="0"/>
              <a:t>How we engage in topics like political parties and government policy must take into account special considerations</a:t>
            </a:r>
          </a:p>
          <a:p>
            <a:pPr>
              <a:lnSpc>
                <a:spcPct val="120000"/>
              </a:lnSpc>
              <a:spcBef>
                <a:spcPts val="0"/>
              </a:spcBef>
              <a:spcAft>
                <a:spcPts val="1800"/>
              </a:spcAft>
              <a:buSzPct val="80000"/>
            </a:pPr>
            <a:r>
              <a:rPr lang="en-CA" sz="2200" dirty="0"/>
              <a:t>Read the guidelines, Oath of Employment and Standards of Conduct to learn more</a:t>
            </a:r>
            <a:endParaRPr lang="en-US" sz="2200" dirty="0"/>
          </a:p>
        </p:txBody>
      </p:sp>
    </p:spTree>
    <p:extLst>
      <p:ext uri="{BB962C8B-B14F-4D97-AF65-F5344CB8AC3E}">
        <p14:creationId xmlns:p14="http://schemas.microsoft.com/office/powerpoint/2010/main" val="17339542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109E4477-E45B-1CE9-2064-EDD81DD817FE}"/>
              </a:ext>
            </a:extLst>
          </p:cNvPr>
          <p:cNvSpPr txBox="1">
            <a:spLocks noGrp="1"/>
          </p:cNvSpPr>
          <p:nvPr>
            <p:ph type="title" idx="4294967295"/>
          </p:nvPr>
        </p:nvSpPr>
        <p:spPr>
          <a:xfrm>
            <a:off x="918532" y="303078"/>
            <a:ext cx="9369512"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lnSpc>
                <a:spcPct val="90000"/>
              </a:lnSpc>
              <a:spcBef>
                <a:spcPct val="0"/>
              </a:spcBef>
              <a:buNone/>
              <a:defRPr sz="3600" b="1" i="0" kern="1200">
                <a:solidFill>
                  <a:schemeClr val="tx2"/>
                </a:solidFill>
                <a:latin typeface="BC Sans" pitchFamily="2" charset="0"/>
                <a:ea typeface="+mj-ea"/>
                <a:cs typeface="+mj-cs"/>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3600" b="1" i="0" u="none" strike="noStrike" kern="1200" cap="none" spc="0" normalizeH="0" baseline="0" noProof="0" dirty="0">
                <a:ln>
                  <a:noFill/>
                </a:ln>
                <a:solidFill>
                  <a:schemeClr val="tx2"/>
                </a:solidFill>
                <a:effectLst/>
                <a:uLnTx/>
                <a:uFillTx/>
                <a:latin typeface="BC Sans" pitchFamily="2" charset="0"/>
                <a:ea typeface="+mn-ea"/>
                <a:cs typeface="+mn-cs"/>
              </a:rPr>
              <a:t>(2) Political expression, public dialogue </a:t>
            </a:r>
            <a:br>
              <a:rPr kumimoji="0" lang="en-CA" sz="3600" b="1" i="0" u="none" strike="noStrike" kern="1200" cap="none" spc="0" normalizeH="0" baseline="0" noProof="0" dirty="0">
                <a:ln>
                  <a:noFill/>
                </a:ln>
                <a:solidFill>
                  <a:schemeClr val="tx2"/>
                </a:solidFill>
                <a:effectLst/>
                <a:uLnTx/>
                <a:uFillTx/>
                <a:latin typeface="BC Sans" pitchFamily="2" charset="0"/>
                <a:ea typeface="+mn-ea"/>
                <a:cs typeface="+mn-cs"/>
              </a:rPr>
            </a:br>
            <a:r>
              <a:rPr kumimoji="0" lang="en-CA" sz="3600" b="1" i="0" u="none" strike="noStrike" kern="1200" cap="none" spc="0" normalizeH="0" baseline="0" noProof="0" dirty="0">
                <a:ln>
                  <a:noFill/>
                </a:ln>
                <a:solidFill>
                  <a:schemeClr val="tx2"/>
                </a:solidFill>
                <a:effectLst/>
                <a:uLnTx/>
                <a:uFillTx/>
                <a:latin typeface="BC Sans" pitchFamily="2" charset="0"/>
                <a:ea typeface="+mn-ea"/>
                <a:cs typeface="+mn-cs"/>
              </a:rPr>
              <a:t>and impartiality </a:t>
            </a:r>
            <a:endParaRPr kumimoji="0" lang="en-US" sz="3600" b="1" i="0" u="none" strike="noStrike" kern="1200" cap="none" spc="0" normalizeH="0" baseline="0" noProof="0" dirty="0">
              <a:ln>
                <a:noFill/>
              </a:ln>
              <a:solidFill>
                <a:schemeClr val="tx2"/>
              </a:solidFill>
              <a:effectLst/>
              <a:uLnTx/>
              <a:uFillTx/>
              <a:latin typeface="BC Sans" pitchFamily="2" charset="0"/>
              <a:ea typeface="+mn-ea"/>
              <a:cs typeface="+mn-cs"/>
            </a:endParaRPr>
          </a:p>
        </p:txBody>
      </p:sp>
      <p:sp>
        <p:nvSpPr>
          <p:cNvPr id="8" name="Text Placeholder 7">
            <a:extLst>
              <a:ext uri="{FF2B5EF4-FFF2-40B4-BE49-F238E27FC236}">
                <a16:creationId xmlns:a16="http://schemas.microsoft.com/office/drawing/2014/main" id="{0143887C-54F3-5999-BA47-871B3F5EE89D}"/>
              </a:ext>
            </a:extLst>
          </p:cNvPr>
          <p:cNvSpPr>
            <a:spLocks noGrp="1"/>
          </p:cNvSpPr>
          <p:nvPr>
            <p:ph type="body" sz="half" idx="15"/>
          </p:nvPr>
        </p:nvSpPr>
        <p:spPr>
          <a:xfrm>
            <a:off x="838200" y="2455729"/>
            <a:ext cx="3081802" cy="485955"/>
          </a:xfrm>
        </p:spPr>
        <p:txBody>
          <a:bodyPr>
            <a:normAutofit/>
          </a:bodyPr>
          <a:lstStyle/>
          <a:p>
            <a:r>
              <a:rPr lang="en-CA" dirty="0">
                <a:solidFill>
                  <a:schemeClr val="accent1"/>
                </a:solidFill>
              </a:rPr>
              <a:t>Impartiality </a:t>
            </a:r>
            <a:endParaRPr lang="en-US" dirty="0">
              <a:solidFill>
                <a:schemeClr val="accent1"/>
              </a:solidFill>
            </a:endParaRPr>
          </a:p>
        </p:txBody>
      </p:sp>
      <p:sp>
        <p:nvSpPr>
          <p:cNvPr id="5" name="Text Placeholder 4">
            <a:extLst>
              <a:ext uri="{FF2B5EF4-FFF2-40B4-BE49-F238E27FC236}">
                <a16:creationId xmlns:a16="http://schemas.microsoft.com/office/drawing/2014/main" id="{24047EED-E906-293F-0B8A-C8ABF0B9A069}"/>
              </a:ext>
            </a:extLst>
          </p:cNvPr>
          <p:cNvSpPr>
            <a:spLocks noGrp="1"/>
          </p:cNvSpPr>
          <p:nvPr>
            <p:ph type="body" sz="half" idx="12"/>
          </p:nvPr>
        </p:nvSpPr>
        <p:spPr>
          <a:xfrm>
            <a:off x="838200" y="2826663"/>
            <a:ext cx="3081802" cy="3085531"/>
          </a:xfrm>
        </p:spPr>
        <p:txBody>
          <a:bodyPr/>
          <a:lstStyle/>
          <a:p>
            <a:r>
              <a:rPr lang="en-US" dirty="0"/>
              <a:t>Don’t make comments that would cause people to doubt your ability to do your job impartiality.</a:t>
            </a:r>
          </a:p>
        </p:txBody>
      </p:sp>
      <p:sp>
        <p:nvSpPr>
          <p:cNvPr id="6" name="Text Placeholder 5">
            <a:extLst>
              <a:ext uri="{FF2B5EF4-FFF2-40B4-BE49-F238E27FC236}">
                <a16:creationId xmlns:a16="http://schemas.microsoft.com/office/drawing/2014/main" id="{487EB22A-E3C1-BF30-2910-E070D9133D9F}"/>
              </a:ext>
            </a:extLst>
          </p:cNvPr>
          <p:cNvSpPr>
            <a:spLocks noGrp="1"/>
          </p:cNvSpPr>
          <p:nvPr>
            <p:ph type="body" sz="half" idx="13"/>
          </p:nvPr>
        </p:nvSpPr>
        <p:spPr>
          <a:xfrm>
            <a:off x="4555099" y="2455729"/>
            <a:ext cx="3081802" cy="485955"/>
          </a:xfrm>
        </p:spPr>
        <p:txBody>
          <a:bodyPr>
            <a:normAutofit/>
          </a:bodyPr>
          <a:lstStyle/>
          <a:p>
            <a:r>
              <a:rPr lang="en-US" dirty="0">
                <a:solidFill>
                  <a:schemeClr val="accent1"/>
                </a:solidFill>
              </a:rPr>
              <a:t>Campaigning</a:t>
            </a:r>
          </a:p>
        </p:txBody>
      </p:sp>
      <p:sp>
        <p:nvSpPr>
          <p:cNvPr id="3" name="Text Placeholder 2">
            <a:extLst>
              <a:ext uri="{FF2B5EF4-FFF2-40B4-BE49-F238E27FC236}">
                <a16:creationId xmlns:a16="http://schemas.microsoft.com/office/drawing/2014/main" id="{7CC6A176-BC85-008A-1584-E655BD708000}"/>
              </a:ext>
            </a:extLst>
          </p:cNvPr>
          <p:cNvSpPr>
            <a:spLocks noGrp="1"/>
          </p:cNvSpPr>
          <p:nvPr>
            <p:ph type="body" sz="half" idx="10"/>
          </p:nvPr>
        </p:nvSpPr>
        <p:spPr>
          <a:xfrm>
            <a:off x="4555099" y="2826663"/>
            <a:ext cx="3081802" cy="3085531"/>
          </a:xfrm>
        </p:spPr>
        <p:txBody>
          <a:bodyPr/>
          <a:lstStyle/>
          <a:p>
            <a:r>
              <a:rPr lang="en-CA" dirty="0"/>
              <a:t>Don’t campaign for a political party using your government email or other BC Public Service identification. </a:t>
            </a:r>
            <a:endParaRPr lang="en-US" dirty="0"/>
          </a:p>
        </p:txBody>
      </p:sp>
      <p:sp>
        <p:nvSpPr>
          <p:cNvPr id="7" name="Text Placeholder 6">
            <a:extLst>
              <a:ext uri="{FF2B5EF4-FFF2-40B4-BE49-F238E27FC236}">
                <a16:creationId xmlns:a16="http://schemas.microsoft.com/office/drawing/2014/main" id="{FED7BEB3-31A7-76E2-9491-6C5B24C994A3}"/>
              </a:ext>
            </a:extLst>
          </p:cNvPr>
          <p:cNvSpPr>
            <a:spLocks noGrp="1"/>
          </p:cNvSpPr>
          <p:nvPr>
            <p:ph type="body" sz="half" idx="14"/>
          </p:nvPr>
        </p:nvSpPr>
        <p:spPr>
          <a:xfrm>
            <a:off x="8271998" y="2455729"/>
            <a:ext cx="3081802" cy="485955"/>
          </a:xfrm>
        </p:spPr>
        <p:txBody>
          <a:bodyPr>
            <a:normAutofit/>
          </a:bodyPr>
          <a:lstStyle/>
          <a:p>
            <a:r>
              <a:rPr lang="en-US" dirty="0">
                <a:solidFill>
                  <a:schemeClr val="accent1"/>
                </a:solidFill>
              </a:rPr>
              <a:t>Identification</a:t>
            </a:r>
          </a:p>
        </p:txBody>
      </p:sp>
      <p:sp>
        <p:nvSpPr>
          <p:cNvPr id="4" name="Text Placeholder 3">
            <a:extLst>
              <a:ext uri="{FF2B5EF4-FFF2-40B4-BE49-F238E27FC236}">
                <a16:creationId xmlns:a16="http://schemas.microsoft.com/office/drawing/2014/main" id="{9DE176A7-5E13-ED3F-BB95-6DDCE01F235A}"/>
              </a:ext>
            </a:extLst>
          </p:cNvPr>
          <p:cNvSpPr>
            <a:spLocks noGrp="1"/>
          </p:cNvSpPr>
          <p:nvPr>
            <p:ph type="body" sz="half" idx="11"/>
          </p:nvPr>
        </p:nvSpPr>
        <p:spPr>
          <a:xfrm>
            <a:off x="8271998" y="2826663"/>
            <a:ext cx="3310402" cy="3085531"/>
          </a:xfrm>
        </p:spPr>
        <p:txBody>
          <a:bodyPr/>
          <a:lstStyle/>
          <a:p>
            <a:r>
              <a:rPr lang="en-US" dirty="0"/>
              <a:t>Don’t identify as a public service employee if engaging in public dialogue.</a:t>
            </a:r>
          </a:p>
        </p:txBody>
      </p:sp>
      <p:sp>
        <p:nvSpPr>
          <p:cNvPr id="9" name="TextBox 8">
            <a:extLst>
              <a:ext uri="{FF2B5EF4-FFF2-40B4-BE49-F238E27FC236}">
                <a16:creationId xmlns:a16="http://schemas.microsoft.com/office/drawing/2014/main" id="{41FD6B0B-34BF-41AD-0FA6-BAA4FD4E535E}"/>
              </a:ext>
              <a:ext uri="{C183D7F6-B498-43B3-948B-1728B52AA6E4}">
                <adec:decorative xmlns:adec="http://schemas.microsoft.com/office/drawing/2017/decorative" val="1"/>
              </a:ext>
            </a:extLst>
          </p:cNvPr>
          <p:cNvSpPr txBox="1"/>
          <p:nvPr/>
        </p:nvSpPr>
        <p:spPr>
          <a:xfrm>
            <a:off x="8650416" y="6425411"/>
            <a:ext cx="3201518"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a:t>
            </a:r>
            <a:r>
              <a:rPr lang="en-US" sz="1200" dirty="0">
                <a:solidFill>
                  <a:schemeClr val="bg1">
                    <a:lumMod val="50000"/>
                  </a:schemeClr>
                </a:solidFill>
                <a:latin typeface="BC Sans" pitchFamily="2" charset="0"/>
              </a:rPr>
              <a:t>ocial Media Guidelines for Personal Use</a:t>
            </a:r>
            <a:endParaRPr lang="en-US" sz="1200" dirty="0">
              <a:latin typeface="BC Sans" pitchFamily="2" charset="0"/>
            </a:endParaRPr>
          </a:p>
        </p:txBody>
      </p:sp>
      <p:sp>
        <p:nvSpPr>
          <p:cNvPr id="14" name="Oval 13">
            <a:extLst>
              <a:ext uri="{FF2B5EF4-FFF2-40B4-BE49-F238E27FC236}">
                <a16:creationId xmlns:a16="http://schemas.microsoft.com/office/drawing/2014/main" id="{0D727E5C-2706-75E5-622E-30D036193A20}"/>
              </a:ext>
              <a:ext uri="{C183D7F6-B498-43B3-948B-1728B52AA6E4}">
                <adec:decorative xmlns:adec="http://schemas.microsoft.com/office/drawing/2017/decorative" val="1"/>
              </a:ext>
            </a:extLst>
          </p:cNvPr>
          <p:cNvSpPr/>
          <p:nvPr/>
        </p:nvSpPr>
        <p:spPr>
          <a:xfrm>
            <a:off x="2006210" y="1675559"/>
            <a:ext cx="784007" cy="784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dirty="0">
                <a:latin typeface="Aptos ExtraBold" panose="020F0502020204030204" pitchFamily="34" charset="0"/>
              </a:rPr>
              <a:t>1</a:t>
            </a:r>
            <a:endParaRPr lang="en-US" sz="3600" dirty="0">
              <a:latin typeface="Aptos ExtraBold" panose="020F0502020204030204" pitchFamily="34" charset="0"/>
            </a:endParaRPr>
          </a:p>
        </p:txBody>
      </p:sp>
      <p:sp>
        <p:nvSpPr>
          <p:cNvPr id="16" name="Oval 15">
            <a:extLst>
              <a:ext uri="{FF2B5EF4-FFF2-40B4-BE49-F238E27FC236}">
                <a16:creationId xmlns:a16="http://schemas.microsoft.com/office/drawing/2014/main" id="{6783C09B-24F3-0CC1-6E15-EECE5ACC518D}"/>
              </a:ext>
              <a:ext uri="{C183D7F6-B498-43B3-948B-1728B52AA6E4}">
                <adec:decorative xmlns:adec="http://schemas.microsoft.com/office/drawing/2017/decorative" val="1"/>
              </a:ext>
            </a:extLst>
          </p:cNvPr>
          <p:cNvSpPr/>
          <p:nvPr/>
        </p:nvSpPr>
        <p:spPr>
          <a:xfrm>
            <a:off x="5703995" y="1671720"/>
            <a:ext cx="784007" cy="784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dirty="0">
                <a:latin typeface="Aptos ExtraBold" panose="020F0502020204030204" pitchFamily="34" charset="0"/>
              </a:rPr>
              <a:t>2</a:t>
            </a:r>
            <a:endParaRPr lang="en-US" sz="3600" dirty="0">
              <a:latin typeface="Aptos ExtraBold" panose="020F0502020204030204" pitchFamily="34" charset="0"/>
            </a:endParaRPr>
          </a:p>
        </p:txBody>
      </p:sp>
      <p:sp>
        <p:nvSpPr>
          <p:cNvPr id="18" name="Oval 17">
            <a:extLst>
              <a:ext uri="{FF2B5EF4-FFF2-40B4-BE49-F238E27FC236}">
                <a16:creationId xmlns:a16="http://schemas.microsoft.com/office/drawing/2014/main" id="{5FEEDBC6-ECED-FF05-C1EB-362C8100EA82}"/>
              </a:ext>
              <a:ext uri="{C183D7F6-B498-43B3-948B-1728B52AA6E4}">
                <adec:decorative xmlns:adec="http://schemas.microsoft.com/office/drawing/2017/decorative" val="1"/>
              </a:ext>
            </a:extLst>
          </p:cNvPr>
          <p:cNvSpPr/>
          <p:nvPr/>
        </p:nvSpPr>
        <p:spPr>
          <a:xfrm>
            <a:off x="9420894" y="1671720"/>
            <a:ext cx="784007" cy="784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dirty="0">
                <a:latin typeface="Aptos ExtraBold" panose="020F0502020204030204" pitchFamily="34" charset="0"/>
              </a:rPr>
              <a:t>3</a:t>
            </a:r>
            <a:endParaRPr lang="en-US" sz="3600" dirty="0">
              <a:latin typeface="Aptos ExtraBold" panose="020F0502020204030204" pitchFamily="34" charset="0"/>
            </a:endParaRPr>
          </a:p>
        </p:txBody>
      </p:sp>
      <p:sp>
        <p:nvSpPr>
          <p:cNvPr id="11" name="Text Placeholder 7">
            <a:extLst>
              <a:ext uri="{FF2B5EF4-FFF2-40B4-BE49-F238E27FC236}">
                <a16:creationId xmlns:a16="http://schemas.microsoft.com/office/drawing/2014/main" id="{27700C9B-3453-8790-00B2-B642776F7416}"/>
              </a:ext>
            </a:extLst>
          </p:cNvPr>
          <p:cNvSpPr txBox="1">
            <a:spLocks/>
          </p:cNvSpPr>
          <p:nvPr/>
        </p:nvSpPr>
        <p:spPr>
          <a:xfrm>
            <a:off x="838200" y="4995752"/>
            <a:ext cx="3081802" cy="485955"/>
          </a:xfrm>
          <a:prstGeom prst="rect">
            <a:avLst/>
          </a:prstGeom>
        </p:spPr>
        <p:txBody>
          <a:bodyPr vert="horz" lIns="91440" tIns="45720" rIns="91440" bIns="45720" rtlCol="0" anchor="ctr">
            <a:normAutofit/>
          </a:bodyPr>
          <a:lstStyle>
            <a:lvl1pPr marL="0" indent="0" algn="ctr" defTabSz="914400" rtl="0" eaLnBrk="1" latinLnBrk="0" hangingPunct="1">
              <a:lnSpc>
                <a:spcPct val="100000"/>
              </a:lnSpc>
              <a:spcBef>
                <a:spcPts val="1000"/>
              </a:spcBef>
              <a:buClr>
                <a:schemeClr val="tx2"/>
              </a:buClr>
              <a:buFont typeface="Wingdings" panose="05000000000000000000" pitchFamily="2" charset="2"/>
              <a:buNone/>
              <a:defRPr sz="1800" b="1" i="0" kern="1200">
                <a:solidFill>
                  <a:schemeClr val="tx2"/>
                </a:solidFill>
                <a:latin typeface="BC Sans" pitchFamily="2" charset="0"/>
                <a:ea typeface="+mn-ea"/>
                <a:cs typeface="+mn-cs"/>
              </a:defRPr>
            </a:lvl1pPr>
            <a:lvl2pPr marL="457200" indent="0" algn="l" defTabSz="914400" rtl="0" eaLnBrk="1" latinLnBrk="0" hangingPunct="1">
              <a:lnSpc>
                <a:spcPct val="90000"/>
              </a:lnSpc>
              <a:spcBef>
                <a:spcPts val="500"/>
              </a:spcBef>
              <a:buClr>
                <a:schemeClr val="accent2"/>
              </a:buClr>
              <a:buFont typeface="Wingdings" panose="05000000000000000000" pitchFamily="2" charset="2"/>
              <a:buNone/>
              <a:defRPr sz="1400" b="0" i="0" kern="1200">
                <a:solidFill>
                  <a:schemeClr val="tx1"/>
                </a:solidFill>
                <a:latin typeface="BC Sans" pitchFamily="2"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BC Sans"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BC Sans" pitchFamily="2"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BC Sans" pitchFamily="2"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CA" dirty="0">
                <a:solidFill>
                  <a:schemeClr val="accent1"/>
                </a:solidFill>
              </a:rPr>
              <a:t>Lend weight </a:t>
            </a:r>
            <a:endParaRPr lang="en-US" dirty="0">
              <a:solidFill>
                <a:schemeClr val="accent1"/>
              </a:solidFill>
            </a:endParaRPr>
          </a:p>
        </p:txBody>
      </p:sp>
      <p:sp>
        <p:nvSpPr>
          <p:cNvPr id="12" name="Text Placeholder 4">
            <a:extLst>
              <a:ext uri="{FF2B5EF4-FFF2-40B4-BE49-F238E27FC236}">
                <a16:creationId xmlns:a16="http://schemas.microsoft.com/office/drawing/2014/main" id="{CCCC2F96-3D4D-6882-585F-CAAF07C8CCD4}"/>
              </a:ext>
            </a:extLst>
          </p:cNvPr>
          <p:cNvSpPr txBox="1">
            <a:spLocks/>
          </p:cNvSpPr>
          <p:nvPr/>
        </p:nvSpPr>
        <p:spPr>
          <a:xfrm>
            <a:off x="838200" y="5366686"/>
            <a:ext cx="3081802" cy="308553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Clr>
                <a:schemeClr val="tx2"/>
              </a:buClr>
              <a:buFont typeface="Wingdings" panose="05000000000000000000" pitchFamily="2" charset="2"/>
              <a:buNone/>
              <a:defRPr sz="1800" b="0" i="0" kern="1200">
                <a:solidFill>
                  <a:schemeClr val="tx1"/>
                </a:solidFill>
                <a:latin typeface="BC Sans" pitchFamily="2" charset="0"/>
                <a:ea typeface="+mn-ea"/>
                <a:cs typeface="+mn-cs"/>
              </a:defRPr>
            </a:lvl1pPr>
            <a:lvl2pPr marL="457200" indent="0" algn="l" defTabSz="914400" rtl="0" eaLnBrk="1" latinLnBrk="0" hangingPunct="1">
              <a:lnSpc>
                <a:spcPct val="90000"/>
              </a:lnSpc>
              <a:spcBef>
                <a:spcPts val="500"/>
              </a:spcBef>
              <a:buClr>
                <a:schemeClr val="accent2"/>
              </a:buClr>
              <a:buFont typeface="Wingdings" panose="05000000000000000000" pitchFamily="2" charset="2"/>
              <a:buNone/>
              <a:defRPr sz="1400" b="0" i="0" kern="1200">
                <a:solidFill>
                  <a:schemeClr val="tx1"/>
                </a:solidFill>
                <a:latin typeface="BC Sans" pitchFamily="2"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BC Sans"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BC Sans" pitchFamily="2"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BC Sans" pitchFamily="2"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US" dirty="0"/>
              <a:t>Not using government position to lend weight to the public expression of your personal opinions. </a:t>
            </a:r>
          </a:p>
        </p:txBody>
      </p:sp>
      <p:sp>
        <p:nvSpPr>
          <p:cNvPr id="15" name="Oval 14">
            <a:extLst>
              <a:ext uri="{FF2B5EF4-FFF2-40B4-BE49-F238E27FC236}">
                <a16:creationId xmlns:a16="http://schemas.microsoft.com/office/drawing/2014/main" id="{0532C8A8-B62D-AF92-2B0D-841EB2073B7C}"/>
              </a:ext>
              <a:ext uri="{C183D7F6-B498-43B3-948B-1728B52AA6E4}">
                <adec:decorative xmlns:adec="http://schemas.microsoft.com/office/drawing/2017/decorative" val="1"/>
              </a:ext>
            </a:extLst>
          </p:cNvPr>
          <p:cNvSpPr/>
          <p:nvPr/>
        </p:nvSpPr>
        <p:spPr>
          <a:xfrm>
            <a:off x="2006210" y="4215582"/>
            <a:ext cx="784007" cy="784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dirty="0">
                <a:latin typeface="Aptos ExtraBold" panose="020F0502020204030204" pitchFamily="34" charset="0"/>
              </a:rPr>
              <a:t>4</a:t>
            </a:r>
            <a:endParaRPr lang="en-US" sz="3600" dirty="0">
              <a:latin typeface="Aptos ExtraBold" panose="020F0502020204030204" pitchFamily="34" charset="0"/>
            </a:endParaRPr>
          </a:p>
        </p:txBody>
      </p:sp>
    </p:spTree>
    <p:extLst>
      <p:ext uri="{BB962C8B-B14F-4D97-AF65-F5344CB8AC3E}">
        <p14:creationId xmlns:p14="http://schemas.microsoft.com/office/powerpoint/2010/main" val="1686840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109E4477-E45B-1CE9-2064-EDD81DD817FE}"/>
              </a:ext>
            </a:extLst>
          </p:cNvPr>
          <p:cNvSpPr txBox="1">
            <a:spLocks noGrp="1"/>
          </p:cNvSpPr>
          <p:nvPr>
            <p:ph type="title" idx="4294967295"/>
          </p:nvPr>
        </p:nvSpPr>
        <p:spPr>
          <a:xfrm>
            <a:off x="918532" y="544761"/>
            <a:ext cx="9369512"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ctr" defTabSz="914400" rtl="0" eaLnBrk="1" latinLnBrk="0" hangingPunct="1">
              <a:lnSpc>
                <a:spcPct val="90000"/>
              </a:lnSpc>
              <a:spcBef>
                <a:spcPct val="0"/>
              </a:spcBef>
              <a:buNone/>
              <a:defRPr sz="3600" b="1" i="0" kern="1200">
                <a:solidFill>
                  <a:schemeClr val="tx2"/>
                </a:solidFill>
                <a:latin typeface="BC Sans" pitchFamily="2" charset="0"/>
                <a:ea typeface="+mj-ea"/>
                <a:cs typeface="+mj-cs"/>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3600" b="1" i="0" u="none" strike="noStrike" kern="1200" cap="none" spc="0" normalizeH="0" baseline="0" noProof="0" dirty="0">
                <a:ln>
                  <a:noFill/>
                </a:ln>
                <a:solidFill>
                  <a:schemeClr val="tx2"/>
                </a:solidFill>
                <a:effectLst/>
                <a:uLnTx/>
                <a:uFillTx/>
                <a:latin typeface="BC Sans" pitchFamily="2" charset="0"/>
                <a:ea typeface="+mn-ea"/>
                <a:cs typeface="+mn-cs"/>
              </a:rPr>
              <a:t>(3) Political expression, public dialogue </a:t>
            </a:r>
            <a:br>
              <a:rPr kumimoji="0" lang="en-CA" sz="3600" b="1" i="0" u="none" strike="noStrike" kern="1200" cap="none" spc="0" normalizeH="0" baseline="0" noProof="0" dirty="0">
                <a:ln>
                  <a:noFill/>
                </a:ln>
                <a:solidFill>
                  <a:schemeClr val="tx2"/>
                </a:solidFill>
                <a:effectLst/>
                <a:uLnTx/>
                <a:uFillTx/>
                <a:latin typeface="BC Sans" pitchFamily="2" charset="0"/>
                <a:ea typeface="+mn-ea"/>
                <a:cs typeface="+mn-cs"/>
              </a:rPr>
            </a:br>
            <a:r>
              <a:rPr kumimoji="0" lang="en-CA" sz="3600" b="1" i="0" u="none" strike="noStrike" kern="1200" cap="none" spc="0" normalizeH="0" baseline="0" noProof="0" dirty="0">
                <a:ln>
                  <a:noFill/>
                </a:ln>
                <a:solidFill>
                  <a:schemeClr val="tx2"/>
                </a:solidFill>
                <a:effectLst/>
                <a:uLnTx/>
                <a:uFillTx/>
                <a:latin typeface="BC Sans" pitchFamily="2" charset="0"/>
                <a:ea typeface="+mn-ea"/>
                <a:cs typeface="+mn-cs"/>
              </a:rPr>
              <a:t>and impartiality </a:t>
            </a:r>
            <a:endParaRPr kumimoji="0" lang="en-US" sz="3600" b="1" i="0" u="none" strike="noStrike" kern="1200" cap="none" spc="0" normalizeH="0" baseline="0" noProof="0" dirty="0">
              <a:ln>
                <a:noFill/>
              </a:ln>
              <a:solidFill>
                <a:schemeClr val="tx2"/>
              </a:solidFill>
              <a:effectLst/>
              <a:uLnTx/>
              <a:uFillTx/>
              <a:latin typeface="BC Sans" pitchFamily="2" charset="0"/>
              <a:ea typeface="+mn-ea"/>
              <a:cs typeface="+mn-cs"/>
            </a:endParaRPr>
          </a:p>
        </p:txBody>
      </p:sp>
      <p:sp>
        <p:nvSpPr>
          <p:cNvPr id="6" name="Text Placeholder 5">
            <a:extLst>
              <a:ext uri="{FF2B5EF4-FFF2-40B4-BE49-F238E27FC236}">
                <a16:creationId xmlns:a16="http://schemas.microsoft.com/office/drawing/2014/main" id="{487EB22A-E3C1-BF30-2910-E070D9133D9F}"/>
              </a:ext>
            </a:extLst>
          </p:cNvPr>
          <p:cNvSpPr>
            <a:spLocks noGrp="1"/>
          </p:cNvSpPr>
          <p:nvPr>
            <p:ph type="body" sz="half" idx="13"/>
          </p:nvPr>
        </p:nvSpPr>
        <p:spPr>
          <a:xfrm>
            <a:off x="808403" y="3298597"/>
            <a:ext cx="3081802" cy="485955"/>
          </a:xfrm>
        </p:spPr>
        <p:txBody>
          <a:bodyPr>
            <a:normAutofit/>
          </a:bodyPr>
          <a:lstStyle/>
          <a:p>
            <a:r>
              <a:rPr lang="en-US" dirty="0">
                <a:solidFill>
                  <a:schemeClr val="accent1"/>
                </a:solidFill>
              </a:rPr>
              <a:t>Role in Gov</a:t>
            </a:r>
          </a:p>
        </p:txBody>
      </p:sp>
      <p:sp>
        <p:nvSpPr>
          <p:cNvPr id="3" name="Text Placeholder 2">
            <a:extLst>
              <a:ext uri="{FF2B5EF4-FFF2-40B4-BE49-F238E27FC236}">
                <a16:creationId xmlns:a16="http://schemas.microsoft.com/office/drawing/2014/main" id="{7CC6A176-BC85-008A-1584-E655BD708000}"/>
              </a:ext>
            </a:extLst>
          </p:cNvPr>
          <p:cNvSpPr>
            <a:spLocks noGrp="1"/>
          </p:cNvSpPr>
          <p:nvPr>
            <p:ph type="body" sz="half" idx="10"/>
          </p:nvPr>
        </p:nvSpPr>
        <p:spPr>
          <a:xfrm>
            <a:off x="808402" y="3669531"/>
            <a:ext cx="3716900" cy="3085531"/>
          </a:xfrm>
        </p:spPr>
        <p:txBody>
          <a:bodyPr/>
          <a:lstStyle/>
          <a:p>
            <a:r>
              <a:rPr lang="en-CA" dirty="0"/>
              <a:t>Not making public comments related to your ministry or role.</a:t>
            </a:r>
            <a:endParaRPr lang="en-US" dirty="0"/>
          </a:p>
        </p:txBody>
      </p:sp>
      <p:sp>
        <p:nvSpPr>
          <p:cNvPr id="7" name="Text Placeholder 6">
            <a:extLst>
              <a:ext uri="{FF2B5EF4-FFF2-40B4-BE49-F238E27FC236}">
                <a16:creationId xmlns:a16="http://schemas.microsoft.com/office/drawing/2014/main" id="{FED7BEB3-31A7-76E2-9491-6C5B24C994A3}"/>
              </a:ext>
            </a:extLst>
          </p:cNvPr>
          <p:cNvSpPr>
            <a:spLocks noGrp="1"/>
          </p:cNvSpPr>
          <p:nvPr>
            <p:ph type="body" sz="half" idx="14"/>
          </p:nvPr>
        </p:nvSpPr>
        <p:spPr>
          <a:xfrm>
            <a:off x="4632544" y="3298597"/>
            <a:ext cx="3081802" cy="485955"/>
          </a:xfrm>
        </p:spPr>
        <p:txBody>
          <a:bodyPr>
            <a:normAutofit/>
          </a:bodyPr>
          <a:lstStyle/>
          <a:p>
            <a:r>
              <a:rPr lang="en-US" dirty="0">
                <a:solidFill>
                  <a:schemeClr val="accent1"/>
                </a:solidFill>
              </a:rPr>
              <a:t>Petitions </a:t>
            </a:r>
          </a:p>
        </p:txBody>
      </p:sp>
      <p:sp>
        <p:nvSpPr>
          <p:cNvPr id="4" name="Text Placeholder 3">
            <a:extLst>
              <a:ext uri="{FF2B5EF4-FFF2-40B4-BE49-F238E27FC236}">
                <a16:creationId xmlns:a16="http://schemas.microsoft.com/office/drawing/2014/main" id="{9DE176A7-5E13-ED3F-BB95-6DDCE01F235A}"/>
              </a:ext>
            </a:extLst>
          </p:cNvPr>
          <p:cNvSpPr>
            <a:spLocks noGrp="1"/>
          </p:cNvSpPr>
          <p:nvPr>
            <p:ph type="body" sz="half" idx="11"/>
          </p:nvPr>
        </p:nvSpPr>
        <p:spPr>
          <a:xfrm>
            <a:off x="4632544" y="3669531"/>
            <a:ext cx="3310402" cy="3085531"/>
          </a:xfrm>
        </p:spPr>
        <p:txBody>
          <a:bodyPr/>
          <a:lstStyle/>
          <a:p>
            <a:r>
              <a:rPr lang="en-US" dirty="0"/>
              <a:t>Don’t list your job when signing online petitions. </a:t>
            </a:r>
          </a:p>
        </p:txBody>
      </p:sp>
      <p:sp>
        <p:nvSpPr>
          <p:cNvPr id="21" name="Freeform: Shape 20">
            <a:extLst>
              <a:ext uri="{FF2B5EF4-FFF2-40B4-BE49-F238E27FC236}">
                <a16:creationId xmlns:a16="http://schemas.microsoft.com/office/drawing/2014/main" id="{6F2E60DE-3357-E102-45F9-0D4904010317}"/>
              </a:ext>
              <a:ext uri="{C183D7F6-B498-43B3-948B-1728B52AA6E4}">
                <adec:decorative xmlns:adec="http://schemas.microsoft.com/office/drawing/2017/decorative" val="1"/>
              </a:ext>
            </a:extLst>
          </p:cNvPr>
          <p:cNvSpPr/>
          <p:nvPr/>
        </p:nvSpPr>
        <p:spPr>
          <a:xfrm>
            <a:off x="2321762" y="2397332"/>
            <a:ext cx="269567" cy="367062"/>
          </a:xfrm>
          <a:custGeom>
            <a:avLst/>
            <a:gdLst>
              <a:gd name="connsiteX0" fmla="*/ 237851 w 475701"/>
              <a:gd name="connsiteY0" fmla="*/ 647747 h 647747"/>
              <a:gd name="connsiteX1" fmla="*/ 192184 w 475701"/>
              <a:gd name="connsiteY1" fmla="*/ 629195 h 647747"/>
              <a:gd name="connsiteX2" fmla="*/ 173631 w 475701"/>
              <a:gd name="connsiteY2" fmla="*/ 583528 h 647747"/>
              <a:gd name="connsiteX3" fmla="*/ 302071 w 475701"/>
              <a:gd name="connsiteY3" fmla="*/ 583528 h 647747"/>
              <a:gd name="connsiteX4" fmla="*/ 283518 w 475701"/>
              <a:gd name="connsiteY4" fmla="*/ 629195 h 647747"/>
              <a:gd name="connsiteX5" fmla="*/ 237851 w 475701"/>
              <a:gd name="connsiteY5" fmla="*/ 647747 h 647747"/>
              <a:gd name="connsiteX6" fmla="*/ 133197 w 475701"/>
              <a:gd name="connsiteY6" fmla="*/ 534372 h 647747"/>
              <a:gd name="connsiteX7" fmla="*/ 116071 w 475701"/>
              <a:gd name="connsiteY7" fmla="*/ 527712 h 647747"/>
              <a:gd name="connsiteX8" fmla="*/ 109412 w 475701"/>
              <a:gd name="connsiteY8" fmla="*/ 510587 h 647747"/>
              <a:gd name="connsiteX9" fmla="*/ 116071 w 475701"/>
              <a:gd name="connsiteY9" fmla="*/ 493461 h 647747"/>
              <a:gd name="connsiteX10" fmla="*/ 133197 w 475701"/>
              <a:gd name="connsiteY10" fmla="*/ 486802 h 647747"/>
              <a:gd name="connsiteX11" fmla="*/ 342505 w 475701"/>
              <a:gd name="connsiteY11" fmla="*/ 486802 h 647747"/>
              <a:gd name="connsiteX12" fmla="*/ 359631 w 475701"/>
              <a:gd name="connsiteY12" fmla="*/ 493461 h 647747"/>
              <a:gd name="connsiteX13" fmla="*/ 366290 w 475701"/>
              <a:gd name="connsiteY13" fmla="*/ 510587 h 647747"/>
              <a:gd name="connsiteX14" fmla="*/ 359631 w 475701"/>
              <a:gd name="connsiteY14" fmla="*/ 527712 h 647747"/>
              <a:gd name="connsiteX15" fmla="*/ 342505 w 475701"/>
              <a:gd name="connsiteY15" fmla="*/ 534372 h 647747"/>
              <a:gd name="connsiteX16" fmla="*/ 133197 w 475701"/>
              <a:gd name="connsiteY16" fmla="*/ 534372 h 647747"/>
              <a:gd name="connsiteX17" fmla="*/ 113376 w 475701"/>
              <a:gd name="connsiteY17" fmla="*/ 438439 h 647747"/>
              <a:gd name="connsiteX18" fmla="*/ 30445 w 475701"/>
              <a:gd name="connsiteY18" fmla="*/ 353129 h 647747"/>
              <a:gd name="connsiteX19" fmla="*/ 0 w 475701"/>
              <a:gd name="connsiteY19" fmla="*/ 237851 h 647747"/>
              <a:gd name="connsiteX20" fmla="*/ 70563 w 475701"/>
              <a:gd name="connsiteY20" fmla="*/ 70563 h 647747"/>
              <a:gd name="connsiteX21" fmla="*/ 237851 w 475701"/>
              <a:gd name="connsiteY21" fmla="*/ 0 h 647747"/>
              <a:gd name="connsiteX22" fmla="*/ 405139 w 475701"/>
              <a:gd name="connsiteY22" fmla="*/ 70563 h 647747"/>
              <a:gd name="connsiteX23" fmla="*/ 475702 w 475701"/>
              <a:gd name="connsiteY23" fmla="*/ 237851 h 647747"/>
              <a:gd name="connsiteX24" fmla="*/ 445574 w 475701"/>
              <a:gd name="connsiteY24" fmla="*/ 353129 h 647747"/>
              <a:gd name="connsiteX25" fmla="*/ 362326 w 475701"/>
              <a:gd name="connsiteY25" fmla="*/ 438439 h 647747"/>
              <a:gd name="connsiteX26" fmla="*/ 113376 w 475701"/>
              <a:gd name="connsiteY26" fmla="*/ 438439 h 647747"/>
              <a:gd name="connsiteX27" fmla="*/ 130818 w 475701"/>
              <a:gd name="connsiteY27" fmla="*/ 390868 h 647747"/>
              <a:gd name="connsiteX28" fmla="*/ 345677 w 475701"/>
              <a:gd name="connsiteY28" fmla="*/ 390868 h 647747"/>
              <a:gd name="connsiteX29" fmla="*/ 405932 w 475701"/>
              <a:gd name="connsiteY29" fmla="*/ 325063 h 647747"/>
              <a:gd name="connsiteX30" fmla="*/ 428132 w 475701"/>
              <a:gd name="connsiteY30" fmla="*/ 237851 h 647747"/>
              <a:gd name="connsiteX31" fmla="*/ 372157 w 475701"/>
              <a:gd name="connsiteY31" fmla="*/ 103386 h 647747"/>
              <a:gd name="connsiteX32" fmla="*/ 237851 w 475701"/>
              <a:gd name="connsiteY32" fmla="*/ 47570 h 647747"/>
              <a:gd name="connsiteX33" fmla="*/ 103386 w 475701"/>
              <a:gd name="connsiteY33" fmla="*/ 103544 h 647747"/>
              <a:gd name="connsiteX34" fmla="*/ 47570 w 475701"/>
              <a:gd name="connsiteY34" fmla="*/ 237851 h 647747"/>
              <a:gd name="connsiteX35" fmla="*/ 69770 w 475701"/>
              <a:gd name="connsiteY35" fmla="*/ 325063 h 647747"/>
              <a:gd name="connsiteX36" fmla="*/ 130818 w 475701"/>
              <a:gd name="connsiteY36" fmla="*/ 390868 h 647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75701" h="647747">
                <a:moveTo>
                  <a:pt x="237851" y="647747"/>
                </a:moveTo>
                <a:cubicBezTo>
                  <a:pt x="219933" y="647747"/>
                  <a:pt x="204710" y="641563"/>
                  <a:pt x="192184" y="629195"/>
                </a:cubicBezTo>
                <a:cubicBezTo>
                  <a:pt x="179657" y="616827"/>
                  <a:pt x="173631" y="601604"/>
                  <a:pt x="173631" y="583528"/>
                </a:cubicBezTo>
                <a:lnTo>
                  <a:pt x="302071" y="583528"/>
                </a:lnTo>
                <a:cubicBezTo>
                  <a:pt x="302071" y="601446"/>
                  <a:pt x="295887" y="616668"/>
                  <a:pt x="283518" y="629195"/>
                </a:cubicBezTo>
                <a:cubicBezTo>
                  <a:pt x="271150" y="641722"/>
                  <a:pt x="255928" y="647747"/>
                  <a:pt x="237851" y="647747"/>
                </a:cubicBezTo>
                <a:close/>
                <a:moveTo>
                  <a:pt x="133197" y="534372"/>
                </a:moveTo>
                <a:cubicBezTo>
                  <a:pt x="126378" y="534372"/>
                  <a:pt x="120670" y="532152"/>
                  <a:pt x="116071" y="527712"/>
                </a:cubicBezTo>
                <a:cubicBezTo>
                  <a:pt x="111473" y="523272"/>
                  <a:pt x="109253" y="517564"/>
                  <a:pt x="109412" y="510587"/>
                </a:cubicBezTo>
                <a:cubicBezTo>
                  <a:pt x="109412" y="503768"/>
                  <a:pt x="111631" y="498060"/>
                  <a:pt x="116071" y="493461"/>
                </a:cubicBezTo>
                <a:cubicBezTo>
                  <a:pt x="120511" y="488863"/>
                  <a:pt x="126220" y="486802"/>
                  <a:pt x="133197" y="486802"/>
                </a:cubicBezTo>
                <a:lnTo>
                  <a:pt x="342505" y="486802"/>
                </a:lnTo>
                <a:cubicBezTo>
                  <a:pt x="349324" y="486802"/>
                  <a:pt x="355032" y="489022"/>
                  <a:pt x="359631" y="493461"/>
                </a:cubicBezTo>
                <a:cubicBezTo>
                  <a:pt x="364229" y="497901"/>
                  <a:pt x="366290" y="503610"/>
                  <a:pt x="366290" y="510587"/>
                </a:cubicBezTo>
                <a:cubicBezTo>
                  <a:pt x="366290" y="517564"/>
                  <a:pt x="364071" y="523113"/>
                  <a:pt x="359631" y="527712"/>
                </a:cubicBezTo>
                <a:cubicBezTo>
                  <a:pt x="355191" y="532152"/>
                  <a:pt x="349482" y="534372"/>
                  <a:pt x="342505" y="534372"/>
                </a:cubicBezTo>
                <a:lnTo>
                  <a:pt x="133197" y="534372"/>
                </a:lnTo>
                <a:close/>
                <a:moveTo>
                  <a:pt x="113376" y="438439"/>
                </a:moveTo>
                <a:cubicBezTo>
                  <a:pt x="78491" y="415763"/>
                  <a:pt x="50900" y="387221"/>
                  <a:pt x="30445" y="353129"/>
                </a:cubicBezTo>
                <a:cubicBezTo>
                  <a:pt x="10148" y="319037"/>
                  <a:pt x="0" y="280664"/>
                  <a:pt x="0" y="237851"/>
                </a:cubicBezTo>
                <a:cubicBezTo>
                  <a:pt x="0" y="173314"/>
                  <a:pt x="23468" y="117657"/>
                  <a:pt x="70563" y="70563"/>
                </a:cubicBezTo>
                <a:cubicBezTo>
                  <a:pt x="117657" y="23468"/>
                  <a:pt x="173314" y="0"/>
                  <a:pt x="237851" y="0"/>
                </a:cubicBezTo>
                <a:cubicBezTo>
                  <a:pt x="302388" y="0"/>
                  <a:pt x="358045" y="23468"/>
                  <a:pt x="405139" y="70563"/>
                </a:cubicBezTo>
                <a:cubicBezTo>
                  <a:pt x="452234" y="117657"/>
                  <a:pt x="475702" y="173314"/>
                  <a:pt x="475702" y="237851"/>
                </a:cubicBezTo>
                <a:cubicBezTo>
                  <a:pt x="475702" y="280664"/>
                  <a:pt x="465712" y="319037"/>
                  <a:pt x="445574" y="353129"/>
                </a:cubicBezTo>
                <a:cubicBezTo>
                  <a:pt x="425436" y="387221"/>
                  <a:pt x="397687" y="415605"/>
                  <a:pt x="362326" y="438439"/>
                </a:cubicBezTo>
                <a:lnTo>
                  <a:pt x="113376" y="438439"/>
                </a:lnTo>
                <a:close/>
                <a:moveTo>
                  <a:pt x="130818" y="390868"/>
                </a:moveTo>
                <a:lnTo>
                  <a:pt x="345677" y="390868"/>
                </a:lnTo>
                <a:cubicBezTo>
                  <a:pt x="371048" y="373902"/>
                  <a:pt x="391186" y="352020"/>
                  <a:pt x="405932" y="325063"/>
                </a:cubicBezTo>
                <a:cubicBezTo>
                  <a:pt x="420679" y="298106"/>
                  <a:pt x="428132" y="269089"/>
                  <a:pt x="428132" y="237851"/>
                </a:cubicBezTo>
                <a:cubicBezTo>
                  <a:pt x="428132" y="185524"/>
                  <a:pt x="409579" y="140649"/>
                  <a:pt x="372157" y="103386"/>
                </a:cubicBezTo>
                <a:cubicBezTo>
                  <a:pt x="334894" y="66123"/>
                  <a:pt x="290178" y="47570"/>
                  <a:pt x="237851" y="47570"/>
                </a:cubicBezTo>
                <a:cubicBezTo>
                  <a:pt x="185524" y="47570"/>
                  <a:pt x="140808" y="66281"/>
                  <a:pt x="103386" y="103544"/>
                </a:cubicBezTo>
                <a:cubicBezTo>
                  <a:pt x="66123" y="140808"/>
                  <a:pt x="47570" y="185524"/>
                  <a:pt x="47570" y="237851"/>
                </a:cubicBezTo>
                <a:cubicBezTo>
                  <a:pt x="47570" y="269089"/>
                  <a:pt x="55023" y="298106"/>
                  <a:pt x="69770" y="325063"/>
                </a:cubicBezTo>
                <a:cubicBezTo>
                  <a:pt x="84516" y="352020"/>
                  <a:pt x="104972" y="373902"/>
                  <a:pt x="130818" y="390868"/>
                </a:cubicBezTo>
                <a:close/>
              </a:path>
            </a:pathLst>
          </a:custGeom>
          <a:solidFill>
            <a:schemeClr val="bg1"/>
          </a:solidFill>
          <a:ln w="15846" cap="flat">
            <a:noFill/>
            <a:prstDash val="solid"/>
            <a:miter/>
          </a:ln>
        </p:spPr>
        <p:txBody>
          <a:bodyPr rtlCol="0" anchor="ctr"/>
          <a:lstStyle/>
          <a:p>
            <a:endParaRPr lang="en-US" dirty="0">
              <a:latin typeface="BC Sans" pitchFamily="2" charset="0"/>
            </a:endParaRPr>
          </a:p>
        </p:txBody>
      </p:sp>
      <p:sp>
        <p:nvSpPr>
          <p:cNvPr id="23" name="Freeform: Shape 22">
            <a:extLst>
              <a:ext uri="{FF2B5EF4-FFF2-40B4-BE49-F238E27FC236}">
                <a16:creationId xmlns:a16="http://schemas.microsoft.com/office/drawing/2014/main" id="{F6A45848-DF8C-8743-5A2C-2AA3740D8AD2}"/>
              </a:ext>
              <a:ext uri="{C183D7F6-B498-43B3-948B-1728B52AA6E4}">
                <adec:decorative xmlns:adec="http://schemas.microsoft.com/office/drawing/2017/decorative" val="1"/>
              </a:ext>
            </a:extLst>
          </p:cNvPr>
          <p:cNvSpPr/>
          <p:nvPr/>
        </p:nvSpPr>
        <p:spPr>
          <a:xfrm>
            <a:off x="5794249" y="2428108"/>
            <a:ext cx="431308" cy="305510"/>
          </a:xfrm>
          <a:custGeom>
            <a:avLst/>
            <a:gdLst>
              <a:gd name="connsiteX0" fmla="*/ 23785 w 761122"/>
              <a:gd name="connsiteY0" fmla="*/ 539129 h 539128"/>
              <a:gd name="connsiteX1" fmla="*/ 6660 w 761122"/>
              <a:gd name="connsiteY1" fmla="*/ 532469 h 539128"/>
              <a:gd name="connsiteX2" fmla="*/ 0 w 761122"/>
              <a:gd name="connsiteY2" fmla="*/ 515344 h 539128"/>
              <a:gd name="connsiteX3" fmla="*/ 6818 w 761122"/>
              <a:gd name="connsiteY3" fmla="*/ 498218 h 539128"/>
              <a:gd name="connsiteX4" fmla="*/ 23785 w 761122"/>
              <a:gd name="connsiteY4" fmla="*/ 491558 h 539128"/>
              <a:gd name="connsiteX5" fmla="*/ 111790 w 761122"/>
              <a:gd name="connsiteY5" fmla="*/ 491558 h 539128"/>
              <a:gd name="connsiteX6" fmla="*/ 111790 w 761122"/>
              <a:gd name="connsiteY6" fmla="*/ 458259 h 539128"/>
              <a:gd name="connsiteX7" fmla="*/ 78491 w 761122"/>
              <a:gd name="connsiteY7" fmla="*/ 443988 h 539128"/>
              <a:gd name="connsiteX8" fmla="*/ 64220 w 761122"/>
              <a:gd name="connsiteY8" fmla="*/ 410689 h 539128"/>
              <a:gd name="connsiteX9" fmla="*/ 64220 w 761122"/>
              <a:gd name="connsiteY9" fmla="*/ 47570 h 539128"/>
              <a:gd name="connsiteX10" fmla="*/ 78491 w 761122"/>
              <a:gd name="connsiteY10" fmla="*/ 14271 h 539128"/>
              <a:gd name="connsiteX11" fmla="*/ 111790 w 761122"/>
              <a:gd name="connsiteY11" fmla="*/ 0 h 539128"/>
              <a:gd name="connsiteX12" fmla="*/ 649333 w 761122"/>
              <a:gd name="connsiteY12" fmla="*/ 0 h 539128"/>
              <a:gd name="connsiteX13" fmla="*/ 682632 w 761122"/>
              <a:gd name="connsiteY13" fmla="*/ 14271 h 539128"/>
              <a:gd name="connsiteX14" fmla="*/ 696903 w 761122"/>
              <a:gd name="connsiteY14" fmla="*/ 47570 h 539128"/>
              <a:gd name="connsiteX15" fmla="*/ 696903 w 761122"/>
              <a:gd name="connsiteY15" fmla="*/ 410689 h 539128"/>
              <a:gd name="connsiteX16" fmla="*/ 682632 w 761122"/>
              <a:gd name="connsiteY16" fmla="*/ 443988 h 539128"/>
              <a:gd name="connsiteX17" fmla="*/ 649333 w 761122"/>
              <a:gd name="connsiteY17" fmla="*/ 458259 h 539128"/>
              <a:gd name="connsiteX18" fmla="*/ 649333 w 761122"/>
              <a:gd name="connsiteY18" fmla="*/ 491558 h 539128"/>
              <a:gd name="connsiteX19" fmla="*/ 737337 w 761122"/>
              <a:gd name="connsiteY19" fmla="*/ 491558 h 539128"/>
              <a:gd name="connsiteX20" fmla="*/ 754463 w 761122"/>
              <a:gd name="connsiteY20" fmla="*/ 498218 h 539128"/>
              <a:gd name="connsiteX21" fmla="*/ 761122 w 761122"/>
              <a:gd name="connsiteY21" fmla="*/ 515344 h 539128"/>
              <a:gd name="connsiteX22" fmla="*/ 754463 w 761122"/>
              <a:gd name="connsiteY22" fmla="*/ 532469 h 539128"/>
              <a:gd name="connsiteX23" fmla="*/ 737337 w 761122"/>
              <a:gd name="connsiteY23" fmla="*/ 539129 h 539128"/>
              <a:gd name="connsiteX24" fmla="*/ 23785 w 761122"/>
              <a:gd name="connsiteY24" fmla="*/ 539129 h 539128"/>
              <a:gd name="connsiteX25" fmla="*/ 111790 w 761122"/>
              <a:gd name="connsiteY25" fmla="*/ 410689 h 539128"/>
              <a:gd name="connsiteX26" fmla="*/ 649333 w 761122"/>
              <a:gd name="connsiteY26" fmla="*/ 410689 h 539128"/>
              <a:gd name="connsiteX27" fmla="*/ 649333 w 761122"/>
              <a:gd name="connsiteY27" fmla="*/ 47570 h 539128"/>
              <a:gd name="connsiteX28" fmla="*/ 111790 w 761122"/>
              <a:gd name="connsiteY28" fmla="*/ 47570 h 539128"/>
              <a:gd name="connsiteX29" fmla="*/ 111790 w 761122"/>
              <a:gd name="connsiteY29" fmla="*/ 410689 h 539128"/>
              <a:gd name="connsiteX30" fmla="*/ 111790 w 761122"/>
              <a:gd name="connsiteY30" fmla="*/ 410689 h 539128"/>
              <a:gd name="connsiteX31" fmla="*/ 111790 w 761122"/>
              <a:gd name="connsiteY31" fmla="*/ 410689 h 53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61122" h="539128">
                <a:moveTo>
                  <a:pt x="23785" y="539129"/>
                </a:moveTo>
                <a:cubicBezTo>
                  <a:pt x="16967" y="539129"/>
                  <a:pt x="11258" y="536909"/>
                  <a:pt x="6660" y="532469"/>
                </a:cubicBezTo>
                <a:cubicBezTo>
                  <a:pt x="2220" y="528029"/>
                  <a:pt x="0" y="522320"/>
                  <a:pt x="0" y="515344"/>
                </a:cubicBezTo>
                <a:cubicBezTo>
                  <a:pt x="0" y="508367"/>
                  <a:pt x="2220" y="502817"/>
                  <a:pt x="6818" y="498218"/>
                </a:cubicBezTo>
                <a:cubicBezTo>
                  <a:pt x="11258" y="493778"/>
                  <a:pt x="16967" y="491558"/>
                  <a:pt x="23785" y="491558"/>
                </a:cubicBezTo>
                <a:lnTo>
                  <a:pt x="111790" y="491558"/>
                </a:lnTo>
                <a:lnTo>
                  <a:pt x="111790" y="458259"/>
                </a:lnTo>
                <a:cubicBezTo>
                  <a:pt x="99104" y="458259"/>
                  <a:pt x="88005" y="453502"/>
                  <a:pt x="78491" y="443988"/>
                </a:cubicBezTo>
                <a:cubicBezTo>
                  <a:pt x="68977" y="434474"/>
                  <a:pt x="64220" y="423375"/>
                  <a:pt x="64220" y="410689"/>
                </a:cubicBezTo>
                <a:lnTo>
                  <a:pt x="64220" y="47570"/>
                </a:lnTo>
                <a:cubicBezTo>
                  <a:pt x="64220" y="34885"/>
                  <a:pt x="68977" y="23785"/>
                  <a:pt x="78491" y="14271"/>
                </a:cubicBezTo>
                <a:cubicBezTo>
                  <a:pt x="88005" y="4757"/>
                  <a:pt x="99104" y="0"/>
                  <a:pt x="111790" y="0"/>
                </a:cubicBezTo>
                <a:lnTo>
                  <a:pt x="649333" y="0"/>
                </a:lnTo>
                <a:cubicBezTo>
                  <a:pt x="662018" y="0"/>
                  <a:pt x="673118" y="4757"/>
                  <a:pt x="682632" y="14271"/>
                </a:cubicBezTo>
                <a:cubicBezTo>
                  <a:pt x="692146" y="23785"/>
                  <a:pt x="696903" y="34885"/>
                  <a:pt x="696903" y="47570"/>
                </a:cubicBezTo>
                <a:lnTo>
                  <a:pt x="696903" y="410689"/>
                </a:lnTo>
                <a:cubicBezTo>
                  <a:pt x="696903" y="423375"/>
                  <a:pt x="692146" y="434474"/>
                  <a:pt x="682632" y="443988"/>
                </a:cubicBezTo>
                <a:cubicBezTo>
                  <a:pt x="673118" y="453502"/>
                  <a:pt x="662018" y="458259"/>
                  <a:pt x="649333" y="458259"/>
                </a:cubicBezTo>
                <a:lnTo>
                  <a:pt x="649333" y="491558"/>
                </a:lnTo>
                <a:lnTo>
                  <a:pt x="737337" y="491558"/>
                </a:lnTo>
                <a:cubicBezTo>
                  <a:pt x="744157" y="491558"/>
                  <a:pt x="749865" y="493778"/>
                  <a:pt x="754463" y="498218"/>
                </a:cubicBezTo>
                <a:cubicBezTo>
                  <a:pt x="759062" y="502658"/>
                  <a:pt x="761122" y="508367"/>
                  <a:pt x="761122" y="515344"/>
                </a:cubicBezTo>
                <a:cubicBezTo>
                  <a:pt x="761122" y="522320"/>
                  <a:pt x="758903" y="527870"/>
                  <a:pt x="754463" y="532469"/>
                </a:cubicBezTo>
                <a:cubicBezTo>
                  <a:pt x="750023" y="537067"/>
                  <a:pt x="744314" y="539129"/>
                  <a:pt x="737337" y="539129"/>
                </a:cubicBezTo>
                <a:lnTo>
                  <a:pt x="23785" y="539129"/>
                </a:lnTo>
                <a:close/>
                <a:moveTo>
                  <a:pt x="111790" y="410689"/>
                </a:moveTo>
                <a:lnTo>
                  <a:pt x="649333" y="410689"/>
                </a:lnTo>
                <a:lnTo>
                  <a:pt x="649333" y="47570"/>
                </a:lnTo>
                <a:lnTo>
                  <a:pt x="111790" y="47570"/>
                </a:lnTo>
                <a:lnTo>
                  <a:pt x="111790" y="410689"/>
                </a:lnTo>
                <a:close/>
                <a:moveTo>
                  <a:pt x="111790" y="410689"/>
                </a:moveTo>
                <a:lnTo>
                  <a:pt x="111790" y="410689"/>
                </a:lnTo>
                <a:close/>
              </a:path>
            </a:pathLst>
          </a:custGeom>
          <a:solidFill>
            <a:schemeClr val="bg1"/>
          </a:solidFill>
          <a:ln w="15846" cap="flat">
            <a:noFill/>
            <a:prstDash val="solid"/>
            <a:miter/>
          </a:ln>
        </p:spPr>
        <p:txBody>
          <a:bodyPr rtlCol="0" anchor="ctr"/>
          <a:lstStyle/>
          <a:p>
            <a:endParaRPr lang="en-US" dirty="0">
              <a:latin typeface="BC Sans" pitchFamily="2" charset="0"/>
            </a:endParaRPr>
          </a:p>
        </p:txBody>
      </p:sp>
      <p:sp>
        <p:nvSpPr>
          <p:cNvPr id="9" name="TextBox 8">
            <a:extLst>
              <a:ext uri="{FF2B5EF4-FFF2-40B4-BE49-F238E27FC236}">
                <a16:creationId xmlns:a16="http://schemas.microsoft.com/office/drawing/2014/main" id="{41FD6B0B-34BF-41AD-0FA6-BAA4FD4E535E}"/>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a:t>
            </a:r>
            <a:r>
              <a:rPr lang="en-US" sz="1200" dirty="0">
                <a:solidFill>
                  <a:schemeClr val="bg1">
                    <a:lumMod val="50000"/>
                  </a:schemeClr>
                </a:solidFill>
                <a:latin typeface="BC Sans" pitchFamily="2" charset="0"/>
              </a:rPr>
              <a:t>ocial Media Guidelines for Personal Use</a:t>
            </a:r>
            <a:endParaRPr lang="en-US" sz="1200" dirty="0">
              <a:latin typeface="BC Sans" pitchFamily="2" charset="0"/>
            </a:endParaRPr>
          </a:p>
        </p:txBody>
      </p:sp>
      <p:sp>
        <p:nvSpPr>
          <p:cNvPr id="16" name="Oval 15">
            <a:extLst>
              <a:ext uri="{FF2B5EF4-FFF2-40B4-BE49-F238E27FC236}">
                <a16:creationId xmlns:a16="http://schemas.microsoft.com/office/drawing/2014/main" id="{6783C09B-24F3-0CC1-6E15-EECE5ACC518D}"/>
              </a:ext>
              <a:ext uri="{C183D7F6-B498-43B3-948B-1728B52AA6E4}">
                <adec:decorative xmlns:adec="http://schemas.microsoft.com/office/drawing/2017/decorative" val="1"/>
              </a:ext>
            </a:extLst>
          </p:cNvPr>
          <p:cNvSpPr/>
          <p:nvPr/>
        </p:nvSpPr>
        <p:spPr>
          <a:xfrm>
            <a:off x="1957299" y="2514588"/>
            <a:ext cx="784007" cy="784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dirty="0">
                <a:latin typeface="Aptos ExtraBold" panose="020F0502020204030204" pitchFamily="34" charset="0"/>
              </a:rPr>
              <a:t>5</a:t>
            </a:r>
            <a:endParaRPr lang="en-US" sz="3600" dirty="0">
              <a:latin typeface="Aptos ExtraBold" panose="020F0502020204030204" pitchFamily="34" charset="0"/>
            </a:endParaRPr>
          </a:p>
        </p:txBody>
      </p:sp>
      <p:sp>
        <p:nvSpPr>
          <p:cNvPr id="18" name="Oval 17">
            <a:extLst>
              <a:ext uri="{FF2B5EF4-FFF2-40B4-BE49-F238E27FC236}">
                <a16:creationId xmlns:a16="http://schemas.microsoft.com/office/drawing/2014/main" id="{5FEEDBC6-ECED-FF05-C1EB-362C8100EA82}"/>
              </a:ext>
              <a:ext uri="{C183D7F6-B498-43B3-948B-1728B52AA6E4}">
                <adec:decorative xmlns:adec="http://schemas.microsoft.com/office/drawing/2017/decorative" val="1"/>
              </a:ext>
            </a:extLst>
          </p:cNvPr>
          <p:cNvSpPr/>
          <p:nvPr/>
        </p:nvSpPr>
        <p:spPr>
          <a:xfrm>
            <a:off x="5781440" y="2514588"/>
            <a:ext cx="784007" cy="784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dirty="0">
                <a:latin typeface="Aptos ExtraBold" panose="020F0502020204030204" pitchFamily="34" charset="0"/>
              </a:rPr>
              <a:t>6</a:t>
            </a:r>
            <a:endParaRPr lang="en-US" sz="3600" dirty="0">
              <a:latin typeface="Aptos ExtraBold" panose="020F0502020204030204" pitchFamily="34" charset="0"/>
            </a:endParaRPr>
          </a:p>
        </p:txBody>
      </p:sp>
      <p:sp>
        <p:nvSpPr>
          <p:cNvPr id="2" name="Text Placeholder 7">
            <a:extLst>
              <a:ext uri="{FF2B5EF4-FFF2-40B4-BE49-F238E27FC236}">
                <a16:creationId xmlns:a16="http://schemas.microsoft.com/office/drawing/2014/main" id="{0E5947C9-082F-09B3-E27A-ECBB386FC200}"/>
              </a:ext>
            </a:extLst>
          </p:cNvPr>
          <p:cNvSpPr txBox="1">
            <a:spLocks/>
          </p:cNvSpPr>
          <p:nvPr/>
        </p:nvSpPr>
        <p:spPr>
          <a:xfrm>
            <a:off x="7842975" y="3287943"/>
            <a:ext cx="3081802" cy="485955"/>
          </a:xfrm>
          <a:prstGeom prst="rect">
            <a:avLst/>
          </a:prstGeom>
        </p:spPr>
        <p:txBody>
          <a:bodyPr vert="horz" lIns="91440" tIns="45720" rIns="91440" bIns="45720" rtlCol="0" anchor="ctr">
            <a:normAutofit/>
          </a:bodyPr>
          <a:lstStyle>
            <a:lvl1pPr marL="0" indent="0" algn="ctr" defTabSz="914400" rtl="0" eaLnBrk="1" latinLnBrk="0" hangingPunct="1">
              <a:lnSpc>
                <a:spcPct val="100000"/>
              </a:lnSpc>
              <a:spcBef>
                <a:spcPts val="1000"/>
              </a:spcBef>
              <a:buClr>
                <a:schemeClr val="tx2"/>
              </a:buClr>
              <a:buFont typeface="Wingdings" panose="05000000000000000000" pitchFamily="2" charset="2"/>
              <a:buNone/>
              <a:defRPr sz="1800" b="1" i="0" kern="1200">
                <a:solidFill>
                  <a:schemeClr val="tx2"/>
                </a:solidFill>
                <a:latin typeface="BC Sans" pitchFamily="2" charset="0"/>
                <a:ea typeface="+mn-ea"/>
                <a:cs typeface="+mn-cs"/>
              </a:defRPr>
            </a:lvl1pPr>
            <a:lvl2pPr marL="457200" indent="0" algn="l" defTabSz="914400" rtl="0" eaLnBrk="1" latinLnBrk="0" hangingPunct="1">
              <a:lnSpc>
                <a:spcPct val="90000"/>
              </a:lnSpc>
              <a:spcBef>
                <a:spcPts val="500"/>
              </a:spcBef>
              <a:buClr>
                <a:schemeClr val="accent2"/>
              </a:buClr>
              <a:buFont typeface="Wingdings" panose="05000000000000000000" pitchFamily="2" charset="2"/>
              <a:buNone/>
              <a:defRPr sz="1400" b="0" i="0" kern="1200">
                <a:solidFill>
                  <a:schemeClr val="tx1"/>
                </a:solidFill>
                <a:latin typeface="BC Sans" pitchFamily="2"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BC Sans"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BC Sans" pitchFamily="2"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BC Sans" pitchFamily="2"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CA" dirty="0">
                <a:solidFill>
                  <a:schemeClr val="accent1"/>
                </a:solidFill>
              </a:rPr>
              <a:t>Official act </a:t>
            </a:r>
            <a:endParaRPr lang="en-US" dirty="0">
              <a:solidFill>
                <a:schemeClr val="accent1"/>
              </a:solidFill>
            </a:endParaRPr>
          </a:p>
        </p:txBody>
      </p:sp>
      <p:sp>
        <p:nvSpPr>
          <p:cNvPr id="10" name="Text Placeholder 4">
            <a:extLst>
              <a:ext uri="{FF2B5EF4-FFF2-40B4-BE49-F238E27FC236}">
                <a16:creationId xmlns:a16="http://schemas.microsoft.com/office/drawing/2014/main" id="{A1D7BB05-8CDB-C576-27D2-C1426B20B13F}"/>
              </a:ext>
            </a:extLst>
          </p:cNvPr>
          <p:cNvSpPr txBox="1">
            <a:spLocks/>
          </p:cNvSpPr>
          <p:nvPr/>
        </p:nvSpPr>
        <p:spPr>
          <a:xfrm>
            <a:off x="7842974" y="3658877"/>
            <a:ext cx="3191933" cy="3085531"/>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Clr>
                <a:schemeClr val="tx2"/>
              </a:buClr>
              <a:buFont typeface="Wingdings" panose="05000000000000000000" pitchFamily="2" charset="2"/>
              <a:buNone/>
              <a:defRPr sz="1800" b="0" i="0" kern="1200">
                <a:solidFill>
                  <a:schemeClr val="tx1"/>
                </a:solidFill>
                <a:latin typeface="BC Sans" pitchFamily="2" charset="0"/>
                <a:ea typeface="+mn-ea"/>
                <a:cs typeface="+mn-cs"/>
              </a:defRPr>
            </a:lvl1pPr>
            <a:lvl2pPr marL="457200" indent="0" algn="l" defTabSz="914400" rtl="0" eaLnBrk="1" latinLnBrk="0" hangingPunct="1">
              <a:lnSpc>
                <a:spcPct val="90000"/>
              </a:lnSpc>
              <a:spcBef>
                <a:spcPts val="500"/>
              </a:spcBef>
              <a:buClr>
                <a:schemeClr val="accent2"/>
              </a:buClr>
              <a:buFont typeface="Wingdings" panose="05000000000000000000" pitchFamily="2" charset="2"/>
              <a:buNone/>
              <a:defRPr sz="1400" b="0" i="0" kern="1200">
                <a:solidFill>
                  <a:schemeClr val="tx1"/>
                </a:solidFill>
                <a:latin typeface="BC Sans" pitchFamily="2"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b="0" i="0" kern="1200">
                <a:solidFill>
                  <a:schemeClr val="tx1"/>
                </a:solidFill>
                <a:latin typeface="BC Sans" pitchFamily="2"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BC Sans" pitchFamily="2"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b="0" i="0" kern="1200">
                <a:solidFill>
                  <a:schemeClr val="tx1"/>
                </a:solidFill>
                <a:latin typeface="BC Sans" pitchFamily="2"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US" dirty="0"/>
              <a:t>Not making comments that are perceived as an official act or representation. </a:t>
            </a:r>
          </a:p>
        </p:txBody>
      </p:sp>
      <p:sp>
        <p:nvSpPr>
          <p:cNvPr id="12" name="Oval 11">
            <a:extLst>
              <a:ext uri="{FF2B5EF4-FFF2-40B4-BE49-F238E27FC236}">
                <a16:creationId xmlns:a16="http://schemas.microsoft.com/office/drawing/2014/main" id="{F20CDF1B-BE52-7335-1723-1BEE3561DBB0}"/>
              </a:ext>
              <a:ext uri="{C183D7F6-B498-43B3-948B-1728B52AA6E4}">
                <adec:decorative xmlns:adec="http://schemas.microsoft.com/office/drawing/2017/decorative" val="1"/>
              </a:ext>
            </a:extLst>
          </p:cNvPr>
          <p:cNvSpPr/>
          <p:nvPr/>
        </p:nvSpPr>
        <p:spPr>
          <a:xfrm>
            <a:off x="9010985" y="2507773"/>
            <a:ext cx="784007" cy="7840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dirty="0">
                <a:latin typeface="Aptos ExtraBold" panose="020F0502020204030204" pitchFamily="34" charset="0"/>
              </a:rPr>
              <a:t>7</a:t>
            </a:r>
            <a:endParaRPr lang="en-US" sz="3600" dirty="0">
              <a:latin typeface="Aptos ExtraBold" panose="020F0502020204030204" pitchFamily="34" charset="0"/>
            </a:endParaRPr>
          </a:p>
        </p:txBody>
      </p:sp>
    </p:spTree>
    <p:extLst>
      <p:ext uri="{BB962C8B-B14F-4D97-AF65-F5344CB8AC3E}">
        <p14:creationId xmlns:p14="http://schemas.microsoft.com/office/powerpoint/2010/main" val="248866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918532" y="541382"/>
            <a:ext cx="9369512"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ea typeface="+mn-ea"/>
                <a:cs typeface="+mn-cs"/>
              </a:rPr>
              <a:t>Personal use during work time</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978029"/>
            <a:ext cx="5698068" cy="4494490"/>
          </a:xfrm>
        </p:spPr>
        <p:txBody>
          <a:bodyPr>
            <a:normAutofit/>
          </a:bodyPr>
          <a:lstStyle/>
          <a:p>
            <a:pPr>
              <a:lnSpc>
                <a:spcPct val="120000"/>
              </a:lnSpc>
              <a:spcBef>
                <a:spcPts val="0"/>
              </a:spcBef>
              <a:spcAft>
                <a:spcPts val="1800"/>
              </a:spcAft>
              <a:buSzPct val="80000"/>
            </a:pPr>
            <a:r>
              <a:rPr lang="en-CA" sz="2400" dirty="0"/>
              <a:t>Limited, reasonable use of social media is permitted</a:t>
            </a:r>
          </a:p>
          <a:p>
            <a:pPr>
              <a:lnSpc>
                <a:spcPct val="120000"/>
              </a:lnSpc>
              <a:spcBef>
                <a:spcPts val="0"/>
              </a:spcBef>
              <a:spcAft>
                <a:spcPts val="1800"/>
              </a:spcAft>
              <a:buSzPct val="80000"/>
            </a:pPr>
            <a:r>
              <a:rPr lang="en-CA" sz="2400" dirty="0"/>
              <a:t>Employees should talk with their supervisor to understand what is appropriate</a:t>
            </a:r>
            <a:endParaRPr lang="en-US" sz="2400" dirty="0"/>
          </a:p>
        </p:txBody>
      </p:sp>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pic>
        <p:nvPicPr>
          <p:cNvPr id="5" name="Picture 4">
            <a:extLst>
              <a:ext uri="{FF2B5EF4-FFF2-40B4-BE49-F238E27FC236}">
                <a16:creationId xmlns:a16="http://schemas.microsoft.com/office/drawing/2014/main" id="{90AC8173-7665-CBFB-B8E6-62F5753F74E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1869" y="1636714"/>
            <a:ext cx="3584571" cy="3584571"/>
          </a:xfrm>
          <a:prstGeom prst="rect">
            <a:avLst/>
          </a:prstGeom>
        </p:spPr>
      </p:pic>
    </p:spTree>
    <p:extLst>
      <p:ext uri="{BB962C8B-B14F-4D97-AF65-F5344CB8AC3E}">
        <p14:creationId xmlns:p14="http://schemas.microsoft.com/office/powerpoint/2010/main" val="2405026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918532" y="541382"/>
            <a:ext cx="9369512"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3600" u="none" strike="noStrike" kern="1200" cap="none" spc="0" normalizeH="0" baseline="0" noProof="0" dirty="0">
                <a:ln>
                  <a:noFill/>
                </a:ln>
                <a:solidFill>
                  <a:schemeClr val="tx2"/>
                </a:solidFill>
                <a:effectLst/>
                <a:uLnTx/>
                <a:uFillTx/>
                <a:ea typeface="+mn-ea"/>
                <a:cs typeface="+mn-cs"/>
              </a:rPr>
              <a:t>(1) Cyber </a:t>
            </a:r>
            <a:r>
              <a:rPr lang="en-CA" dirty="0">
                <a:ea typeface="+mn-ea"/>
                <a:cs typeface="+mn-cs"/>
              </a:rPr>
              <a:t>s</a:t>
            </a:r>
            <a:r>
              <a:rPr kumimoji="0" lang="en-CA" sz="3600" u="none" strike="noStrike" kern="1200" cap="none" spc="0" normalizeH="0" baseline="0" noProof="0" dirty="0" err="1">
                <a:ln>
                  <a:noFill/>
                </a:ln>
                <a:solidFill>
                  <a:schemeClr val="tx2"/>
                </a:solidFill>
                <a:effectLst/>
                <a:uLnTx/>
                <a:uFillTx/>
                <a:ea typeface="+mn-ea"/>
                <a:cs typeface="+mn-cs"/>
              </a:rPr>
              <a:t>afety</a:t>
            </a:r>
            <a:r>
              <a:rPr kumimoji="0" lang="en-CA" sz="3600" u="none" strike="noStrike" kern="1200" cap="none" spc="0" normalizeH="0" baseline="0" noProof="0" dirty="0">
                <a:ln>
                  <a:noFill/>
                </a:ln>
                <a:solidFill>
                  <a:schemeClr val="tx2"/>
                </a:solidFill>
                <a:effectLst/>
                <a:uLnTx/>
                <a:uFillTx/>
                <a:ea typeface="+mn-ea"/>
                <a:cs typeface="+mn-cs"/>
              </a:rPr>
              <a:t>/bullying </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978029"/>
            <a:ext cx="5698068" cy="4494490"/>
          </a:xfrm>
        </p:spPr>
        <p:txBody>
          <a:bodyPr>
            <a:normAutofit/>
          </a:bodyPr>
          <a:lstStyle/>
          <a:p>
            <a:pPr>
              <a:lnSpc>
                <a:spcPct val="120000"/>
              </a:lnSpc>
              <a:spcBef>
                <a:spcPts val="0"/>
              </a:spcBef>
              <a:spcAft>
                <a:spcPts val="1800"/>
              </a:spcAft>
              <a:buSzPct val="80000"/>
            </a:pPr>
            <a:r>
              <a:rPr lang="en-CA" sz="2400" dirty="0"/>
              <a:t>Under the </a:t>
            </a:r>
            <a:r>
              <a:rPr lang="en-CA" sz="2400" dirty="0">
                <a:solidFill>
                  <a:schemeClr val="tx2"/>
                </a:solidFill>
                <a:hlinkClick r:id="rId3">
                  <a:extLst>
                    <a:ext uri="{A12FA001-AC4F-418D-AE19-62706E023703}">
                      <ahyp:hlinkClr xmlns:ahyp="http://schemas.microsoft.com/office/drawing/2018/hyperlinkcolor" val="tx"/>
                    </a:ext>
                  </a:extLst>
                </a:hlinkClick>
              </a:rPr>
              <a:t>Standards of Conduct</a:t>
            </a:r>
            <a:r>
              <a:rPr lang="en-CA" sz="2400" dirty="0"/>
              <a:t>, bullying or any other inappropriate conduct will not be tolerated</a:t>
            </a:r>
          </a:p>
          <a:p>
            <a:pPr>
              <a:lnSpc>
                <a:spcPct val="120000"/>
              </a:lnSpc>
              <a:spcBef>
                <a:spcPts val="0"/>
              </a:spcBef>
              <a:spcAft>
                <a:spcPts val="1800"/>
              </a:spcAft>
              <a:buSzPct val="80000"/>
            </a:pPr>
            <a:r>
              <a:rPr lang="en-CA" sz="2400" dirty="0"/>
              <a:t>The BC Public Service takes discrimination, bullying, harassment and threats to employee safety seriously including those which occur over social media</a:t>
            </a:r>
            <a:endParaRPr lang="en-US" sz="2400" dirty="0"/>
          </a:p>
        </p:txBody>
      </p:sp>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pic>
        <p:nvPicPr>
          <p:cNvPr id="4" name="Picture 3">
            <a:extLst>
              <a:ext uri="{FF2B5EF4-FFF2-40B4-BE49-F238E27FC236}">
                <a16:creationId xmlns:a16="http://schemas.microsoft.com/office/drawing/2014/main" id="{371620FA-BA31-F891-367F-5BDA602ED1C5}"/>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31967" y="2470008"/>
            <a:ext cx="3384376" cy="2567811"/>
          </a:xfrm>
          <a:prstGeom prst="rect">
            <a:avLst/>
          </a:prstGeom>
        </p:spPr>
      </p:pic>
    </p:spTree>
    <p:extLst>
      <p:ext uri="{BB962C8B-B14F-4D97-AF65-F5344CB8AC3E}">
        <p14:creationId xmlns:p14="http://schemas.microsoft.com/office/powerpoint/2010/main" val="6119078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918532" y="541382"/>
            <a:ext cx="9369512"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3600" u="none" strike="noStrike" kern="1200" cap="none" spc="0" normalizeH="0" baseline="0" noProof="0" dirty="0">
                <a:ln>
                  <a:noFill/>
                </a:ln>
                <a:solidFill>
                  <a:schemeClr val="tx2"/>
                </a:solidFill>
                <a:effectLst/>
                <a:uLnTx/>
                <a:uFillTx/>
                <a:ea typeface="+mn-ea"/>
                <a:cs typeface="+mn-cs"/>
              </a:rPr>
              <a:t>(2) Cyber </a:t>
            </a:r>
            <a:r>
              <a:rPr lang="en-CA" dirty="0">
                <a:ea typeface="+mn-ea"/>
                <a:cs typeface="+mn-cs"/>
              </a:rPr>
              <a:t>s</a:t>
            </a:r>
            <a:r>
              <a:rPr kumimoji="0" lang="en-CA" sz="3600" u="none" strike="noStrike" kern="1200" cap="none" spc="0" normalizeH="0" baseline="0" noProof="0" dirty="0" err="1">
                <a:ln>
                  <a:noFill/>
                </a:ln>
                <a:solidFill>
                  <a:schemeClr val="tx2"/>
                </a:solidFill>
                <a:effectLst/>
                <a:uLnTx/>
                <a:uFillTx/>
                <a:ea typeface="+mn-ea"/>
                <a:cs typeface="+mn-cs"/>
              </a:rPr>
              <a:t>afety</a:t>
            </a:r>
            <a:r>
              <a:rPr kumimoji="0" lang="en-CA" sz="3600" u="none" strike="noStrike" kern="1200" cap="none" spc="0" normalizeH="0" baseline="0" noProof="0" dirty="0">
                <a:ln>
                  <a:noFill/>
                </a:ln>
                <a:solidFill>
                  <a:schemeClr val="tx2"/>
                </a:solidFill>
                <a:effectLst/>
                <a:uLnTx/>
                <a:uFillTx/>
                <a:ea typeface="+mn-ea"/>
                <a:cs typeface="+mn-cs"/>
              </a:rPr>
              <a:t>/bullying </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978029"/>
            <a:ext cx="5698068" cy="4494490"/>
          </a:xfrm>
        </p:spPr>
        <p:txBody>
          <a:bodyPr>
            <a:normAutofit/>
          </a:bodyPr>
          <a:lstStyle/>
          <a:p>
            <a:pPr>
              <a:lnSpc>
                <a:spcPct val="120000"/>
              </a:lnSpc>
              <a:spcBef>
                <a:spcPts val="0"/>
              </a:spcBef>
              <a:spcAft>
                <a:spcPts val="1800"/>
              </a:spcAft>
              <a:buSzPct val="80000"/>
            </a:pPr>
            <a:r>
              <a:rPr lang="en-CA" sz="2400" dirty="0"/>
              <a:t>For guidance, read the cyber safety section of the </a:t>
            </a:r>
            <a:r>
              <a:rPr lang="en-CA" sz="2400" dirty="0">
                <a:solidFill>
                  <a:schemeClr val="tx2"/>
                </a:solidFill>
                <a:hlinkClick r:id="rId3">
                  <a:extLst>
                    <a:ext uri="{A12FA001-AC4F-418D-AE19-62706E023703}">
                      <ahyp:hlinkClr xmlns:ahyp="http://schemas.microsoft.com/office/drawing/2018/hyperlinkcolor" val="tx"/>
                    </a:ext>
                  </a:extLst>
                </a:hlinkClick>
              </a:rPr>
              <a:t>Social Media Guidelines</a:t>
            </a:r>
            <a:endParaRPr lang="en-CA" sz="2400" dirty="0"/>
          </a:p>
          <a:p>
            <a:pPr>
              <a:lnSpc>
                <a:spcPct val="120000"/>
              </a:lnSpc>
              <a:spcBef>
                <a:spcPts val="0"/>
              </a:spcBef>
              <a:spcAft>
                <a:spcPts val="1800"/>
              </a:spcAft>
              <a:buSzPct val="80000"/>
            </a:pPr>
            <a:r>
              <a:rPr lang="en-CA" sz="2400" dirty="0"/>
              <a:t>If you’re experiencing online bullying, visit</a:t>
            </a:r>
            <a:r>
              <a:rPr lang="en-CA" sz="2400" dirty="0">
                <a:solidFill>
                  <a:schemeClr val="tx2"/>
                </a:solidFill>
              </a:rPr>
              <a:t> </a:t>
            </a:r>
            <a:r>
              <a:rPr lang="en-CA" sz="2400" dirty="0">
                <a:solidFill>
                  <a:schemeClr val="tx2"/>
                </a:solidFill>
                <a:hlinkClick r:id="rId4">
                  <a:extLst>
                    <a:ext uri="{A12FA001-AC4F-418D-AE19-62706E023703}">
                      <ahyp:hlinkClr xmlns:ahyp="http://schemas.microsoft.com/office/drawing/2018/hyperlinkcolor" val="tx"/>
                    </a:ext>
                  </a:extLst>
                </a:hlinkClick>
              </a:rPr>
              <a:t>Address discrimination, bullying and harassment</a:t>
            </a:r>
            <a:r>
              <a:rPr lang="en-CA" sz="2400" dirty="0">
                <a:solidFill>
                  <a:schemeClr val="tx2"/>
                </a:solidFill>
              </a:rPr>
              <a:t> </a:t>
            </a:r>
            <a:r>
              <a:rPr lang="en-CA" sz="2400" dirty="0"/>
              <a:t>on Careers &amp; MyHR</a:t>
            </a:r>
          </a:p>
        </p:txBody>
      </p:sp>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pic>
        <p:nvPicPr>
          <p:cNvPr id="4" name="Picture 3">
            <a:extLst>
              <a:ext uri="{FF2B5EF4-FFF2-40B4-BE49-F238E27FC236}">
                <a16:creationId xmlns:a16="http://schemas.microsoft.com/office/drawing/2014/main" id="{371620FA-BA31-F891-367F-5BDA602ED1C5}"/>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31967" y="2470008"/>
            <a:ext cx="3384376" cy="2567811"/>
          </a:xfrm>
          <a:prstGeom prst="rect">
            <a:avLst/>
          </a:prstGeom>
        </p:spPr>
      </p:pic>
    </p:spTree>
    <p:extLst>
      <p:ext uri="{BB962C8B-B14F-4D97-AF65-F5344CB8AC3E}">
        <p14:creationId xmlns:p14="http://schemas.microsoft.com/office/powerpoint/2010/main" val="1690489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918532" y="541382"/>
            <a:ext cx="9369512"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ea typeface="+mn-ea"/>
                <a:cs typeface="+mn-cs"/>
              </a:rPr>
              <a:t>Scenario: Passion and posting </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46666" y="1964123"/>
            <a:ext cx="5935134" cy="4494490"/>
          </a:xfrm>
        </p:spPr>
        <p:txBody>
          <a:bodyPr>
            <a:normAutofit/>
          </a:bodyPr>
          <a:lstStyle/>
          <a:p>
            <a:pPr marL="0" indent="0" algn="ctr">
              <a:lnSpc>
                <a:spcPct val="120000"/>
              </a:lnSpc>
              <a:spcBef>
                <a:spcPts val="0"/>
              </a:spcBef>
              <a:spcAft>
                <a:spcPts val="1800"/>
              </a:spcAft>
              <a:buSzPct val="80000"/>
              <a:buNone/>
            </a:pPr>
            <a:r>
              <a:rPr lang="en-US" sz="2000" dirty="0"/>
              <a:t>Jeanine is a passionate anti-poverty advocate.  On her personal Facebook page, she posts criticisms of what she sees as her ministry’s inaction. Her profile identifies her as a “sometimes reluctant employee of a certain large government ministry.”  She also posts angry comments in response to BC Government ads and press releases.</a:t>
            </a:r>
            <a:r>
              <a:rPr lang="en-CA" sz="2000" dirty="0"/>
              <a:t> </a:t>
            </a:r>
            <a:endParaRPr lang="en-US" sz="2000" dirty="0"/>
          </a:p>
        </p:txBody>
      </p:sp>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pic>
        <p:nvPicPr>
          <p:cNvPr id="4" name="Image 2">
            <a:extLst>
              <a:ext uri="{FF2B5EF4-FFF2-40B4-BE49-F238E27FC236}">
                <a16:creationId xmlns:a16="http://schemas.microsoft.com/office/drawing/2014/main" id="{03DF383E-CAFF-6D65-2079-B7B5633DBFD7}"/>
              </a:ext>
              <a:ext uri="{C183D7F6-B498-43B3-948B-1728B52AA6E4}">
                <adec:decorative xmlns:adec="http://schemas.microsoft.com/office/drawing/2017/decorative" val="1"/>
              </a:ext>
            </a:extLst>
          </p:cNvPr>
          <p:cNvPicPr>
            <a:picLocks/>
          </p:cNvPicPr>
          <p:nvPr/>
        </p:nvPicPr>
        <p:blipFill>
          <a:blip r:embed="rId3" cstate="print"/>
          <a:stretch>
            <a:fillRect/>
          </a:stretch>
        </p:blipFill>
        <p:spPr>
          <a:xfrm>
            <a:off x="7254027" y="1995600"/>
            <a:ext cx="3422439" cy="2985337"/>
          </a:xfrm>
          <a:prstGeom prst="rect">
            <a:avLst/>
          </a:prstGeom>
        </p:spPr>
      </p:pic>
    </p:spTree>
    <p:extLst>
      <p:ext uri="{BB962C8B-B14F-4D97-AF65-F5344CB8AC3E}">
        <p14:creationId xmlns:p14="http://schemas.microsoft.com/office/powerpoint/2010/main" val="1595977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918532" y="541382"/>
            <a:ext cx="9369512"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3600" u="none" strike="noStrike" kern="1200" cap="none" spc="0" normalizeH="0" baseline="0" noProof="0" dirty="0">
                <a:ln>
                  <a:noFill/>
                </a:ln>
                <a:solidFill>
                  <a:schemeClr val="tx2"/>
                </a:solidFill>
                <a:effectLst/>
                <a:uLnTx/>
                <a:uFillTx/>
                <a:ea typeface="+mn-ea"/>
                <a:cs typeface="+mn-cs"/>
              </a:rPr>
              <a:t>Profile choices </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978029"/>
            <a:ext cx="5698068" cy="4494490"/>
          </a:xfrm>
        </p:spPr>
        <p:txBody>
          <a:bodyPr>
            <a:normAutofit/>
          </a:bodyPr>
          <a:lstStyle/>
          <a:p>
            <a:pPr>
              <a:lnSpc>
                <a:spcPct val="120000"/>
              </a:lnSpc>
              <a:spcBef>
                <a:spcPts val="0"/>
              </a:spcBef>
              <a:spcAft>
                <a:spcPts val="1800"/>
              </a:spcAft>
              <a:buSzPct val="80000"/>
            </a:pPr>
            <a:r>
              <a:rPr lang="en-CA" sz="2400" dirty="0"/>
              <a:t>When people see from your profile or photos that you’re a public service employee, they’ll think differently about what you post. </a:t>
            </a:r>
          </a:p>
          <a:p>
            <a:pPr>
              <a:lnSpc>
                <a:spcPct val="120000"/>
              </a:lnSpc>
              <a:spcBef>
                <a:spcPts val="0"/>
              </a:spcBef>
              <a:spcAft>
                <a:spcPts val="1800"/>
              </a:spcAft>
              <a:buSzPct val="80000"/>
            </a:pPr>
            <a:r>
              <a:rPr lang="en-CA" sz="2400" dirty="0"/>
              <a:t>What could be an issue with using this as your profile photo? </a:t>
            </a:r>
          </a:p>
        </p:txBody>
      </p:sp>
      <p:pic>
        <p:nvPicPr>
          <p:cNvPr id="5" name="Picture 2" descr="BC Public Service Official Logo">
            <a:extLst>
              <a:ext uri="{FF2B5EF4-FFF2-40B4-BE49-F238E27FC236}">
                <a16:creationId xmlns:a16="http://schemas.microsoft.com/office/drawing/2014/main" id="{A94E42C4-7653-4950-59B7-7B8CC5EBF2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6697" y="3135847"/>
            <a:ext cx="4873504" cy="143615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spTree>
    <p:extLst>
      <p:ext uri="{BB962C8B-B14F-4D97-AF65-F5344CB8AC3E}">
        <p14:creationId xmlns:p14="http://schemas.microsoft.com/office/powerpoint/2010/main" val="379104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918531" y="541382"/>
            <a:ext cx="969245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3600" u="none" strike="noStrike" kern="1200" cap="none" spc="0" normalizeH="0" baseline="0" noProof="0" dirty="0">
                <a:ln>
                  <a:noFill/>
                </a:ln>
                <a:solidFill>
                  <a:schemeClr val="tx2"/>
                </a:solidFill>
                <a:effectLst/>
                <a:uLnTx/>
                <a:uFillTx/>
                <a:ea typeface="+mn-ea"/>
                <a:cs typeface="+mn-cs"/>
              </a:rPr>
              <a:t>Privacy and permanence</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978029"/>
            <a:ext cx="5698068" cy="4494490"/>
          </a:xfrm>
        </p:spPr>
        <p:txBody>
          <a:bodyPr>
            <a:normAutofit/>
          </a:bodyPr>
          <a:lstStyle/>
          <a:p>
            <a:pPr>
              <a:lnSpc>
                <a:spcPct val="120000"/>
              </a:lnSpc>
              <a:spcBef>
                <a:spcPts val="0"/>
              </a:spcBef>
              <a:spcAft>
                <a:spcPts val="1800"/>
              </a:spcAft>
              <a:buSzPct val="80000"/>
            </a:pPr>
            <a:r>
              <a:rPr lang="en-CA" sz="2400" dirty="0"/>
              <a:t>When you share something, you may only be thinking of a narrow or particular audience</a:t>
            </a:r>
          </a:p>
          <a:p>
            <a:pPr>
              <a:lnSpc>
                <a:spcPct val="120000"/>
              </a:lnSpc>
              <a:spcBef>
                <a:spcPts val="0"/>
              </a:spcBef>
              <a:spcAft>
                <a:spcPts val="1800"/>
              </a:spcAft>
              <a:buSzPct val="80000"/>
            </a:pPr>
            <a:r>
              <a:rPr lang="en-CA" sz="2400" dirty="0"/>
              <a:t>However, your personal social media may reach a wider audience</a:t>
            </a:r>
          </a:p>
          <a:p>
            <a:pPr>
              <a:lnSpc>
                <a:spcPct val="120000"/>
              </a:lnSpc>
              <a:spcBef>
                <a:spcPts val="0"/>
              </a:spcBef>
              <a:spcAft>
                <a:spcPts val="1800"/>
              </a:spcAft>
              <a:buSzPct val="80000"/>
            </a:pPr>
            <a:r>
              <a:rPr lang="en-CA" sz="2400" dirty="0"/>
              <a:t>Use common sense and err on the side of caution</a:t>
            </a:r>
          </a:p>
        </p:txBody>
      </p:sp>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pic>
        <p:nvPicPr>
          <p:cNvPr id="5" name="Picture 4">
            <a:extLst>
              <a:ext uri="{FF2B5EF4-FFF2-40B4-BE49-F238E27FC236}">
                <a16:creationId xmlns:a16="http://schemas.microsoft.com/office/drawing/2014/main" id="{1178939A-67B1-81DC-BCAC-892D13464424}"/>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31248" y="1344773"/>
            <a:ext cx="2185814" cy="4720981"/>
          </a:xfrm>
          <a:prstGeom prst="rect">
            <a:avLst/>
          </a:prstGeom>
        </p:spPr>
      </p:pic>
    </p:spTree>
    <p:extLst>
      <p:ext uri="{BB962C8B-B14F-4D97-AF65-F5344CB8AC3E}">
        <p14:creationId xmlns:p14="http://schemas.microsoft.com/office/powerpoint/2010/main" val="1359301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5125234" y="753653"/>
            <a:ext cx="1941557" cy="646331"/>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3600" u="none" strike="noStrike" kern="1200" cap="none" spc="0" normalizeH="0" baseline="0" noProof="0" dirty="0">
                <a:ln>
                  <a:noFill/>
                </a:ln>
                <a:solidFill>
                  <a:schemeClr val="tx2"/>
                </a:solidFill>
                <a:effectLst/>
                <a:uLnTx/>
                <a:uFillTx/>
                <a:ea typeface="+mn-ea"/>
                <a:cs typeface="+mn-cs"/>
              </a:rPr>
              <a:t>Agenda</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825625"/>
            <a:ext cx="4199467" cy="4351338"/>
          </a:xfrm>
        </p:spPr>
        <p:txBody>
          <a:bodyPr>
            <a:normAutofit/>
          </a:bodyPr>
          <a:lstStyle/>
          <a:p>
            <a:pPr marL="336600" indent="-336600">
              <a:lnSpc>
                <a:spcPct val="120000"/>
              </a:lnSpc>
              <a:spcBef>
                <a:spcPts val="0"/>
              </a:spcBef>
              <a:spcAft>
                <a:spcPts val="1800"/>
              </a:spcAft>
              <a:buSzPct val="80000"/>
            </a:pPr>
            <a:r>
              <a:rPr lang="en-US" sz="2200" dirty="0"/>
              <a:t>Policy framework </a:t>
            </a:r>
          </a:p>
          <a:p>
            <a:pPr marL="336600" indent="-336600">
              <a:lnSpc>
                <a:spcPct val="120000"/>
              </a:lnSpc>
              <a:spcBef>
                <a:spcPts val="0"/>
              </a:spcBef>
              <a:spcAft>
                <a:spcPts val="1800"/>
              </a:spcAft>
              <a:buSzPct val="80000"/>
            </a:pPr>
            <a:r>
              <a:rPr lang="en-US" sz="2200" dirty="0"/>
              <a:t>Social media and public service obligations</a:t>
            </a:r>
          </a:p>
          <a:p>
            <a:pPr marL="336600" indent="-336600">
              <a:lnSpc>
                <a:spcPct val="120000"/>
              </a:lnSpc>
              <a:spcBef>
                <a:spcPts val="0"/>
              </a:spcBef>
              <a:spcAft>
                <a:spcPts val="1800"/>
              </a:spcAft>
              <a:buSzPct val="80000"/>
            </a:pPr>
            <a:r>
              <a:rPr lang="en-US" sz="2200" dirty="0"/>
              <a:t>Conflicts of interest </a:t>
            </a:r>
          </a:p>
          <a:p>
            <a:pPr marL="336600" indent="-336600">
              <a:lnSpc>
                <a:spcPct val="120000"/>
              </a:lnSpc>
              <a:spcBef>
                <a:spcPts val="0"/>
              </a:spcBef>
              <a:spcAft>
                <a:spcPts val="1800"/>
              </a:spcAft>
              <a:buSzPct val="80000"/>
            </a:pPr>
            <a:r>
              <a:rPr lang="en-US" sz="2200" dirty="0"/>
              <a:t>Political expression, dialogue and impartiality </a:t>
            </a:r>
          </a:p>
          <a:p>
            <a:pPr marL="336600" indent="-336600">
              <a:lnSpc>
                <a:spcPct val="120000"/>
              </a:lnSpc>
              <a:spcBef>
                <a:spcPts val="0"/>
              </a:spcBef>
              <a:spcAft>
                <a:spcPts val="1800"/>
              </a:spcAft>
              <a:buSzPct val="80000"/>
            </a:pPr>
            <a:r>
              <a:rPr lang="en-US" sz="2200" dirty="0"/>
              <a:t>Use during work time </a:t>
            </a:r>
          </a:p>
          <a:p>
            <a:pPr marL="336600" indent="-336600">
              <a:lnSpc>
                <a:spcPct val="100000"/>
              </a:lnSpc>
              <a:buNone/>
            </a:pPr>
            <a:endParaRPr lang="en-US" dirty="0"/>
          </a:p>
        </p:txBody>
      </p:sp>
      <p:sp>
        <p:nvSpPr>
          <p:cNvPr id="4" name="Content Placeholder 2">
            <a:extLst>
              <a:ext uri="{FF2B5EF4-FFF2-40B4-BE49-F238E27FC236}">
                <a16:creationId xmlns:a16="http://schemas.microsoft.com/office/drawing/2014/main" id="{2EB90B96-C45B-4BC5-F86C-807293247401}"/>
              </a:ext>
            </a:extLst>
          </p:cNvPr>
          <p:cNvSpPr txBox="1">
            <a:spLocks/>
          </p:cNvSpPr>
          <p:nvPr/>
        </p:nvSpPr>
        <p:spPr>
          <a:xfrm>
            <a:off x="5191090" y="1825625"/>
            <a:ext cx="495198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tx2"/>
              </a:buClr>
              <a:buFont typeface="Wingdings" panose="05000000000000000000" pitchFamily="2" charset="2"/>
              <a:buChar char="v"/>
              <a:defRPr sz="2800" b="0" i="0" kern="1200">
                <a:solidFill>
                  <a:schemeClr val="tx1"/>
                </a:solidFill>
                <a:latin typeface="BC Sans" pitchFamily="2" charset="0"/>
                <a:ea typeface="+mn-ea"/>
                <a:cs typeface="+mn-cs"/>
              </a:defRPr>
            </a:lvl1pPr>
            <a:lvl2pPr marL="685800" indent="-228600" algn="l" defTabSz="914400" rtl="0" eaLnBrk="1" latinLnBrk="0" hangingPunct="1">
              <a:lnSpc>
                <a:spcPct val="90000"/>
              </a:lnSpc>
              <a:spcBef>
                <a:spcPts val="500"/>
              </a:spcBef>
              <a:buClr>
                <a:schemeClr val="accent2"/>
              </a:buClr>
              <a:buFont typeface="Wingdings" panose="05000000000000000000" pitchFamily="2" charset="2"/>
              <a:buChar char="§"/>
              <a:defRPr sz="2400" b="0" i="0" kern="1200">
                <a:solidFill>
                  <a:schemeClr val="tx1"/>
                </a:solidFill>
                <a:latin typeface="BC Sans"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BC Sans"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C Sans"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C Sans"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36600" indent="-336600">
              <a:lnSpc>
                <a:spcPct val="120000"/>
              </a:lnSpc>
              <a:spcBef>
                <a:spcPts val="0"/>
              </a:spcBef>
              <a:spcAft>
                <a:spcPts val="1800"/>
              </a:spcAft>
              <a:buSzPct val="80000"/>
            </a:pPr>
            <a:r>
              <a:rPr lang="en-US" sz="2200" dirty="0"/>
              <a:t>Cyber safety/bullying</a:t>
            </a:r>
          </a:p>
          <a:p>
            <a:pPr marL="336600" indent="-336600">
              <a:lnSpc>
                <a:spcPct val="120000"/>
              </a:lnSpc>
              <a:spcBef>
                <a:spcPts val="0"/>
              </a:spcBef>
              <a:spcAft>
                <a:spcPts val="1800"/>
              </a:spcAft>
              <a:buSzPct val="80000"/>
            </a:pPr>
            <a:r>
              <a:rPr lang="en-US" sz="2200" dirty="0"/>
              <a:t>Profile choices</a:t>
            </a:r>
          </a:p>
          <a:p>
            <a:pPr marL="336600" indent="-336600">
              <a:lnSpc>
                <a:spcPct val="120000"/>
              </a:lnSpc>
              <a:spcBef>
                <a:spcPts val="0"/>
              </a:spcBef>
              <a:spcAft>
                <a:spcPts val="1800"/>
              </a:spcAft>
              <a:buSzPct val="80000"/>
            </a:pPr>
            <a:r>
              <a:rPr lang="en-US" sz="2200" dirty="0"/>
              <a:t>Privacy and permanence </a:t>
            </a:r>
          </a:p>
          <a:p>
            <a:pPr marL="336600" indent="-336600">
              <a:lnSpc>
                <a:spcPct val="120000"/>
              </a:lnSpc>
              <a:spcBef>
                <a:spcPts val="0"/>
              </a:spcBef>
              <a:spcAft>
                <a:spcPts val="1800"/>
              </a:spcAft>
              <a:buSzPct val="80000"/>
            </a:pPr>
            <a:r>
              <a:rPr lang="en-US" sz="2200" dirty="0"/>
              <a:t>Consequences </a:t>
            </a:r>
          </a:p>
          <a:p>
            <a:pPr marL="336600" indent="-336600">
              <a:lnSpc>
                <a:spcPct val="120000"/>
              </a:lnSpc>
              <a:spcBef>
                <a:spcPts val="0"/>
              </a:spcBef>
              <a:spcAft>
                <a:spcPts val="1800"/>
              </a:spcAft>
              <a:buSzPct val="80000"/>
            </a:pPr>
            <a:r>
              <a:rPr lang="en-US" sz="2200" dirty="0"/>
              <a:t>Resources</a:t>
            </a:r>
          </a:p>
          <a:p>
            <a:pPr marL="336600" indent="-336600">
              <a:lnSpc>
                <a:spcPct val="100000"/>
              </a:lnSpc>
              <a:buFont typeface="Wingdings" panose="05000000000000000000" pitchFamily="2" charset="2"/>
              <a:buNone/>
            </a:pPr>
            <a:endParaRPr lang="en-US" dirty="0"/>
          </a:p>
        </p:txBody>
      </p:sp>
    </p:spTree>
    <p:extLst>
      <p:ext uri="{BB962C8B-B14F-4D97-AF65-F5344CB8AC3E}">
        <p14:creationId xmlns:p14="http://schemas.microsoft.com/office/powerpoint/2010/main" val="2303738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918531" y="541382"/>
            <a:ext cx="9692455"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ea typeface="+mn-ea"/>
                <a:cs typeface="+mn-cs"/>
              </a:rPr>
              <a:t>Trust and consequences </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978029"/>
            <a:ext cx="5698068" cy="4494490"/>
          </a:xfrm>
        </p:spPr>
        <p:txBody>
          <a:bodyPr>
            <a:normAutofit/>
          </a:bodyPr>
          <a:lstStyle/>
          <a:p>
            <a:pPr>
              <a:lnSpc>
                <a:spcPct val="120000"/>
              </a:lnSpc>
              <a:spcBef>
                <a:spcPts val="0"/>
              </a:spcBef>
              <a:spcAft>
                <a:spcPts val="1800"/>
              </a:spcAft>
              <a:buSzPct val="80000"/>
            </a:pPr>
            <a:r>
              <a:rPr lang="en-CA" sz="2400" dirty="0"/>
              <a:t>Employees are trusted to make ethical choices</a:t>
            </a:r>
          </a:p>
          <a:p>
            <a:pPr>
              <a:lnSpc>
                <a:spcPct val="120000"/>
              </a:lnSpc>
              <a:spcBef>
                <a:spcPts val="0"/>
              </a:spcBef>
              <a:spcAft>
                <a:spcPts val="1800"/>
              </a:spcAft>
              <a:buSzPct val="80000"/>
            </a:pPr>
            <a:r>
              <a:rPr lang="en-CA" sz="2400" dirty="0"/>
              <a:t>Supervisors who become aware of inappropriate use, should contact the BC Public Service Agency</a:t>
            </a:r>
          </a:p>
        </p:txBody>
      </p:sp>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pic>
        <p:nvPicPr>
          <p:cNvPr id="4" name="Picture 3">
            <a:extLst>
              <a:ext uri="{FF2B5EF4-FFF2-40B4-BE49-F238E27FC236}">
                <a16:creationId xmlns:a16="http://schemas.microsoft.com/office/drawing/2014/main" id="{E48C8438-2EA7-BD29-C7F2-6BF927505AB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4369" y="1779729"/>
            <a:ext cx="3708172" cy="2804971"/>
          </a:xfrm>
          <a:prstGeom prst="rect">
            <a:avLst/>
          </a:prstGeom>
        </p:spPr>
      </p:pic>
    </p:spTree>
    <p:extLst>
      <p:ext uri="{BB962C8B-B14F-4D97-AF65-F5344CB8AC3E}">
        <p14:creationId xmlns:p14="http://schemas.microsoft.com/office/powerpoint/2010/main" val="2901096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2917103" y="753653"/>
            <a:ext cx="6357831" cy="646331"/>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3600" u="none" strike="noStrike" kern="1200" cap="none" spc="0" normalizeH="0" baseline="0" noProof="0" dirty="0">
                <a:ln>
                  <a:noFill/>
                </a:ln>
                <a:solidFill>
                  <a:schemeClr val="tx2"/>
                </a:solidFill>
                <a:effectLst/>
                <a:uLnTx/>
                <a:uFillTx/>
                <a:ea typeface="+mn-ea"/>
                <a:cs typeface="+mn-cs"/>
              </a:rPr>
              <a:t>Careers &amp; MyHR Resources</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825625"/>
            <a:ext cx="4199467" cy="4351338"/>
          </a:xfrm>
        </p:spPr>
        <p:txBody>
          <a:bodyPr>
            <a:normAutofit fontScale="92500" lnSpcReduction="20000"/>
          </a:bodyPr>
          <a:lstStyle/>
          <a:p>
            <a:pPr marL="336600" indent="-336600">
              <a:lnSpc>
                <a:spcPct val="120000"/>
              </a:lnSpc>
              <a:spcBef>
                <a:spcPts val="0"/>
              </a:spcBef>
              <a:spcAft>
                <a:spcPts val="1800"/>
              </a:spcAft>
              <a:buSzPct val="80000"/>
            </a:pPr>
            <a:r>
              <a:rPr lang="en-US" sz="2400" dirty="0">
                <a:solidFill>
                  <a:schemeClr val="tx2"/>
                </a:solidFill>
                <a:hlinkClick r:id="rId3">
                  <a:extLst>
                    <a:ext uri="{A12FA001-AC4F-418D-AE19-62706E023703}">
                      <ahyp:hlinkClr xmlns:ahyp="http://schemas.microsoft.com/office/drawing/2018/hyperlinkcolor" val="tx"/>
                    </a:ext>
                  </a:extLst>
                </a:hlinkClick>
              </a:rPr>
              <a:t>Social Media Guidelines for Personal Use </a:t>
            </a:r>
            <a:endParaRPr lang="en-US" sz="2400" dirty="0">
              <a:solidFill>
                <a:schemeClr val="tx2"/>
              </a:solidFill>
            </a:endParaRPr>
          </a:p>
          <a:p>
            <a:pPr marL="336600" indent="-336600">
              <a:lnSpc>
                <a:spcPct val="120000"/>
              </a:lnSpc>
              <a:spcBef>
                <a:spcPts val="0"/>
              </a:spcBef>
              <a:spcAft>
                <a:spcPts val="1800"/>
              </a:spcAft>
              <a:buSzPct val="80000"/>
            </a:pPr>
            <a:r>
              <a:rPr lang="en-US" sz="2400" dirty="0">
                <a:solidFill>
                  <a:srgbClr val="002060"/>
                </a:solidFill>
                <a:hlinkClick r:id="rId4">
                  <a:extLst>
                    <a:ext uri="{A12FA001-AC4F-418D-AE19-62706E023703}">
                      <ahyp:hlinkClr xmlns:ahyp="http://schemas.microsoft.com/office/drawing/2018/hyperlinkcolor" val="tx"/>
                    </a:ext>
                  </a:extLst>
                </a:hlinkClick>
              </a:rPr>
              <a:t>Social Media Guidelines FAQ</a:t>
            </a:r>
            <a:endParaRPr lang="en-US" sz="2400" dirty="0">
              <a:solidFill>
                <a:srgbClr val="002060"/>
              </a:solidFill>
            </a:endParaRPr>
          </a:p>
          <a:p>
            <a:pPr marL="336600" indent="-336600">
              <a:lnSpc>
                <a:spcPct val="120000"/>
              </a:lnSpc>
              <a:spcBef>
                <a:spcPts val="0"/>
              </a:spcBef>
              <a:spcAft>
                <a:spcPts val="1800"/>
              </a:spcAft>
              <a:buSzPct val="80000"/>
            </a:pPr>
            <a:r>
              <a:rPr lang="en-US" sz="2400" dirty="0">
                <a:solidFill>
                  <a:srgbClr val="002060"/>
                </a:solidFill>
                <a:hlinkClick r:id="rId5">
                  <a:extLst>
                    <a:ext uri="{A12FA001-AC4F-418D-AE19-62706E023703}">
                      <ahyp:hlinkClr xmlns:ahyp="http://schemas.microsoft.com/office/drawing/2018/hyperlinkcolor" val="tx"/>
                    </a:ext>
                  </a:extLst>
                </a:hlinkClick>
              </a:rPr>
              <a:t>Conflict of Interest Guidelines for Employees (PDF, 369KB)</a:t>
            </a:r>
            <a:endParaRPr lang="en-US" sz="2400" dirty="0">
              <a:solidFill>
                <a:srgbClr val="002060"/>
              </a:solidFill>
            </a:endParaRPr>
          </a:p>
          <a:p>
            <a:pPr marL="336600" indent="-336600">
              <a:lnSpc>
                <a:spcPct val="120000"/>
              </a:lnSpc>
              <a:spcBef>
                <a:spcPts val="0"/>
              </a:spcBef>
              <a:spcAft>
                <a:spcPts val="1800"/>
              </a:spcAft>
              <a:buSzPct val="80000"/>
            </a:pPr>
            <a:r>
              <a:rPr lang="en-US" sz="2400" dirty="0">
                <a:solidFill>
                  <a:schemeClr val="tx2"/>
                </a:solidFill>
                <a:hlinkClick r:id="rId6">
                  <a:extLst>
                    <a:ext uri="{A12FA001-AC4F-418D-AE19-62706E023703}">
                      <ahyp:hlinkClr xmlns:ahyp="http://schemas.microsoft.com/office/drawing/2018/hyperlinkcolor" val="tx"/>
                    </a:ext>
                  </a:extLst>
                </a:hlinkClick>
              </a:rPr>
              <a:t>Standards of Conduct</a:t>
            </a:r>
            <a:endParaRPr lang="en-US" sz="2400" dirty="0">
              <a:solidFill>
                <a:schemeClr val="tx2"/>
              </a:solidFill>
            </a:endParaRPr>
          </a:p>
          <a:p>
            <a:pPr marL="336600" indent="-336600">
              <a:lnSpc>
                <a:spcPct val="120000"/>
              </a:lnSpc>
              <a:spcBef>
                <a:spcPts val="0"/>
              </a:spcBef>
              <a:spcAft>
                <a:spcPts val="1800"/>
              </a:spcAft>
              <a:buSzPct val="80000"/>
            </a:pPr>
            <a:r>
              <a:rPr lang="en-US" sz="2400" dirty="0">
                <a:solidFill>
                  <a:schemeClr val="tx2"/>
                </a:solidFill>
                <a:hlinkClick r:id="rId7">
                  <a:extLst>
                    <a:ext uri="{A12FA001-AC4F-418D-AE19-62706E023703}">
                      <ahyp:hlinkClr xmlns:ahyp="http://schemas.microsoft.com/office/drawing/2018/hyperlinkcolor" val="tx"/>
                    </a:ext>
                  </a:extLst>
                </a:hlinkClick>
              </a:rPr>
              <a:t>Appropriate Use Policy </a:t>
            </a:r>
            <a:endParaRPr lang="en-US" sz="2400" dirty="0">
              <a:solidFill>
                <a:schemeClr val="tx2"/>
              </a:solidFill>
            </a:endParaRPr>
          </a:p>
          <a:p>
            <a:pPr marL="336600" indent="-336600">
              <a:lnSpc>
                <a:spcPct val="100000"/>
              </a:lnSpc>
              <a:buNone/>
            </a:pPr>
            <a:endParaRPr lang="en-US" dirty="0"/>
          </a:p>
        </p:txBody>
      </p:sp>
      <p:sp>
        <p:nvSpPr>
          <p:cNvPr id="4" name="Content Placeholder 2">
            <a:extLst>
              <a:ext uri="{FF2B5EF4-FFF2-40B4-BE49-F238E27FC236}">
                <a16:creationId xmlns:a16="http://schemas.microsoft.com/office/drawing/2014/main" id="{2EB90B96-C45B-4BC5-F86C-807293247401}"/>
              </a:ext>
            </a:extLst>
          </p:cNvPr>
          <p:cNvSpPr txBox="1">
            <a:spLocks/>
          </p:cNvSpPr>
          <p:nvPr/>
        </p:nvSpPr>
        <p:spPr>
          <a:xfrm>
            <a:off x="5191090" y="1825625"/>
            <a:ext cx="4951984" cy="4771488"/>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Clr>
                <a:schemeClr val="tx2"/>
              </a:buClr>
              <a:buFont typeface="Wingdings" panose="05000000000000000000" pitchFamily="2" charset="2"/>
              <a:buChar char="v"/>
              <a:defRPr sz="2800" b="0" i="0" kern="1200">
                <a:solidFill>
                  <a:schemeClr val="tx1"/>
                </a:solidFill>
                <a:latin typeface="BC Sans" pitchFamily="2" charset="0"/>
                <a:ea typeface="+mn-ea"/>
                <a:cs typeface="+mn-cs"/>
              </a:defRPr>
            </a:lvl1pPr>
            <a:lvl2pPr marL="685800" indent="-228600" algn="l" defTabSz="914400" rtl="0" eaLnBrk="1" latinLnBrk="0" hangingPunct="1">
              <a:lnSpc>
                <a:spcPct val="90000"/>
              </a:lnSpc>
              <a:spcBef>
                <a:spcPts val="500"/>
              </a:spcBef>
              <a:buClr>
                <a:schemeClr val="accent2"/>
              </a:buClr>
              <a:buFont typeface="Wingdings" panose="05000000000000000000" pitchFamily="2" charset="2"/>
              <a:buChar char="§"/>
              <a:defRPr sz="2400" b="0" i="0" kern="1200">
                <a:solidFill>
                  <a:schemeClr val="tx1"/>
                </a:solidFill>
                <a:latin typeface="BC Sans"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BC Sans"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C Sans"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C Sans"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36600" indent="-336600">
              <a:lnSpc>
                <a:spcPct val="120000"/>
              </a:lnSpc>
              <a:spcBef>
                <a:spcPts val="0"/>
              </a:spcBef>
              <a:spcAft>
                <a:spcPts val="1800"/>
              </a:spcAft>
              <a:buSzPct val="80000"/>
            </a:pPr>
            <a:r>
              <a:rPr lang="en-US" sz="2600" dirty="0">
                <a:solidFill>
                  <a:schemeClr val="tx2"/>
                </a:solidFill>
                <a:hlinkClick r:id="rId8">
                  <a:extLst>
                    <a:ext uri="{A12FA001-AC4F-418D-AE19-62706E023703}">
                      <ahyp:hlinkClr xmlns:ahyp="http://schemas.microsoft.com/office/drawing/2018/hyperlinkcolor" val="tx"/>
                    </a:ext>
                  </a:extLst>
                </a:hlinkClick>
              </a:rPr>
              <a:t>Promote Respect in the Workplace</a:t>
            </a:r>
            <a:endParaRPr lang="en-US" sz="2600" dirty="0">
              <a:solidFill>
                <a:schemeClr val="tx2"/>
              </a:solidFill>
            </a:endParaRPr>
          </a:p>
          <a:p>
            <a:pPr marL="336600" indent="-336600">
              <a:lnSpc>
                <a:spcPct val="120000"/>
              </a:lnSpc>
              <a:spcBef>
                <a:spcPts val="0"/>
              </a:spcBef>
              <a:spcAft>
                <a:spcPts val="1800"/>
              </a:spcAft>
              <a:buSzPct val="80000"/>
            </a:pPr>
            <a:r>
              <a:rPr lang="en-US" sz="2600" dirty="0">
                <a:solidFill>
                  <a:schemeClr val="tx2"/>
                </a:solidFill>
                <a:hlinkClick r:id="rId9">
                  <a:extLst>
                    <a:ext uri="{A12FA001-AC4F-418D-AE19-62706E023703}">
                      <ahyp:hlinkClr xmlns:ahyp="http://schemas.microsoft.com/office/drawing/2018/hyperlinkcolor" val="tx"/>
                    </a:ext>
                  </a:extLst>
                </a:hlinkClick>
              </a:rPr>
              <a:t>Address a respectful workplace issue</a:t>
            </a:r>
            <a:endParaRPr lang="en-US" sz="2600" dirty="0">
              <a:solidFill>
                <a:schemeClr val="tx2"/>
              </a:solidFill>
            </a:endParaRPr>
          </a:p>
          <a:p>
            <a:pPr marL="336600" indent="-336600">
              <a:lnSpc>
                <a:spcPct val="120000"/>
              </a:lnSpc>
              <a:spcBef>
                <a:spcPts val="0"/>
              </a:spcBef>
              <a:spcAft>
                <a:spcPts val="1800"/>
              </a:spcAft>
              <a:buSzPct val="80000"/>
            </a:pPr>
            <a:r>
              <a:rPr lang="en-US" sz="2600" dirty="0">
                <a:solidFill>
                  <a:schemeClr val="tx2"/>
                </a:solidFill>
                <a:hlinkClick r:id="rId10"/>
              </a:rPr>
              <a:t>Violence in the Workplace</a:t>
            </a:r>
            <a:endParaRPr lang="en-US" sz="2600" dirty="0">
              <a:solidFill>
                <a:schemeClr val="tx2"/>
              </a:solidFill>
            </a:endParaRPr>
          </a:p>
          <a:p>
            <a:pPr marL="336600" indent="-336600">
              <a:lnSpc>
                <a:spcPct val="120000"/>
              </a:lnSpc>
              <a:spcBef>
                <a:spcPts val="0"/>
              </a:spcBef>
              <a:spcAft>
                <a:spcPts val="1800"/>
              </a:spcAft>
              <a:buSzPct val="80000"/>
            </a:pPr>
            <a:r>
              <a:rPr lang="en-US" sz="2600" dirty="0">
                <a:solidFill>
                  <a:schemeClr val="tx2"/>
                </a:solidFill>
                <a:hlinkClick r:id="rId11">
                  <a:extLst>
                    <a:ext uri="{A12FA001-AC4F-418D-AE19-62706E023703}">
                      <ahyp:hlinkClr xmlns:ahyp="http://schemas.microsoft.com/office/drawing/2018/hyperlinkcolor" val="tx"/>
                    </a:ext>
                  </a:extLst>
                </a:hlinkClick>
              </a:rPr>
              <a:t>GCPE Guidelines for Government Use of Social Media (PDF, 229KB)</a:t>
            </a:r>
            <a:endParaRPr lang="en-US" sz="2600" dirty="0">
              <a:solidFill>
                <a:schemeClr val="tx2"/>
              </a:solidFill>
            </a:endParaRPr>
          </a:p>
          <a:p>
            <a:pPr marL="0" indent="0">
              <a:lnSpc>
                <a:spcPct val="120000"/>
              </a:lnSpc>
              <a:spcBef>
                <a:spcPts val="0"/>
              </a:spcBef>
              <a:spcAft>
                <a:spcPts val="1800"/>
              </a:spcAft>
              <a:buSzPct val="80000"/>
              <a:buNone/>
            </a:pPr>
            <a:endParaRPr lang="en-US" sz="2200" dirty="0"/>
          </a:p>
          <a:p>
            <a:pPr marL="0" indent="0">
              <a:lnSpc>
                <a:spcPct val="120000"/>
              </a:lnSpc>
              <a:spcBef>
                <a:spcPts val="0"/>
              </a:spcBef>
              <a:spcAft>
                <a:spcPts val="1800"/>
              </a:spcAft>
              <a:buSzPct val="80000"/>
              <a:buNone/>
            </a:pPr>
            <a:r>
              <a:rPr lang="en-US" sz="2200" dirty="0"/>
              <a:t> </a:t>
            </a:r>
          </a:p>
          <a:p>
            <a:pPr marL="336600" indent="-336600">
              <a:lnSpc>
                <a:spcPct val="100000"/>
              </a:lnSpc>
              <a:buFont typeface="Wingdings" panose="05000000000000000000" pitchFamily="2" charset="2"/>
              <a:buNone/>
            </a:pPr>
            <a:endParaRPr lang="en-US" dirty="0"/>
          </a:p>
        </p:txBody>
      </p:sp>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spTree>
    <p:extLst>
      <p:ext uri="{BB962C8B-B14F-4D97-AF65-F5344CB8AC3E}">
        <p14:creationId xmlns:p14="http://schemas.microsoft.com/office/powerpoint/2010/main" val="2510159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AD903-FF98-3E5D-6F34-F87E473AD070}"/>
              </a:ext>
            </a:extLst>
          </p:cNvPr>
          <p:cNvSpPr>
            <a:spLocks noGrp="1"/>
          </p:cNvSpPr>
          <p:nvPr>
            <p:ph type="ctrTitle"/>
          </p:nvPr>
        </p:nvSpPr>
        <p:spPr>
          <a:xfrm>
            <a:off x="2847668" y="1064306"/>
            <a:ext cx="6496664" cy="2070100"/>
          </a:xfrm>
        </p:spPr>
        <p:txBody>
          <a:bodyPr>
            <a:normAutofit/>
          </a:bodyPr>
          <a:lstStyle/>
          <a:p>
            <a:r>
              <a:rPr lang="en-CA" dirty="0"/>
              <a:t>For more information, please contact:</a:t>
            </a:r>
            <a:endParaRPr lang="en-US" dirty="0"/>
          </a:p>
        </p:txBody>
      </p:sp>
      <p:sp>
        <p:nvSpPr>
          <p:cNvPr id="3" name="Subtitle 2">
            <a:extLst>
              <a:ext uri="{FF2B5EF4-FFF2-40B4-BE49-F238E27FC236}">
                <a16:creationId xmlns:a16="http://schemas.microsoft.com/office/drawing/2014/main" id="{CF583194-7B85-7D9D-0A47-92F957682F15}"/>
              </a:ext>
            </a:extLst>
          </p:cNvPr>
          <p:cNvSpPr>
            <a:spLocks noGrp="1"/>
          </p:cNvSpPr>
          <p:nvPr>
            <p:ph type="subTitle" idx="1"/>
          </p:nvPr>
        </p:nvSpPr>
        <p:spPr>
          <a:xfrm>
            <a:off x="2847668" y="3059031"/>
            <a:ext cx="6496664" cy="1655762"/>
          </a:xfrm>
        </p:spPr>
        <p:txBody>
          <a:bodyPr>
            <a:normAutofit/>
          </a:bodyPr>
          <a:lstStyle/>
          <a:p>
            <a:r>
              <a:rPr lang="en-CA" i="0" dirty="0"/>
              <a:t>Name</a:t>
            </a:r>
          </a:p>
          <a:p>
            <a:r>
              <a:rPr lang="en-CA" i="0" dirty="0"/>
              <a:t>Title</a:t>
            </a:r>
          </a:p>
          <a:p>
            <a:r>
              <a:rPr lang="en-CA" i="0" dirty="0"/>
              <a:t>Useful Links: </a:t>
            </a:r>
            <a:endParaRPr lang="en-US" i="0" dirty="0"/>
          </a:p>
        </p:txBody>
      </p:sp>
      <p:sp>
        <p:nvSpPr>
          <p:cNvPr id="5" name="TextBox 4">
            <a:extLst>
              <a:ext uri="{FF2B5EF4-FFF2-40B4-BE49-F238E27FC236}">
                <a16:creationId xmlns:a16="http://schemas.microsoft.com/office/drawing/2014/main" id="{411D7535-B6B0-E00B-C585-CF8C936D6FE5}"/>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a:t>
            </a:r>
            <a:r>
              <a:rPr lang="en-US" sz="1200" dirty="0">
                <a:solidFill>
                  <a:schemeClr val="bg1">
                    <a:lumMod val="50000"/>
                  </a:schemeClr>
                </a:solidFill>
                <a:latin typeface="BC Sans" pitchFamily="2" charset="0"/>
              </a:rPr>
              <a:t>ocial Media Guidelines for Personal Use</a:t>
            </a:r>
            <a:endParaRPr lang="en-US" sz="1200" dirty="0">
              <a:latin typeface="BC Sans" pitchFamily="2" charset="0"/>
            </a:endParaRPr>
          </a:p>
        </p:txBody>
      </p:sp>
      <p:pic>
        <p:nvPicPr>
          <p:cNvPr id="9" name="Picture 8">
            <a:extLst>
              <a:ext uri="{FF2B5EF4-FFF2-40B4-BE49-F238E27FC236}">
                <a16:creationId xmlns:a16="http://schemas.microsoft.com/office/drawing/2014/main" id="{A2CE896C-A3CD-5694-EF50-2348FD29295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1721" y="5225465"/>
            <a:ext cx="3708558" cy="1094649"/>
          </a:xfrm>
          <a:prstGeom prst="rect">
            <a:avLst/>
          </a:prstGeom>
        </p:spPr>
      </p:pic>
    </p:spTree>
    <p:extLst>
      <p:ext uri="{BB962C8B-B14F-4D97-AF65-F5344CB8AC3E}">
        <p14:creationId xmlns:p14="http://schemas.microsoft.com/office/powerpoint/2010/main" val="4084843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9F4AA6F-3C75-CD3B-37B7-A9D52A53D0A2}"/>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a:t>
            </a:r>
            <a:r>
              <a:rPr lang="en-US" sz="1200" dirty="0">
                <a:solidFill>
                  <a:schemeClr val="bg1">
                    <a:lumMod val="50000"/>
                  </a:schemeClr>
                </a:solidFill>
                <a:latin typeface="BC Sans" pitchFamily="2" charset="0"/>
              </a:rPr>
              <a:t>ocial Media Guidelines for Personal Use</a:t>
            </a:r>
            <a:endParaRPr lang="en-US" sz="1200" dirty="0">
              <a:latin typeface="BC Sans" pitchFamily="2" charset="0"/>
            </a:endParaRPr>
          </a:p>
        </p:txBody>
      </p:sp>
      <p:pic>
        <p:nvPicPr>
          <p:cNvPr id="3" name="Picture 2">
            <a:extLst>
              <a:ext uri="{FF2B5EF4-FFF2-40B4-BE49-F238E27FC236}">
                <a16:creationId xmlns:a16="http://schemas.microsoft.com/office/drawing/2014/main" id="{8D002DDB-B385-35CE-FF6D-18DF4136C7C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151308" y="1720837"/>
            <a:ext cx="2882230" cy="3866040"/>
          </a:xfrm>
          <a:prstGeom prst="rect">
            <a:avLst/>
          </a:prstGeom>
          <a:ln w="12700">
            <a:solidFill>
              <a:schemeClr val="accent1"/>
            </a:solidFill>
          </a:ln>
        </p:spPr>
      </p:pic>
      <p:sp>
        <p:nvSpPr>
          <p:cNvPr id="9" name="Title 8"/>
          <p:cNvSpPr txBox="1">
            <a:spLocks noGrp="1"/>
          </p:cNvSpPr>
          <p:nvPr>
            <p:ph type="title" idx="4294967295"/>
          </p:nvPr>
        </p:nvSpPr>
        <p:spPr>
          <a:xfrm>
            <a:off x="820372" y="1720837"/>
            <a:ext cx="5166542"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Optional: Opening activity/question</a:t>
            </a:r>
            <a:endParaRPr kumimoji="0" lang="en-US" sz="3600" u="none" strike="noStrike" kern="1200" cap="none" spc="0" normalizeH="0" baseline="0" noProof="0" dirty="0">
              <a:ln>
                <a:noFill/>
              </a:ln>
              <a:solidFill>
                <a:schemeClr val="accent1"/>
              </a:solidFill>
              <a:effectLst/>
              <a:uLnTx/>
              <a:uFillTx/>
              <a:ea typeface="+mn-ea"/>
              <a:cs typeface="+mn-cs"/>
            </a:endParaRPr>
          </a:p>
        </p:txBody>
      </p:sp>
      <p:sp>
        <p:nvSpPr>
          <p:cNvPr id="10" name="Rectangle 9"/>
          <p:cNvSpPr/>
          <p:nvPr/>
        </p:nvSpPr>
        <p:spPr>
          <a:xfrm>
            <a:off x="820372" y="2921166"/>
            <a:ext cx="7004967" cy="2646878"/>
          </a:xfrm>
          <a:prstGeom prst="rect">
            <a:avLst/>
          </a:prstGeom>
        </p:spPr>
        <p:txBody>
          <a:bodyPr wrap="square">
            <a:spAutoFit/>
          </a:bodyPr>
          <a:lstStyle/>
          <a:p>
            <a:pPr marL="0" indent="0">
              <a:buNone/>
            </a:pPr>
            <a:endParaRPr lang="en-US" sz="2400" dirty="0">
              <a:latin typeface="BC Sans" pitchFamily="2" charset="0"/>
              <a:ea typeface="BC Sans" pitchFamily="2" charset="0"/>
            </a:endParaRPr>
          </a:p>
          <a:p>
            <a:pPr marL="0" indent="0">
              <a:buNone/>
            </a:pPr>
            <a:r>
              <a:rPr lang="en-US" sz="2400" dirty="0">
                <a:latin typeface="BC Sans" pitchFamily="2" charset="0"/>
                <a:ea typeface="BC Sans" pitchFamily="2" charset="0"/>
              </a:rPr>
              <a:t>You may want to start the session by:</a:t>
            </a:r>
          </a:p>
          <a:p>
            <a:pPr marL="285750" lvl="1" indent="-285750">
              <a:buFont typeface="Arial" panose="020B0604020202020204" pitchFamily="34" charset="0"/>
              <a:buChar char="•"/>
            </a:pPr>
            <a:endParaRPr lang="en-US" sz="1800" dirty="0">
              <a:latin typeface="BC Sans" pitchFamily="2" charset="0"/>
              <a:ea typeface="BC Sans" pitchFamily="2" charset="0"/>
            </a:endParaRPr>
          </a:p>
          <a:p>
            <a:pPr marL="285750" lvl="1" indent="-285750">
              <a:buFont typeface="Arial" panose="020B0604020202020204" pitchFamily="34" charset="0"/>
              <a:buChar char="•"/>
            </a:pPr>
            <a:r>
              <a:rPr lang="en-US" sz="2000" dirty="0">
                <a:latin typeface="BC Sans" pitchFamily="2" charset="0"/>
                <a:ea typeface="BC Sans" pitchFamily="2" charset="0"/>
              </a:rPr>
              <a:t>Doing an icebreaker</a:t>
            </a:r>
          </a:p>
          <a:p>
            <a:pPr marL="285750" lvl="1" indent="-285750">
              <a:buFont typeface="Arial" panose="020B0604020202020204" pitchFamily="34" charset="0"/>
              <a:buChar char="•"/>
            </a:pPr>
            <a:r>
              <a:rPr lang="en-US" sz="2000" dirty="0">
                <a:latin typeface="BC Sans" pitchFamily="2" charset="0"/>
                <a:ea typeface="BC Sans" pitchFamily="2" charset="0"/>
              </a:rPr>
              <a:t>Who has read the Social Media Guidelines for Personal Use? </a:t>
            </a:r>
          </a:p>
          <a:p>
            <a:pPr marL="285750" lvl="1" indent="-285750">
              <a:buFont typeface="Arial" panose="020B0604020202020204" pitchFamily="34" charset="0"/>
              <a:buChar char="•"/>
            </a:pPr>
            <a:r>
              <a:rPr lang="en-US" sz="2000" dirty="0">
                <a:latin typeface="BC Sans" pitchFamily="2" charset="0"/>
                <a:ea typeface="BC Sans" pitchFamily="2" charset="0"/>
              </a:rPr>
              <a:t>What social media platforms do you use? </a:t>
            </a:r>
          </a:p>
          <a:p>
            <a:pPr marL="285750" lvl="1" indent="-285750">
              <a:buFont typeface="Arial" panose="020B0604020202020204" pitchFamily="34" charset="0"/>
              <a:buChar char="•"/>
            </a:pPr>
            <a:r>
              <a:rPr lang="en-US" sz="2000" dirty="0">
                <a:latin typeface="BC Sans" pitchFamily="2" charset="0"/>
                <a:ea typeface="BC Sans" pitchFamily="2" charset="0"/>
              </a:rPr>
              <a:t>How do you use them? </a:t>
            </a:r>
            <a:endParaRPr lang="en-US" dirty="0">
              <a:latin typeface="BC Sans" pitchFamily="2" charset="0"/>
            </a:endParaRPr>
          </a:p>
        </p:txBody>
      </p:sp>
    </p:spTree>
    <p:extLst>
      <p:ext uri="{BB962C8B-B14F-4D97-AF65-F5344CB8AC3E}">
        <p14:creationId xmlns:p14="http://schemas.microsoft.com/office/powerpoint/2010/main" val="2570924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FF0240E-80EF-7D54-C01E-00D0DE7AFD9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096000" y="2102491"/>
            <a:ext cx="2163000" cy="2901310"/>
          </a:xfrm>
          <a:prstGeom prst="rect">
            <a:avLst/>
          </a:prstGeom>
          <a:ln w="12700">
            <a:solidFill>
              <a:schemeClr val="accent1"/>
            </a:solidFill>
          </a:ln>
        </p:spPr>
      </p:pic>
      <p:pic>
        <p:nvPicPr>
          <p:cNvPr id="8" name="Picture 7">
            <a:extLst>
              <a:ext uri="{FF2B5EF4-FFF2-40B4-BE49-F238E27FC236}">
                <a16:creationId xmlns:a16="http://schemas.microsoft.com/office/drawing/2014/main" id="{24081219-47B0-2799-1571-A899B1086CC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8412423" y="2102490"/>
            <a:ext cx="2036433" cy="2901311"/>
          </a:xfrm>
          <a:prstGeom prst="rect">
            <a:avLst/>
          </a:prstGeom>
          <a:ln w="12700">
            <a:solidFill>
              <a:schemeClr val="accent1"/>
            </a:solidFill>
          </a:ln>
        </p:spPr>
      </p:pic>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3458115" y="753653"/>
            <a:ext cx="5275803" cy="646331"/>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3600" u="none" strike="noStrike" kern="1200" cap="none" spc="0" normalizeH="0" baseline="0" noProof="0" dirty="0">
                <a:ln>
                  <a:noFill/>
                </a:ln>
                <a:solidFill>
                  <a:schemeClr val="tx2"/>
                </a:solidFill>
                <a:effectLst/>
                <a:uLnTx/>
                <a:uFillTx/>
                <a:ea typeface="+mn-ea"/>
                <a:cs typeface="+mn-cs"/>
              </a:rPr>
              <a:t>Two sets of guidelines</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825625"/>
            <a:ext cx="4199467" cy="4351338"/>
          </a:xfrm>
        </p:spPr>
        <p:txBody>
          <a:bodyPr>
            <a:normAutofit fontScale="92500" lnSpcReduction="10000"/>
          </a:bodyPr>
          <a:lstStyle/>
          <a:p>
            <a:pPr marL="336600" indent="-336600">
              <a:lnSpc>
                <a:spcPct val="120000"/>
              </a:lnSpc>
              <a:spcBef>
                <a:spcPts val="0"/>
              </a:spcBef>
              <a:spcAft>
                <a:spcPts val="1800"/>
              </a:spcAft>
              <a:buSzPct val="80000"/>
            </a:pPr>
            <a:r>
              <a:rPr lang="en-US" sz="2400" dirty="0"/>
              <a:t>Social Media Guidelines for Personal Use focus on employees’ </a:t>
            </a:r>
            <a:r>
              <a:rPr lang="en-US" sz="2400" b="1" dirty="0"/>
              <a:t>personal use</a:t>
            </a:r>
            <a:r>
              <a:rPr lang="en-US" sz="2400" dirty="0"/>
              <a:t> of social media.</a:t>
            </a:r>
          </a:p>
          <a:p>
            <a:pPr marL="336600" indent="-336600">
              <a:lnSpc>
                <a:spcPct val="120000"/>
              </a:lnSpc>
              <a:spcBef>
                <a:spcPts val="0"/>
              </a:spcBef>
              <a:spcAft>
                <a:spcPts val="1800"/>
              </a:spcAft>
              <a:buSzPct val="80000"/>
            </a:pPr>
            <a:endParaRPr lang="en-US" sz="2400" dirty="0"/>
          </a:p>
          <a:p>
            <a:pPr marL="336600" indent="-336600">
              <a:lnSpc>
                <a:spcPct val="120000"/>
              </a:lnSpc>
              <a:spcBef>
                <a:spcPts val="0"/>
              </a:spcBef>
              <a:spcAft>
                <a:spcPts val="1800"/>
              </a:spcAft>
              <a:buSzPct val="80000"/>
            </a:pPr>
            <a:r>
              <a:rPr lang="en-US" sz="2400" dirty="0"/>
              <a:t>GCPE Guidelines for </a:t>
            </a:r>
            <a:r>
              <a:rPr lang="en-US" sz="2400" b="1" dirty="0"/>
              <a:t>Government Use</a:t>
            </a:r>
            <a:r>
              <a:rPr lang="en-US" sz="2400" dirty="0"/>
              <a:t> of Social Media by Public Service Employees.</a:t>
            </a:r>
          </a:p>
          <a:p>
            <a:pPr marL="336600" indent="-336600">
              <a:lnSpc>
                <a:spcPct val="120000"/>
              </a:lnSpc>
              <a:spcBef>
                <a:spcPts val="0"/>
              </a:spcBef>
              <a:spcAft>
                <a:spcPts val="1800"/>
              </a:spcAft>
              <a:buSzPct val="80000"/>
            </a:pPr>
            <a:endParaRPr lang="en-US" sz="2200" dirty="0"/>
          </a:p>
          <a:p>
            <a:pPr marL="336600" indent="-336600">
              <a:lnSpc>
                <a:spcPct val="100000"/>
              </a:lnSpc>
              <a:buNone/>
            </a:pPr>
            <a:endParaRPr lang="en-US" dirty="0"/>
          </a:p>
        </p:txBody>
      </p:sp>
    </p:spTree>
    <p:extLst>
      <p:ext uri="{BB962C8B-B14F-4D97-AF65-F5344CB8AC3E}">
        <p14:creationId xmlns:p14="http://schemas.microsoft.com/office/powerpoint/2010/main" val="1628689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3979089" y="753653"/>
            <a:ext cx="4233852" cy="646331"/>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dirty="0">
                <a:ea typeface="+mn-ea"/>
                <a:cs typeface="+mn-cs"/>
              </a:rPr>
              <a:t>Policy framework</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825625"/>
            <a:ext cx="4199467" cy="4351338"/>
          </a:xfrm>
        </p:spPr>
        <p:txBody>
          <a:bodyPr>
            <a:normAutofit/>
          </a:bodyPr>
          <a:lstStyle/>
          <a:p>
            <a:pPr marL="336600" indent="-336600">
              <a:lnSpc>
                <a:spcPct val="120000"/>
              </a:lnSpc>
              <a:spcBef>
                <a:spcPts val="0"/>
              </a:spcBef>
              <a:spcAft>
                <a:spcPts val="1800"/>
              </a:spcAft>
              <a:buSzPct val="80000"/>
            </a:pPr>
            <a:r>
              <a:rPr lang="en-US" sz="2200" dirty="0">
                <a:solidFill>
                  <a:schemeClr val="tx2"/>
                </a:solidFill>
                <a:hlinkClick r:id="rId3">
                  <a:extLst>
                    <a:ext uri="{A12FA001-AC4F-418D-AE19-62706E023703}">
                      <ahyp:hlinkClr xmlns:ahyp="http://schemas.microsoft.com/office/drawing/2018/hyperlinkcolor" val="tx"/>
                    </a:ext>
                  </a:extLst>
                </a:hlinkClick>
              </a:rPr>
              <a:t>Oath of Employment </a:t>
            </a:r>
            <a:endParaRPr lang="en-US" sz="2200" dirty="0">
              <a:solidFill>
                <a:schemeClr val="tx2"/>
              </a:solidFill>
            </a:endParaRPr>
          </a:p>
          <a:p>
            <a:pPr marL="336600" indent="-336600">
              <a:lnSpc>
                <a:spcPct val="120000"/>
              </a:lnSpc>
              <a:spcBef>
                <a:spcPts val="0"/>
              </a:spcBef>
              <a:spcAft>
                <a:spcPts val="1800"/>
              </a:spcAft>
              <a:buSzPct val="80000"/>
            </a:pPr>
            <a:r>
              <a:rPr lang="en-US" sz="2200" dirty="0">
                <a:solidFill>
                  <a:schemeClr val="tx2"/>
                </a:solidFill>
                <a:hlinkClick r:id="rId4">
                  <a:extLst>
                    <a:ext uri="{A12FA001-AC4F-418D-AE19-62706E023703}">
                      <ahyp:hlinkClr xmlns:ahyp="http://schemas.microsoft.com/office/drawing/2018/hyperlinkcolor" val="tx"/>
                    </a:ext>
                  </a:extLst>
                </a:hlinkClick>
              </a:rPr>
              <a:t>Standards of Conduct </a:t>
            </a:r>
            <a:endParaRPr lang="en-US" sz="2200" dirty="0">
              <a:solidFill>
                <a:schemeClr val="tx2"/>
              </a:solidFill>
            </a:endParaRPr>
          </a:p>
          <a:p>
            <a:pPr marL="336600" indent="-336600">
              <a:lnSpc>
                <a:spcPct val="120000"/>
              </a:lnSpc>
              <a:spcBef>
                <a:spcPts val="0"/>
              </a:spcBef>
              <a:spcAft>
                <a:spcPts val="1800"/>
              </a:spcAft>
              <a:buSzPct val="80000"/>
            </a:pPr>
            <a:r>
              <a:rPr lang="en-US" sz="2200" dirty="0">
                <a:solidFill>
                  <a:schemeClr val="tx2"/>
                </a:solidFill>
                <a:hlinkClick r:id="rId5">
                  <a:extLst>
                    <a:ext uri="{A12FA001-AC4F-418D-AE19-62706E023703}">
                      <ahyp:hlinkClr xmlns:ahyp="http://schemas.microsoft.com/office/drawing/2018/hyperlinkcolor" val="tx"/>
                    </a:ext>
                  </a:extLst>
                </a:hlinkClick>
              </a:rPr>
              <a:t>Discrimination, Bullying and Harassment in the Workplace</a:t>
            </a:r>
            <a:endParaRPr lang="en-US" sz="2200" dirty="0">
              <a:solidFill>
                <a:schemeClr val="tx2"/>
              </a:solidFill>
            </a:endParaRPr>
          </a:p>
          <a:p>
            <a:pPr marL="336600" indent="-336600">
              <a:lnSpc>
                <a:spcPct val="120000"/>
              </a:lnSpc>
              <a:spcBef>
                <a:spcPts val="0"/>
              </a:spcBef>
              <a:spcAft>
                <a:spcPts val="1800"/>
              </a:spcAft>
              <a:buSzPct val="80000"/>
            </a:pPr>
            <a:r>
              <a:rPr lang="en-US" sz="2200" dirty="0">
                <a:solidFill>
                  <a:schemeClr val="tx2"/>
                </a:solidFill>
                <a:hlinkClick r:id="rId6">
                  <a:extLst>
                    <a:ext uri="{A12FA001-AC4F-418D-AE19-62706E023703}">
                      <ahyp:hlinkClr xmlns:ahyp="http://schemas.microsoft.com/office/drawing/2018/hyperlinkcolor" val="tx"/>
                    </a:ext>
                  </a:extLst>
                </a:hlinkClick>
              </a:rPr>
              <a:t>Freedom of Information and Protection of Privacy Act </a:t>
            </a:r>
            <a:endParaRPr lang="en-US" sz="2200" dirty="0">
              <a:solidFill>
                <a:schemeClr val="tx2"/>
              </a:solidFill>
            </a:endParaRPr>
          </a:p>
          <a:p>
            <a:pPr marL="336600" indent="-336600">
              <a:lnSpc>
                <a:spcPct val="100000"/>
              </a:lnSpc>
              <a:buNone/>
            </a:pPr>
            <a:endParaRPr lang="en-US" dirty="0"/>
          </a:p>
        </p:txBody>
      </p:sp>
      <p:sp>
        <p:nvSpPr>
          <p:cNvPr id="4" name="Content Placeholder 2">
            <a:extLst>
              <a:ext uri="{FF2B5EF4-FFF2-40B4-BE49-F238E27FC236}">
                <a16:creationId xmlns:a16="http://schemas.microsoft.com/office/drawing/2014/main" id="{2EB90B96-C45B-4BC5-F86C-807293247401}"/>
              </a:ext>
            </a:extLst>
          </p:cNvPr>
          <p:cNvSpPr txBox="1">
            <a:spLocks/>
          </p:cNvSpPr>
          <p:nvPr/>
        </p:nvSpPr>
        <p:spPr>
          <a:xfrm>
            <a:off x="5191090" y="1825625"/>
            <a:ext cx="495198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tx2"/>
              </a:buClr>
              <a:buFont typeface="Wingdings" panose="05000000000000000000" pitchFamily="2" charset="2"/>
              <a:buChar char="v"/>
              <a:defRPr sz="2800" b="0" i="0" kern="1200">
                <a:solidFill>
                  <a:schemeClr val="tx1"/>
                </a:solidFill>
                <a:latin typeface="BC Sans" pitchFamily="2" charset="0"/>
                <a:ea typeface="+mn-ea"/>
                <a:cs typeface="+mn-cs"/>
              </a:defRPr>
            </a:lvl1pPr>
            <a:lvl2pPr marL="685800" indent="-228600" algn="l" defTabSz="914400" rtl="0" eaLnBrk="1" latinLnBrk="0" hangingPunct="1">
              <a:lnSpc>
                <a:spcPct val="90000"/>
              </a:lnSpc>
              <a:spcBef>
                <a:spcPts val="500"/>
              </a:spcBef>
              <a:buClr>
                <a:schemeClr val="accent2"/>
              </a:buClr>
              <a:buFont typeface="Wingdings" panose="05000000000000000000" pitchFamily="2" charset="2"/>
              <a:buChar char="§"/>
              <a:defRPr sz="2400" b="0" i="0" kern="1200">
                <a:solidFill>
                  <a:schemeClr val="tx1"/>
                </a:solidFill>
                <a:latin typeface="BC Sans"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BC Sans"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C Sans"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BC Sans"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36600" indent="-336600">
              <a:lnSpc>
                <a:spcPct val="120000"/>
              </a:lnSpc>
              <a:spcBef>
                <a:spcPts val="0"/>
              </a:spcBef>
              <a:spcAft>
                <a:spcPts val="1800"/>
              </a:spcAft>
              <a:buSzPct val="80000"/>
            </a:pPr>
            <a:r>
              <a:rPr lang="en-US" sz="2200" dirty="0">
                <a:solidFill>
                  <a:schemeClr val="tx2"/>
                </a:solidFill>
                <a:hlinkClick r:id="rId7">
                  <a:extLst>
                    <a:ext uri="{A12FA001-AC4F-418D-AE19-62706E023703}">
                      <ahyp:hlinkClr xmlns:ahyp="http://schemas.microsoft.com/office/drawing/2018/hyperlinkcolor" val="tx"/>
                    </a:ext>
                  </a:extLst>
                </a:hlinkClick>
              </a:rPr>
              <a:t>BC Human Rights Code </a:t>
            </a:r>
            <a:endParaRPr lang="en-US" sz="2200" dirty="0">
              <a:solidFill>
                <a:schemeClr val="tx2"/>
              </a:solidFill>
            </a:endParaRPr>
          </a:p>
          <a:p>
            <a:pPr marL="336600" indent="-336600">
              <a:lnSpc>
                <a:spcPct val="120000"/>
              </a:lnSpc>
              <a:spcBef>
                <a:spcPts val="0"/>
              </a:spcBef>
              <a:spcAft>
                <a:spcPts val="1800"/>
              </a:spcAft>
              <a:buSzPct val="80000"/>
            </a:pPr>
            <a:r>
              <a:rPr lang="en-US" sz="2200" dirty="0">
                <a:solidFill>
                  <a:schemeClr val="tx2"/>
                </a:solidFill>
                <a:hlinkClick r:id="rId8">
                  <a:extLst>
                    <a:ext uri="{A12FA001-AC4F-418D-AE19-62706E023703}">
                      <ahyp:hlinkClr xmlns:ahyp="http://schemas.microsoft.com/office/drawing/2018/hyperlinkcolor" val="tx"/>
                    </a:ext>
                  </a:extLst>
                </a:hlinkClick>
              </a:rPr>
              <a:t>Occupational Health and Safety Regulation</a:t>
            </a:r>
          </a:p>
          <a:p>
            <a:pPr marL="336600" indent="-336600">
              <a:lnSpc>
                <a:spcPct val="120000"/>
              </a:lnSpc>
              <a:spcBef>
                <a:spcPts val="0"/>
              </a:spcBef>
              <a:spcAft>
                <a:spcPts val="1800"/>
              </a:spcAft>
              <a:buSzPct val="80000"/>
            </a:pPr>
            <a:r>
              <a:rPr lang="en-US" sz="2200" dirty="0">
                <a:solidFill>
                  <a:schemeClr val="tx2"/>
                </a:solidFill>
                <a:hlinkClick r:id="rId9">
                  <a:extLst>
                    <a:ext uri="{A12FA001-AC4F-418D-AE19-62706E023703}">
                      <ahyp:hlinkClr xmlns:ahyp="http://schemas.microsoft.com/office/drawing/2018/hyperlinkcolor" val="tx"/>
                    </a:ext>
                  </a:extLst>
                </a:hlinkClick>
              </a:rPr>
              <a:t>Appropriate Use Policy  </a:t>
            </a:r>
            <a:endParaRPr lang="en-US" sz="2200" dirty="0">
              <a:solidFill>
                <a:schemeClr val="tx2"/>
              </a:solidFill>
            </a:endParaRPr>
          </a:p>
          <a:p>
            <a:pPr marL="336600" indent="-336600">
              <a:lnSpc>
                <a:spcPct val="120000"/>
              </a:lnSpc>
              <a:spcBef>
                <a:spcPts val="0"/>
              </a:spcBef>
              <a:spcAft>
                <a:spcPts val="1800"/>
              </a:spcAft>
              <a:buSzPct val="80000"/>
            </a:pPr>
            <a:r>
              <a:rPr lang="en-US" sz="2200" dirty="0"/>
              <a:t>Ministry-specific Policies</a:t>
            </a:r>
          </a:p>
          <a:p>
            <a:pPr marL="0" indent="0">
              <a:lnSpc>
                <a:spcPct val="120000"/>
              </a:lnSpc>
              <a:spcBef>
                <a:spcPts val="0"/>
              </a:spcBef>
              <a:spcAft>
                <a:spcPts val="1800"/>
              </a:spcAft>
              <a:buSzPct val="80000"/>
              <a:buNone/>
            </a:pPr>
            <a:endParaRPr lang="en-US" sz="2200" dirty="0"/>
          </a:p>
          <a:p>
            <a:pPr marL="0" indent="0">
              <a:lnSpc>
                <a:spcPct val="120000"/>
              </a:lnSpc>
              <a:spcBef>
                <a:spcPts val="0"/>
              </a:spcBef>
              <a:spcAft>
                <a:spcPts val="1800"/>
              </a:spcAft>
              <a:buSzPct val="80000"/>
              <a:buNone/>
            </a:pPr>
            <a:r>
              <a:rPr lang="en-US" sz="2200" dirty="0"/>
              <a:t> </a:t>
            </a:r>
          </a:p>
          <a:p>
            <a:pPr marL="336600" indent="-336600">
              <a:lnSpc>
                <a:spcPct val="100000"/>
              </a:lnSpc>
              <a:buFont typeface="Wingdings" panose="05000000000000000000" pitchFamily="2" charset="2"/>
              <a:buNone/>
            </a:pPr>
            <a:endParaRPr lang="en-US" dirty="0"/>
          </a:p>
        </p:txBody>
      </p:sp>
    </p:spTree>
    <p:extLst>
      <p:ext uri="{BB962C8B-B14F-4D97-AF65-F5344CB8AC3E}">
        <p14:creationId xmlns:p14="http://schemas.microsoft.com/office/powerpoint/2010/main" val="4202513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pic>
        <p:nvPicPr>
          <p:cNvPr id="11" name="Picture 10">
            <a:extLst>
              <a:ext uri="{FF2B5EF4-FFF2-40B4-BE49-F238E27FC236}">
                <a16:creationId xmlns:a16="http://schemas.microsoft.com/office/drawing/2014/main" id="{DEE2C986-41CE-43F0-6D05-E70F991A6F38}"/>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64290">
            <a:off x="8288027" y="1831340"/>
            <a:ext cx="2508159" cy="4055747"/>
          </a:xfrm>
          <a:prstGeom prst="rect">
            <a:avLst/>
          </a:prstGeom>
        </p:spPr>
      </p:pic>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2560416" y="724922"/>
            <a:ext cx="7071168" cy="646331"/>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dirty="0">
                <a:ea typeface="+mn-ea"/>
                <a:cs typeface="+mn-cs"/>
              </a:rPr>
              <a:t>S</a:t>
            </a:r>
            <a:r>
              <a:rPr lang="en-US" dirty="0">
                <a:ea typeface="+mn-ea"/>
                <a:cs typeface="+mn-cs"/>
              </a:rPr>
              <a:t>ocial media guidelines: Why?</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200" y="1825625"/>
            <a:ext cx="7188200" cy="4351338"/>
          </a:xfrm>
        </p:spPr>
        <p:txBody>
          <a:bodyPr>
            <a:normAutofit/>
          </a:bodyPr>
          <a:lstStyle/>
          <a:p>
            <a:pPr>
              <a:lnSpc>
                <a:spcPct val="100000"/>
              </a:lnSpc>
            </a:pPr>
            <a:r>
              <a:rPr lang="en-US" sz="2400" dirty="0"/>
              <a:t>Social media use is increasingly part of daily life</a:t>
            </a:r>
          </a:p>
          <a:p>
            <a:pPr>
              <a:lnSpc>
                <a:spcPct val="100000"/>
              </a:lnSpc>
            </a:pPr>
            <a:r>
              <a:rPr lang="en-US" sz="2400" dirty="0"/>
              <a:t>As employees, what’s important to remember about social media?</a:t>
            </a:r>
          </a:p>
          <a:p>
            <a:pPr marL="800100" lvl="1" indent="-342900">
              <a:buFont typeface="Arial" panose="020B0604020202020204" pitchFamily="34" charset="0"/>
              <a:buChar char="•"/>
            </a:pPr>
            <a:r>
              <a:rPr lang="en-US" sz="2000" dirty="0"/>
              <a:t>How quickly and easily words/images can be circulated</a:t>
            </a:r>
          </a:p>
          <a:p>
            <a:pPr marL="800100" lvl="1" indent="-342900">
              <a:buFont typeface="Arial" panose="020B0604020202020204" pitchFamily="34" charset="0"/>
              <a:buChar char="•"/>
            </a:pPr>
            <a:r>
              <a:rPr lang="en-US" sz="2000" dirty="0"/>
              <a:t>Long shelf life of online activity</a:t>
            </a:r>
          </a:p>
          <a:p>
            <a:pPr marL="800100" lvl="1" indent="-342900">
              <a:buFont typeface="Arial" panose="020B0604020202020204" pitchFamily="34" charset="0"/>
              <a:buChar char="•"/>
            </a:pPr>
            <a:r>
              <a:rPr lang="en-US" sz="2000" dirty="0"/>
              <a:t>How fast social media platforms and habits evolve. </a:t>
            </a:r>
          </a:p>
          <a:p>
            <a:pPr marL="800100" lvl="1" indent="-342900">
              <a:buFont typeface="Arial" panose="020B0604020202020204" pitchFamily="34" charset="0"/>
              <a:buChar char="•"/>
            </a:pPr>
            <a:r>
              <a:rPr lang="en-US" sz="2000" dirty="0"/>
              <a:t>Diversity in how people use and think about social media as a way of connecting with others</a:t>
            </a:r>
          </a:p>
        </p:txBody>
      </p:sp>
    </p:spTree>
    <p:extLst>
      <p:ext uri="{BB962C8B-B14F-4D97-AF65-F5344CB8AC3E}">
        <p14:creationId xmlns:p14="http://schemas.microsoft.com/office/powerpoint/2010/main" val="2675087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BC Sans" pitchFamily="2" charset="0"/>
              </a:rPr>
              <a:t>Social Media Guidelines for Personal Use</a:t>
            </a:r>
            <a:endParaRPr lang="en-US" sz="1200" dirty="0">
              <a:latin typeface="BC Sans" pitchFamily="2" charset="0"/>
            </a:endParaRPr>
          </a:p>
        </p:txBody>
      </p:sp>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2321586" y="753653"/>
            <a:ext cx="7548861" cy="646331"/>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dirty="0">
                <a:ea typeface="+mn-ea"/>
                <a:cs typeface="+mn-cs"/>
              </a:rPr>
              <a:t>Ethics management framework</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838325"/>
            <a:ext cx="4199467" cy="4351338"/>
          </a:xfrm>
        </p:spPr>
        <p:txBody>
          <a:bodyPr>
            <a:normAutofit fontScale="92500" lnSpcReduction="20000"/>
          </a:bodyPr>
          <a:lstStyle/>
          <a:p>
            <a:pPr marL="336600" indent="-336600">
              <a:lnSpc>
                <a:spcPct val="120000"/>
              </a:lnSpc>
              <a:spcBef>
                <a:spcPts val="0"/>
              </a:spcBef>
              <a:spcAft>
                <a:spcPts val="1800"/>
              </a:spcAft>
              <a:buSzPct val="80000"/>
            </a:pPr>
            <a:r>
              <a:rPr lang="en-US" sz="2400" dirty="0"/>
              <a:t>Office of the Chief Information Officer </a:t>
            </a:r>
          </a:p>
          <a:p>
            <a:pPr marL="336600" indent="-336600">
              <a:lnSpc>
                <a:spcPct val="120000"/>
              </a:lnSpc>
              <a:spcBef>
                <a:spcPts val="0"/>
              </a:spcBef>
              <a:spcAft>
                <a:spcPts val="1800"/>
              </a:spcAft>
              <a:buSzPct val="80000"/>
            </a:pPr>
            <a:r>
              <a:rPr lang="en-US" sz="2400" dirty="0"/>
              <a:t>Treasury Board </a:t>
            </a:r>
          </a:p>
          <a:p>
            <a:pPr marL="336600" indent="-336600">
              <a:lnSpc>
                <a:spcPct val="120000"/>
              </a:lnSpc>
              <a:spcBef>
                <a:spcPts val="0"/>
              </a:spcBef>
              <a:spcAft>
                <a:spcPts val="1800"/>
              </a:spcAft>
              <a:buSzPct val="80000"/>
            </a:pPr>
            <a:r>
              <a:rPr lang="en-US" sz="2400" dirty="0"/>
              <a:t>Office of the Comptroller General </a:t>
            </a:r>
          </a:p>
          <a:p>
            <a:pPr marL="336600" indent="-336600">
              <a:lnSpc>
                <a:spcPct val="120000"/>
              </a:lnSpc>
              <a:spcBef>
                <a:spcPts val="0"/>
              </a:spcBef>
              <a:spcAft>
                <a:spcPts val="1800"/>
              </a:spcAft>
              <a:buSzPct val="80000"/>
            </a:pPr>
            <a:r>
              <a:rPr lang="en-US" sz="2400" dirty="0"/>
              <a:t>Ministries </a:t>
            </a:r>
          </a:p>
          <a:p>
            <a:pPr marL="336600" indent="-336600">
              <a:lnSpc>
                <a:spcPct val="120000"/>
              </a:lnSpc>
              <a:spcBef>
                <a:spcPts val="0"/>
              </a:spcBef>
              <a:spcAft>
                <a:spcPts val="1800"/>
              </a:spcAft>
              <a:buSzPct val="80000"/>
            </a:pPr>
            <a:r>
              <a:rPr lang="en-US" sz="2400" dirty="0"/>
              <a:t>Public Service Agency </a:t>
            </a:r>
          </a:p>
          <a:p>
            <a:pPr marL="336600" indent="-336600">
              <a:lnSpc>
                <a:spcPct val="120000"/>
              </a:lnSpc>
              <a:spcBef>
                <a:spcPts val="0"/>
              </a:spcBef>
              <a:spcAft>
                <a:spcPts val="1800"/>
              </a:spcAft>
              <a:buSzPct val="80000"/>
            </a:pPr>
            <a:r>
              <a:rPr lang="en-US" sz="2400" dirty="0"/>
              <a:t>Records Management </a:t>
            </a:r>
            <a:endParaRPr lang="en-US" sz="2200" dirty="0"/>
          </a:p>
          <a:p>
            <a:pPr marL="336600" indent="-336600">
              <a:lnSpc>
                <a:spcPct val="100000"/>
              </a:lnSpc>
              <a:buNone/>
            </a:pPr>
            <a:endParaRPr lang="en-US" dirty="0"/>
          </a:p>
        </p:txBody>
      </p:sp>
      <p:pic>
        <p:nvPicPr>
          <p:cNvPr id="1026" name="Picture 2" descr="Circle demonstrating ethics framework elements, including HR, ITIM. funding, fiscal responsibility, ministry specific">
            <a:extLst>
              <a:ext uri="{FF2B5EF4-FFF2-40B4-BE49-F238E27FC236}">
                <a16:creationId xmlns:a16="http://schemas.microsoft.com/office/drawing/2014/main" id="{1F011D9C-E8B1-7F6D-DB6A-8EA64CE26C7D}"/>
              </a:ext>
              <a:ext uri="{C183D7F6-B498-43B3-948B-1728B52AA6E4}">
                <adec:decorative xmlns:adec="http://schemas.microsoft.com/office/drawing/2017/decorative" val="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9842" y="1617186"/>
            <a:ext cx="5148202" cy="4485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7308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EAE67B9-94BC-C047-7FDC-9A3928F418D4}"/>
              </a:ext>
              <a:ext uri="{C183D7F6-B498-43B3-948B-1728B52AA6E4}">
                <adec:decorative xmlns:adec="http://schemas.microsoft.com/office/drawing/2017/decorative" val="1"/>
              </a:ext>
            </a:extLst>
          </p:cNvPr>
          <p:cNvSpPr txBox="1"/>
          <p:nvPr/>
        </p:nvSpPr>
        <p:spPr>
          <a:xfrm>
            <a:off x="8724155" y="6320114"/>
            <a:ext cx="3127779" cy="27699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CA" sz="1200" dirty="0">
                <a:solidFill>
                  <a:schemeClr val="bg1">
                    <a:lumMod val="50000"/>
                  </a:schemeClr>
                </a:solidFill>
                <a:latin typeface="BC Sans" pitchFamily="2" charset="0"/>
              </a:rPr>
              <a:t>S</a:t>
            </a:r>
            <a:r>
              <a:rPr lang="en-US" sz="1200" dirty="0">
                <a:solidFill>
                  <a:schemeClr val="bg1">
                    <a:lumMod val="50000"/>
                  </a:schemeClr>
                </a:solidFill>
                <a:latin typeface="BC Sans" pitchFamily="2" charset="0"/>
              </a:rPr>
              <a:t>ocial Media Guidelines for Personal Use</a:t>
            </a:r>
            <a:endParaRPr lang="en-US" sz="1200" dirty="0">
              <a:latin typeface="BC Sans" pitchFamily="2" charset="0"/>
            </a:endParaRPr>
          </a:p>
        </p:txBody>
      </p:sp>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1068041" y="753653"/>
            <a:ext cx="10055959" cy="646331"/>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dirty="0">
                <a:ea typeface="+mn-ea"/>
                <a:cs typeface="+mn-cs"/>
              </a:rPr>
              <a:t>Social media and public service obligations</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825625"/>
            <a:ext cx="7641658" cy="4351338"/>
          </a:xfrm>
        </p:spPr>
        <p:txBody>
          <a:bodyPr>
            <a:normAutofit/>
          </a:bodyPr>
          <a:lstStyle/>
          <a:p>
            <a:pPr marL="336600" indent="-336600">
              <a:lnSpc>
                <a:spcPct val="120000"/>
              </a:lnSpc>
              <a:spcBef>
                <a:spcPts val="0"/>
              </a:spcBef>
              <a:spcAft>
                <a:spcPts val="1800"/>
              </a:spcAft>
              <a:buSzPct val="80000"/>
            </a:pPr>
            <a:r>
              <a:rPr lang="en-US" sz="2400" dirty="0"/>
              <a:t>BC Public Service obligations apply to personal social media accounts</a:t>
            </a:r>
          </a:p>
          <a:p>
            <a:pPr marL="336600" indent="-336600">
              <a:lnSpc>
                <a:spcPct val="120000"/>
              </a:lnSpc>
              <a:spcBef>
                <a:spcPts val="0"/>
              </a:spcBef>
              <a:spcAft>
                <a:spcPts val="1800"/>
              </a:spcAft>
              <a:buSzPct val="80000"/>
            </a:pPr>
            <a:r>
              <a:rPr lang="en-US" sz="2400" dirty="0"/>
              <a:t>Personal use in and outside of the workplace</a:t>
            </a:r>
          </a:p>
          <a:p>
            <a:pPr marL="336600" indent="-336600">
              <a:lnSpc>
                <a:spcPct val="120000"/>
              </a:lnSpc>
              <a:spcBef>
                <a:spcPts val="0"/>
              </a:spcBef>
              <a:spcAft>
                <a:spcPts val="1800"/>
              </a:spcAft>
              <a:buSzPct val="80000"/>
            </a:pPr>
            <a:r>
              <a:rPr lang="en-US" sz="2400" dirty="0"/>
              <a:t>You are responsible for making informed choices </a:t>
            </a:r>
          </a:p>
          <a:p>
            <a:pPr marL="336600" indent="-336600">
              <a:lnSpc>
                <a:spcPct val="100000"/>
              </a:lnSpc>
              <a:buNone/>
            </a:pPr>
            <a:endParaRPr lang="en-US" dirty="0"/>
          </a:p>
        </p:txBody>
      </p:sp>
    </p:spTree>
    <p:extLst>
      <p:ext uri="{BB962C8B-B14F-4D97-AF65-F5344CB8AC3E}">
        <p14:creationId xmlns:p14="http://schemas.microsoft.com/office/powerpoint/2010/main" val="3588452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4785521-DDB7-379D-3A29-541208AC824D}"/>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8977" t="7626" r="7868" b="30140"/>
          <a:stretch/>
        </p:blipFill>
        <p:spPr>
          <a:xfrm>
            <a:off x="8745638" y="1851861"/>
            <a:ext cx="3446362" cy="4941168"/>
          </a:xfrm>
          <a:prstGeom prst="rect">
            <a:avLst/>
          </a:prstGeom>
        </p:spPr>
      </p:pic>
      <p:sp>
        <p:nvSpPr>
          <p:cNvPr id="6" name="Title 5">
            <a:extLst>
              <a:ext uri="{FF2B5EF4-FFF2-40B4-BE49-F238E27FC236}">
                <a16:creationId xmlns:a16="http://schemas.microsoft.com/office/drawing/2014/main" id="{F44EAE1A-8DC1-28CF-315A-84AA5722360A}"/>
              </a:ext>
            </a:extLst>
          </p:cNvPr>
          <p:cNvSpPr txBox="1">
            <a:spLocks noGrp="1"/>
          </p:cNvSpPr>
          <p:nvPr>
            <p:ph type="title" idx="4294967295"/>
          </p:nvPr>
        </p:nvSpPr>
        <p:spPr>
          <a:xfrm>
            <a:off x="3076610" y="753653"/>
            <a:ext cx="6038833" cy="646331"/>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dirty="0">
                <a:ea typeface="+mn-ea"/>
                <a:cs typeface="+mn-cs"/>
              </a:rPr>
              <a:t>Questions to ask yourself</a:t>
            </a:r>
            <a:endParaRPr kumimoji="0" lang="en-US" sz="3600" u="none" strike="noStrike" kern="1200" cap="none" spc="0" normalizeH="0" baseline="0" noProof="0" dirty="0">
              <a:ln>
                <a:noFill/>
              </a:ln>
              <a:solidFill>
                <a:schemeClr val="tx2"/>
              </a:solidFill>
              <a:effectLst/>
              <a:uLnTx/>
              <a:uFillTx/>
              <a:ea typeface="+mn-ea"/>
              <a:cs typeface="+mn-cs"/>
            </a:endParaRPr>
          </a:p>
        </p:txBody>
      </p:sp>
      <p:sp>
        <p:nvSpPr>
          <p:cNvPr id="3" name="Content Placeholder 2">
            <a:extLst>
              <a:ext uri="{FF2B5EF4-FFF2-40B4-BE49-F238E27FC236}">
                <a16:creationId xmlns:a16="http://schemas.microsoft.com/office/drawing/2014/main" id="{4971B84F-D7D6-382D-84E0-222D21320D3B}"/>
              </a:ext>
            </a:extLst>
          </p:cNvPr>
          <p:cNvSpPr>
            <a:spLocks noGrp="1"/>
          </p:cNvSpPr>
          <p:nvPr>
            <p:ph idx="1"/>
          </p:nvPr>
        </p:nvSpPr>
        <p:spPr>
          <a:xfrm>
            <a:off x="838199" y="1825625"/>
            <a:ext cx="7641658" cy="4351338"/>
          </a:xfrm>
        </p:spPr>
        <p:txBody>
          <a:bodyPr>
            <a:normAutofit fontScale="92500" lnSpcReduction="20000"/>
          </a:bodyPr>
          <a:lstStyle/>
          <a:p>
            <a:pPr marL="336600" indent="-336600">
              <a:lnSpc>
                <a:spcPct val="120000"/>
              </a:lnSpc>
              <a:spcBef>
                <a:spcPts val="0"/>
              </a:spcBef>
              <a:spcAft>
                <a:spcPts val="1800"/>
              </a:spcAft>
              <a:buSzPct val="80000"/>
            </a:pPr>
            <a:r>
              <a:rPr lang="en-US" sz="2600" dirty="0"/>
              <a:t>It up to us to reflect on our choices</a:t>
            </a:r>
          </a:p>
          <a:p>
            <a:pPr marL="336600" indent="-336600">
              <a:lnSpc>
                <a:spcPct val="120000"/>
              </a:lnSpc>
              <a:spcBef>
                <a:spcPts val="0"/>
              </a:spcBef>
              <a:spcAft>
                <a:spcPts val="1800"/>
              </a:spcAft>
              <a:buSzPct val="80000"/>
            </a:pPr>
            <a:r>
              <a:rPr lang="en-US" sz="2600" dirty="0"/>
              <a:t>Ask yourself questions like: </a:t>
            </a:r>
          </a:p>
          <a:p>
            <a:pPr marL="793800" lvl="1" indent="-336600">
              <a:lnSpc>
                <a:spcPct val="120000"/>
              </a:lnSpc>
              <a:spcBef>
                <a:spcPts val="0"/>
              </a:spcBef>
              <a:spcAft>
                <a:spcPts val="1800"/>
              </a:spcAft>
              <a:buSzPct val="80000"/>
            </a:pPr>
            <a:r>
              <a:rPr lang="en-US" sz="2200" dirty="0"/>
              <a:t>If I post this, would I be failing to treat other employees with respect and dignity? </a:t>
            </a:r>
          </a:p>
          <a:p>
            <a:pPr marL="793800" lvl="1" indent="-336600">
              <a:lnSpc>
                <a:spcPct val="120000"/>
              </a:lnSpc>
              <a:spcBef>
                <a:spcPts val="0"/>
              </a:spcBef>
              <a:spcAft>
                <a:spcPts val="1800"/>
              </a:spcAft>
              <a:buSzPct val="80000"/>
            </a:pPr>
            <a:r>
              <a:rPr lang="en-US" sz="2200" dirty="0"/>
              <a:t>Does my post reveal confidential work information? </a:t>
            </a:r>
          </a:p>
          <a:p>
            <a:pPr marL="793800" lvl="1" indent="-336600">
              <a:lnSpc>
                <a:spcPct val="120000"/>
              </a:lnSpc>
              <a:spcBef>
                <a:spcPts val="0"/>
              </a:spcBef>
              <a:spcAft>
                <a:spcPts val="1800"/>
              </a:spcAft>
              <a:buSzPct val="80000"/>
            </a:pPr>
            <a:r>
              <a:rPr lang="en-US" sz="2200" dirty="0"/>
              <a:t>Could my comments on social media be seen as bringing the public service into disrepute? </a:t>
            </a:r>
          </a:p>
          <a:p>
            <a:pPr marL="793800" lvl="1" indent="-336600">
              <a:lnSpc>
                <a:spcPct val="120000"/>
              </a:lnSpc>
              <a:spcBef>
                <a:spcPts val="0"/>
              </a:spcBef>
              <a:spcAft>
                <a:spcPts val="1800"/>
              </a:spcAft>
              <a:buSzPct val="80000"/>
            </a:pPr>
            <a:r>
              <a:rPr lang="en-US" sz="2200" dirty="0"/>
              <a:t>Is my use of social media during working hours impacting my ability to provide service? </a:t>
            </a:r>
          </a:p>
          <a:p>
            <a:pPr marL="336600" indent="-336600">
              <a:lnSpc>
                <a:spcPct val="100000"/>
              </a:lnSpc>
              <a:buNone/>
            </a:pPr>
            <a:endParaRPr lang="en-US" dirty="0"/>
          </a:p>
        </p:txBody>
      </p:sp>
    </p:spTree>
    <p:extLst>
      <p:ext uri="{BB962C8B-B14F-4D97-AF65-F5344CB8AC3E}">
        <p14:creationId xmlns:p14="http://schemas.microsoft.com/office/powerpoint/2010/main" val="4170374879"/>
      </p:ext>
    </p:extLst>
  </p:cSld>
  <p:clrMapOvr>
    <a:masterClrMapping/>
  </p:clrMapOvr>
</p:sld>
</file>

<file path=ppt/theme/theme1.xml><?xml version="1.0" encoding="utf-8"?>
<a:theme xmlns:a="http://schemas.openxmlformats.org/drawingml/2006/main" name="Bulleted Text">
  <a:themeElements>
    <a:clrScheme name="BCPS">
      <a:dk1>
        <a:srgbClr val="373A36"/>
      </a:dk1>
      <a:lt1>
        <a:sysClr val="window" lastClr="FFFFFF"/>
      </a:lt1>
      <a:dk2>
        <a:srgbClr val="234075"/>
      </a:dk2>
      <a:lt2>
        <a:srgbClr val="E7E6E6"/>
      </a:lt2>
      <a:accent1>
        <a:srgbClr val="234075"/>
      </a:accent1>
      <a:accent2>
        <a:srgbClr val="E3A82B"/>
      </a:accent2>
      <a:accent3>
        <a:srgbClr val="E87722"/>
      </a:accent3>
      <a:accent4>
        <a:srgbClr val="971B2F"/>
      </a:accent4>
      <a:accent5>
        <a:srgbClr val="866D4B"/>
      </a:accent5>
      <a:accent6>
        <a:srgbClr val="007864"/>
      </a:accent6>
      <a:hlink>
        <a:srgbClr val="4698CB"/>
      </a:hlink>
      <a:folHlink>
        <a:srgbClr val="954F72"/>
      </a:folHlink>
    </a:clrScheme>
    <a:fontScheme name="BCPS">
      <a:majorFont>
        <a:latin typeface="Noto Sans Black"/>
        <a:ea typeface=""/>
        <a:cs typeface=""/>
      </a:majorFont>
      <a:minorFont>
        <a:latin typeface="Noto Sans"/>
        <a:ea typeface=""/>
        <a:cs typeface=""/>
      </a:minorFont>
    </a:fontScheme>
    <a:fmtScheme name="Top Shadow">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3975" dist="41275" dir="14700000" algn="t" rotWithShape="0">
              <a:srgbClr val="000000">
                <a:alpha val="60000"/>
              </a:srgbClr>
            </a:outerShdw>
          </a:effectLst>
          <a:scene3d>
            <a:camera prst="orthographicFront">
              <a:rot lat="0" lon="0" rev="0"/>
            </a:camera>
            <a:lightRig rig="contrasting" dir="t">
              <a:rot lat="0" lon="0" rev="3600000"/>
            </a:lightRig>
          </a:scene3d>
          <a:sp3d prstMaterial="plastic">
            <a:bevelT w="127000" h="38200" prst="relaxedIns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CPSA Presentation Template edit 110222" id="{AFB536C3-CAF6-4145-A3FB-0BDCB2DF1BE3}" vid="{524AB3FC-D123-6F45-BAEE-AB0160528F3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isplayOrder xmlns="ed7c83d1-6400-4038-8bd1-800cd92342be">196605</DisplayOrder>
    <Item xmlns="ed7c83d1-6400-4038-8bd1-800cd92342be"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22A8176217913479B9A974EEF0F85AF" ma:contentTypeVersion="" ma:contentTypeDescription="Create a new document." ma:contentTypeScope="" ma:versionID="b9d99c9c65561d37ca5886513ed50534">
  <xsd:schema xmlns:xsd="http://www.w3.org/2001/XMLSchema" xmlns:xs="http://www.w3.org/2001/XMLSchema" xmlns:p="http://schemas.microsoft.com/office/2006/metadata/properties" xmlns:ns2="3aaeb8ea-11c5-42a3-82a0-f4386a047b89" xmlns:ns3="ed7c83d1-6400-4038-8bd1-800cd92342be" targetNamespace="http://schemas.microsoft.com/office/2006/metadata/properties" ma:root="true" ma:fieldsID="a0638e5b21d5399d9c2c8abae3069dad" ns2:_="" ns3:_="">
    <xsd:import namespace="3aaeb8ea-11c5-42a3-82a0-f4386a047b89"/>
    <xsd:import namespace="ed7c83d1-6400-4038-8bd1-800cd92342be"/>
    <xsd:element name="properties">
      <xsd:complexType>
        <xsd:sequence>
          <xsd:element name="documentManagement">
            <xsd:complexType>
              <xsd:all>
                <xsd:element ref="ns2:SharedWithUsers" minOccurs="0"/>
                <xsd:element ref="ns3:DisplayOrder" minOccurs="0"/>
                <xsd:element ref="ns3:Item"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aeb8ea-11c5-42a3-82a0-f4386a047b8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d7c83d1-6400-4038-8bd1-800cd92342be" elementFormDefault="qualified">
    <xsd:import namespace="http://schemas.microsoft.com/office/2006/documentManagement/types"/>
    <xsd:import namespace="http://schemas.microsoft.com/office/infopath/2007/PartnerControls"/>
    <xsd:element name="DisplayOrder" ma:index="9" nillable="true" ma:displayName="DisplayOrder" ma:decimals="5" ma:default="0" ma:internalName="DisplayOrder">
      <xsd:simpleType>
        <xsd:restriction base="dms:Number"/>
      </xsd:simpleType>
    </xsd:element>
    <xsd:element name="Item" ma:index="10" nillable="true" ma:displayName="Item" ma:indexed="true" ma:list="{cb803dd6-ac92-46eb-876d-37e602562370}" ma:internalName="Item" ma:showField="ID">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470B552-22B0-4750-856D-BC79CE4E7533}">
  <ds:schemaRefs>
    <ds:schemaRef ds:uri="http://schemas.microsoft.com/sharepoint/v3/contenttype/forms"/>
  </ds:schemaRefs>
</ds:datastoreItem>
</file>

<file path=customXml/itemProps2.xml><?xml version="1.0" encoding="utf-8"?>
<ds:datastoreItem xmlns:ds="http://schemas.openxmlformats.org/officeDocument/2006/customXml" ds:itemID="{A10F3277-E659-4148-A028-B08B73C08424}">
  <ds:schemaRefs>
    <ds:schemaRef ds:uri="http://www.w3.org/XML/1998/namespace"/>
    <ds:schemaRef ds:uri="http://purl.org/dc/elements/1.1/"/>
    <ds:schemaRef ds:uri="3aaeb8ea-11c5-42a3-82a0-f4386a047b89"/>
    <ds:schemaRef ds:uri="http://schemas.microsoft.com/office/2006/metadata/properties"/>
    <ds:schemaRef ds:uri="http://purl.org/dc/terms/"/>
    <ds:schemaRef ds:uri="ed7c83d1-6400-4038-8bd1-800cd92342be"/>
    <ds:schemaRef ds:uri="http://schemas.microsoft.com/office/2006/documentManagement/types"/>
    <ds:schemaRef ds:uri="http://purl.org/dc/dcmityp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F63F8EB3-AD2E-4DC3-A0D7-EA81D7AE8B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aeb8ea-11c5-42a3-82a0-f4386a047b89"/>
    <ds:schemaRef ds:uri="ed7c83d1-6400-4038-8bd1-800cd92342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Bulleted Text</Template>
  <TotalTime>3082</TotalTime>
  <Words>2766</Words>
  <Application>Microsoft Office PowerPoint</Application>
  <PresentationFormat>Widescreen</PresentationFormat>
  <Paragraphs>319</Paragraphs>
  <Slides>22</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BC Sans</vt:lpstr>
      <vt:lpstr>Symbol</vt:lpstr>
      <vt:lpstr>Wingdings</vt:lpstr>
      <vt:lpstr>Calibri Light</vt:lpstr>
      <vt:lpstr>Wingdings 3</vt:lpstr>
      <vt:lpstr>Calibri</vt:lpstr>
      <vt:lpstr>Arial</vt:lpstr>
      <vt:lpstr>Aptos ExtraBold</vt:lpstr>
      <vt:lpstr>Noto Serif</vt:lpstr>
      <vt:lpstr>Bulleted Text</vt:lpstr>
      <vt:lpstr>Social Media Guidelines for Personal Use</vt:lpstr>
      <vt:lpstr>Agenda</vt:lpstr>
      <vt:lpstr>Optional: Opening activity/question</vt:lpstr>
      <vt:lpstr>Two sets of guidelines</vt:lpstr>
      <vt:lpstr>Policy framework</vt:lpstr>
      <vt:lpstr>Social media guidelines: Why?</vt:lpstr>
      <vt:lpstr>Ethics management framework</vt:lpstr>
      <vt:lpstr>Social media and public service obligations</vt:lpstr>
      <vt:lpstr>Questions to ask yourself</vt:lpstr>
      <vt:lpstr>Conflicts of interest</vt:lpstr>
      <vt:lpstr>(1) Political expression, public dialogue  and impartiality</vt:lpstr>
      <vt:lpstr>(2) Political expression, public dialogue  and impartiality </vt:lpstr>
      <vt:lpstr>(3) Political expression, public dialogue  and impartiality </vt:lpstr>
      <vt:lpstr>Personal use during work time</vt:lpstr>
      <vt:lpstr>(1) Cyber safety/bullying </vt:lpstr>
      <vt:lpstr>(2) Cyber safety/bullying </vt:lpstr>
      <vt:lpstr>Scenario: Passion and posting </vt:lpstr>
      <vt:lpstr>Profile choices </vt:lpstr>
      <vt:lpstr>Privacy and permanence</vt:lpstr>
      <vt:lpstr>Trust and consequences </vt:lpstr>
      <vt:lpstr>Careers &amp; MyHR Resources</vt:lpstr>
      <vt:lpstr>For more information, please 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Tips For Using This Template</dc:title>
  <dc:creator>Alfonso, Allan PSA:EX</dc:creator>
  <cp:lastModifiedBy>N-Chris, Bobby PSA:EX</cp:lastModifiedBy>
  <cp:revision>17</cp:revision>
  <dcterms:created xsi:type="dcterms:W3CDTF">2022-12-13T00:12:21Z</dcterms:created>
  <dcterms:modified xsi:type="dcterms:W3CDTF">2024-04-08T21:34:56Z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0x010100322A8176217913479B9A974EEF0F85AF</vt:lpwstr>
  </property>
</Properties>
</file>