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1"/>
  </p:notesMasterIdLst>
  <p:sldIdLst>
    <p:sldId id="571" r:id="rId2"/>
    <p:sldId id="572" r:id="rId3"/>
    <p:sldId id="573" r:id="rId4"/>
    <p:sldId id="574" r:id="rId5"/>
    <p:sldId id="575" r:id="rId6"/>
    <p:sldId id="576" r:id="rId7"/>
    <p:sldId id="577" r:id="rId8"/>
    <p:sldId id="578" r:id="rId9"/>
    <p:sldId id="579" r:id="rId10"/>
    <p:sldId id="590" r:id="rId11"/>
    <p:sldId id="581" r:id="rId12"/>
    <p:sldId id="582" r:id="rId13"/>
    <p:sldId id="583" r:id="rId14"/>
    <p:sldId id="584" r:id="rId15"/>
    <p:sldId id="585" r:id="rId16"/>
    <p:sldId id="586" r:id="rId17"/>
    <p:sldId id="587" r:id="rId18"/>
    <p:sldId id="588" r:id="rId19"/>
    <p:sldId id="58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6615"/>
    <a:srgbClr val="BD4807"/>
    <a:srgbClr val="17ABA2"/>
    <a:srgbClr val="6C366B"/>
    <a:srgbClr val="C9E8F4"/>
    <a:srgbClr val="2B8895"/>
    <a:srgbClr val="002060"/>
    <a:srgbClr val="007F50"/>
    <a:srgbClr val="0E6862"/>
    <a:srgbClr val="1F49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5" autoAdjust="0"/>
    <p:restoredTop sz="89516" autoAdjust="0"/>
  </p:normalViewPr>
  <p:slideViewPr>
    <p:cSldViewPr snapToGrid="0" snapToObjects="1">
      <p:cViewPr varScale="1">
        <p:scale>
          <a:sx n="102" d="100"/>
          <a:sy n="102" d="100"/>
        </p:scale>
        <p:origin x="960"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49A3C7-4A78-FD4E-B107-AA1CB8662DF7}" type="datetimeFigureOut">
              <a:rPr lang="en-US" smtClean="0"/>
              <a:t>2/24/2021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34A51-0F0F-4F4F-8F61-FB8D0B6A1678}" type="slidenum">
              <a:rPr lang="en-US" smtClean="0"/>
              <a:t>‹#›</a:t>
            </a:fld>
            <a:endParaRPr lang="en-US"/>
          </a:p>
        </p:txBody>
      </p:sp>
    </p:spTree>
    <p:extLst>
      <p:ext uri="{BB962C8B-B14F-4D97-AF65-F5344CB8AC3E}">
        <p14:creationId xmlns:p14="http://schemas.microsoft.com/office/powerpoint/2010/main" val="534981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2.gov.bc.ca/assets/gov/careers/about-the-bc-public-service/public-service-agency-programs-strategies/what_we_value_booklet.pdf"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u="none" dirty="0"/>
              <a:t>Presentation Time:  </a:t>
            </a:r>
            <a:r>
              <a:rPr lang="en-CA" b="1" i="0" u="none" dirty="0"/>
              <a:t>Approximately 60 minutes </a:t>
            </a:r>
            <a:r>
              <a:rPr lang="en-CA" b="0" i="0" u="none" dirty="0"/>
              <a:t>(time may vary slightly depending on the size of the group)</a:t>
            </a:r>
          </a:p>
          <a:p>
            <a:endParaRPr lang="en-CA" i="1" dirty="0"/>
          </a:p>
          <a:p>
            <a:r>
              <a:rPr lang="en-CA" i="0" dirty="0"/>
              <a:t>Slide time: 1 ½ minutes</a:t>
            </a:r>
            <a:endParaRPr lang="en-CA" dirty="0"/>
          </a:p>
          <a:p>
            <a:pPr marL="171450" indent="-171450">
              <a:buFont typeface="Arial" panose="020B0604020202020204" pitchFamily="34" charset="0"/>
              <a:buChar char="•"/>
            </a:pPr>
            <a:r>
              <a:rPr lang="en-CA" dirty="0"/>
              <a:t>Hello everyone and welcome to the Learn At Work Week session about Inclusion.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My name is </a:t>
            </a:r>
            <a:r>
              <a:rPr lang="en-CA" b="1" i="0" baseline="0" dirty="0"/>
              <a:t>(your name here) </a:t>
            </a:r>
            <a:r>
              <a:rPr lang="en-CA" baseline="0" dirty="0"/>
              <a:t>and I will be facilitating today’s discussion with </a:t>
            </a:r>
            <a:r>
              <a:rPr lang="en-CA" b="1" i="0" baseline="0" dirty="0"/>
              <a:t>(co-facilitator’s name here)</a:t>
            </a:r>
            <a:r>
              <a:rPr lang="en-CA" b="0" i="0" baseline="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0" i="0" baseline="0" dirty="0"/>
              <a:t>We are looking forward to sharing the next 60 minutes with you.</a:t>
            </a:r>
            <a:r>
              <a:rPr lang="en-CA" baseline="0" dirty="0"/>
              <a: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Treating all people in a fair and respectful manner is about who we are and </a:t>
            </a:r>
            <a:r>
              <a:rPr lang="en-CA" sz="1200" u="sng" kern="1200" dirty="0">
                <a:solidFill>
                  <a:schemeClr val="bg1"/>
                </a:solidFill>
                <a:effectLst/>
                <a:latin typeface="+mn-lt"/>
                <a:ea typeface="+mn-ea"/>
                <a:cs typeface="+mn-cs"/>
                <a:hlinkClick r:id="rId3">
                  <a:extLst>
                    <a:ext uri="{A12FA001-AC4F-418D-AE19-62706E023703}">
                      <ahyp:hlinkClr xmlns:ahyp="http://schemas.microsoft.com/office/drawing/2018/hyperlinkcolor" val="tx"/>
                    </a:ext>
                  </a:extLst>
                </a:hlinkClick>
              </a:rPr>
              <a:t>what we value</a:t>
            </a:r>
            <a:r>
              <a:rPr lang="en-CA" sz="1200" kern="1200" dirty="0">
                <a:solidFill>
                  <a:schemeClr val="bg1"/>
                </a:solidFill>
                <a:effectLst/>
                <a:latin typeface="+mn-lt"/>
                <a:ea typeface="+mn-ea"/>
                <a:cs typeface="+mn-cs"/>
              </a:rPr>
              <a:t> </a:t>
            </a:r>
            <a:r>
              <a:rPr lang="en-CA" sz="1200" kern="1200" dirty="0">
                <a:solidFill>
                  <a:schemeClr val="tx1"/>
                </a:solidFill>
                <a:effectLst/>
                <a:latin typeface="+mn-lt"/>
                <a:ea typeface="+mn-ea"/>
                <a:cs typeface="+mn-cs"/>
              </a:rPr>
              <a:t>at the BC Public Service.</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We all have a responsibility in creating an inclusive work environment. </a:t>
            </a:r>
          </a:p>
          <a:p>
            <a:pPr marL="171450" indent="-171450">
              <a:buFont typeface="Arial" panose="020B0604020202020204" pitchFamily="34" charset="0"/>
              <a:buChar char="•"/>
            </a:pPr>
            <a:endParaRPr lang="en-CA" dirty="0"/>
          </a:p>
          <a:p>
            <a:pPr marL="171450" indent="-171450">
              <a:buFont typeface="Arial" panose="020B0604020202020204" pitchFamily="34" charset="0"/>
              <a:buChar char="•"/>
            </a:pPr>
            <a:r>
              <a:rPr lang="en-CA" baseline="0" dirty="0"/>
              <a:t>So I want to thank you so much for taking the time to participate in this interactive session, to learn about ourselves, and others.</a:t>
            </a:r>
          </a:p>
          <a:p>
            <a:pPr marL="0" indent="0">
              <a:buFont typeface="Arial" panose="020B0604020202020204" pitchFamily="34" charset="0"/>
              <a:buNone/>
            </a:pPr>
            <a:endParaRPr lang="en-CA" baseline="0" dirty="0"/>
          </a:p>
          <a:p>
            <a:pPr marL="171450" indent="-171450">
              <a:buFont typeface="Arial" panose="020B0604020202020204" pitchFamily="34" charset="0"/>
              <a:buChar char="•"/>
            </a:pPr>
            <a:r>
              <a:rPr lang="en-CA" baseline="0" dirty="0"/>
              <a:t>Reminder that this session is based on the group agreements that were sent to you:</a:t>
            </a:r>
          </a:p>
          <a:p>
            <a:pPr marL="171450" indent="-171450">
              <a:buFont typeface="Arial" panose="020B0604020202020204" pitchFamily="34" charset="0"/>
              <a:buChar char="•"/>
            </a:pPr>
            <a:endParaRPr lang="en-CA" baseline="0" dirty="0"/>
          </a:p>
          <a:p>
            <a:pPr marL="628650" lvl="1" indent="-171450">
              <a:buFont typeface="Arial" panose="020B0604020202020204" pitchFamily="34" charset="0"/>
              <a:buChar char="•"/>
            </a:pPr>
            <a:r>
              <a:rPr lang="en-CA" baseline="0" dirty="0"/>
              <a:t>This is a safe space, a space in which we are respectful and considerate.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This session and the conversations we have are about learning.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These ideas may be new, they are linked to emotions, and they may be uncomfortable.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Be kind to one another! Have courage and be curious.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aseline="0" dirty="0">
                <a:solidFill>
                  <a:srgbClr val="003366"/>
                </a:solidFill>
              </a:rPr>
              <a:t>If at any point you feel unsafe, uncomfortable, or need to step away please send a private message to one of our facilitators.</a:t>
            </a:r>
            <a:endParaRPr lang="en-CA" sz="1200" dirty="0">
              <a:solidFill>
                <a:srgbClr val="003366"/>
              </a:solidFill>
            </a:endParaRP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a:t>
            </a:fld>
            <a:endParaRPr lang="en-US"/>
          </a:p>
        </p:txBody>
      </p:sp>
    </p:spTree>
    <p:extLst>
      <p:ext uri="{BB962C8B-B14F-4D97-AF65-F5344CB8AC3E}">
        <p14:creationId xmlns:p14="http://schemas.microsoft.com/office/powerpoint/2010/main" val="3923390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2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i="0" dirty="0"/>
          </a:p>
          <a:p>
            <a:r>
              <a:rPr lang="en-CA" sz="1200" kern="1200" dirty="0">
                <a:solidFill>
                  <a:schemeClr val="tx1"/>
                </a:solidFill>
                <a:effectLst/>
                <a:latin typeface="+mn-lt"/>
                <a:ea typeface="+mn-ea"/>
                <a:cs typeface="+mn-cs"/>
              </a:rPr>
              <a:t>[READ SLIDE CONTENT AND EXPAND USING INFO BELOW]</a:t>
            </a:r>
          </a:p>
          <a:p>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dirty="0"/>
              <a:t>This is a shared experience</a:t>
            </a:r>
          </a:p>
          <a:p>
            <a:pPr marL="628650" lvl="1" indent="-171450">
              <a:buFont typeface="Arial" panose="020B0604020202020204" pitchFamily="34" charset="0"/>
              <a:buChar char="•"/>
            </a:pPr>
            <a:r>
              <a:rPr lang="en-CA" dirty="0"/>
              <a:t>Our personal and professional experiences of exclusion and inclusion will look different from one person to the next but we’ve all experienced both</a:t>
            </a:r>
          </a:p>
          <a:p>
            <a:pPr marL="171450" indent="-171450">
              <a:buFont typeface="Arial" panose="020B0604020202020204" pitchFamily="34" charset="0"/>
              <a:buChar char="•"/>
            </a:pPr>
            <a:r>
              <a:rPr lang="en-CA" dirty="0"/>
              <a:t>There are big benefits to this understanding</a:t>
            </a:r>
          </a:p>
          <a:p>
            <a:pPr marL="628650" lvl="1" indent="-171450">
              <a:buFont typeface="Arial" panose="020B0604020202020204" pitchFamily="34" charset="0"/>
              <a:buChar char="•"/>
            </a:pPr>
            <a:r>
              <a:rPr lang="en-CA" dirty="0"/>
              <a:t>Understanding that we all experience inclusion and exclusion, and that we have advantages and disadvantages increases our ability to comprehend one another’s experiences</a:t>
            </a:r>
          </a:p>
          <a:p>
            <a:pPr marL="171450" indent="-171450">
              <a:buFont typeface="Arial" panose="020B0604020202020204" pitchFamily="34" charset="0"/>
              <a:buChar char="•"/>
            </a:pPr>
            <a:r>
              <a:rPr lang="en-CA" dirty="0"/>
              <a:t>Awareness creates power and opportunity</a:t>
            </a:r>
          </a:p>
          <a:p>
            <a:pPr marL="628650" lvl="1" indent="-171450">
              <a:buFont typeface="Arial" panose="020B0604020202020204" pitchFamily="34" charset="0"/>
              <a:buChar char="•"/>
            </a:pPr>
            <a:r>
              <a:rPr lang="en-CA" dirty="0"/>
              <a:t>When we know better, we can do better!</a:t>
            </a:r>
          </a:p>
          <a:p>
            <a:pPr marL="171450" indent="-171450">
              <a:buFont typeface="Arial" panose="020B0604020202020204" pitchFamily="34" charset="0"/>
              <a:buChar char="•"/>
            </a:pPr>
            <a:r>
              <a:rPr lang="en-CA" dirty="0"/>
              <a:t>Knowledge can be used to remove barriers</a:t>
            </a:r>
          </a:p>
          <a:p>
            <a:pPr marL="628650" lvl="1" indent="-171450">
              <a:buFont typeface="Arial" panose="020B0604020202020204" pitchFamily="34" charset="0"/>
              <a:buChar char="•"/>
            </a:pPr>
            <a:r>
              <a:rPr lang="en-CA" dirty="0"/>
              <a:t>What we do with this knowledge is look for opportunities to increase inclusion and decrease exclusion</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11</a:t>
            </a:fld>
            <a:endParaRPr lang="en-US"/>
          </a:p>
        </p:txBody>
      </p:sp>
    </p:spTree>
    <p:extLst>
      <p:ext uri="{BB962C8B-B14F-4D97-AF65-F5344CB8AC3E}">
        <p14:creationId xmlns:p14="http://schemas.microsoft.com/office/powerpoint/2010/main" val="162902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2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world is constantly evolving. To succeed, we must evolve with it.  We need to recognize our advantages/privilege. We need to seek out opportunities to use our advantages to raise others up.</a:t>
            </a:r>
            <a:r>
              <a:rPr lang="en-US" sz="1200" kern="1200" dirty="0">
                <a:solidFill>
                  <a:schemeClr val="tx1"/>
                </a:solidFill>
                <a:effectLst/>
                <a:latin typeface="+mn-lt"/>
                <a:ea typeface="+mn-ea"/>
                <a:cs typeface="+mn-cs"/>
              </a:rPr>
              <a:t>  Sometimes this may mean “standing in our discomfort”.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[READ SLIDE CONTENT AND EXPAND USING INFO BELOW]</a:t>
            </a:r>
          </a:p>
          <a:p>
            <a:pPr marL="0" indent="0">
              <a:buNone/>
            </a:pPr>
            <a:endParaRPr lang="en-US" dirty="0"/>
          </a:p>
          <a:p>
            <a:pPr marL="0" indent="0">
              <a:buNone/>
            </a:pPr>
            <a:r>
              <a:rPr lang="en-US" dirty="0"/>
              <a:t>There are many benefits to having diverse perspectives and knowledge in our workplace, among them: </a:t>
            </a:r>
          </a:p>
          <a:p>
            <a:pPr marL="0" indent="0">
              <a:buNone/>
            </a:pPr>
            <a:r>
              <a:rPr lang="en-US" dirty="0"/>
              <a:t>• Identifying and removing barriers becomes easier </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dirty="0"/>
              <a:t>We see our world through the lens of our own unique experiences so collaborating with others enables us to see things from varying perspectives. </a:t>
            </a:r>
          </a:p>
          <a:p>
            <a:pPr marL="0" indent="0">
              <a:buNone/>
            </a:pPr>
            <a:r>
              <a:rPr lang="en-US" dirty="0"/>
              <a:t>• Connecting better with our colleagues and clients </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dirty="0"/>
              <a:t>If we focus on inclusion, diversity and cultural safety, then every employee can take part in our work community in a more meaningful way. </a:t>
            </a:r>
          </a:p>
          <a:p>
            <a:pPr marL="0" indent="0">
              <a:buNone/>
            </a:pPr>
            <a:r>
              <a:rPr lang="en-US" dirty="0"/>
              <a:t>• Increased levels of innovation and collaboration</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dirty="0"/>
              <a:t>We must learn how to think, communicate and act in an inclusive way.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Higher levels of belonging leads to higher levels of engagement </a:t>
            </a:r>
          </a:p>
          <a:p>
            <a:pPr marL="628650" marR="0" lvl="1"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1200" kern="1200" dirty="0">
                <a:solidFill>
                  <a:schemeClr val="tx1"/>
                </a:solidFill>
                <a:effectLst/>
                <a:latin typeface="+mn-lt"/>
                <a:ea typeface="+mn-ea"/>
                <a:cs typeface="+mn-cs"/>
              </a:rPr>
              <a:t>Trust is a key to develop the sensation of belonging and engage. </a:t>
            </a:r>
            <a:endParaRPr lang="en-CA" sz="120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12</a:t>
            </a:fld>
            <a:endParaRPr lang="en-US"/>
          </a:p>
        </p:txBody>
      </p:sp>
    </p:spTree>
    <p:extLst>
      <p:ext uri="{BB962C8B-B14F-4D97-AF65-F5344CB8AC3E}">
        <p14:creationId xmlns:p14="http://schemas.microsoft.com/office/powerpoint/2010/main" val="111502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i="0" dirty="0"/>
              <a:t>Slide time: 2 minutes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i="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a:solidFill>
                  <a:schemeClr val="tx1"/>
                </a:solidFill>
                <a:effectLst/>
                <a:latin typeface="+mn-lt"/>
                <a:ea typeface="+mn-ea"/>
                <a:cs typeface="+mn-cs"/>
              </a:rPr>
              <a:t>[READ SLIDE CONTENT AND EXPAND USING INFO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i="0" dirty="0"/>
          </a:p>
          <a:p>
            <a:pPr marL="0" lvl="0" indent="0">
              <a:buFont typeface="Arial" panose="020B0604020202020204" pitchFamily="34" charset="0"/>
              <a:buNone/>
            </a:pPr>
            <a:endParaRPr lang="en-CA" dirty="0">
              <a:effectLst/>
            </a:endParaRPr>
          </a:p>
          <a:p>
            <a:pPr marL="171450" lvl="0" indent="-171450">
              <a:buFont typeface="Arial" panose="020B0604020202020204" pitchFamily="34" charset="0"/>
              <a:buChar char="•"/>
            </a:pPr>
            <a:r>
              <a:rPr lang="en-CA" dirty="0">
                <a:effectLst/>
              </a:rPr>
              <a:t>Recognize situations in which you have privilege and use it to empower other voices</a:t>
            </a:r>
          </a:p>
          <a:p>
            <a:pPr marL="628650" lvl="1" indent="-171450">
              <a:buFont typeface="Arial" panose="020B0604020202020204" pitchFamily="34" charset="0"/>
              <a:buChar char="•"/>
            </a:pPr>
            <a:r>
              <a:rPr lang="en-CA" dirty="0">
                <a:effectLst/>
              </a:rPr>
              <a:t>E.g. Training design team develops new program in consultation with persons with disabilities to ensure that it is fully accessible for all. </a:t>
            </a:r>
          </a:p>
          <a:p>
            <a:pPr marL="171450" lvl="0" indent="-171450">
              <a:buFont typeface="Arial" panose="020B0604020202020204" pitchFamily="34" charset="0"/>
              <a:buChar char="•"/>
            </a:pPr>
            <a:r>
              <a:rPr lang="en-CA" dirty="0">
                <a:effectLst/>
              </a:rPr>
              <a:t>When a barrier is observed, take action to remove it</a:t>
            </a:r>
          </a:p>
          <a:p>
            <a:pPr marL="628650" lvl="1" indent="-171450">
              <a:buFont typeface="Arial" panose="020B0604020202020204" pitchFamily="34" charset="0"/>
              <a:buChar char="•"/>
            </a:pPr>
            <a:r>
              <a:rPr lang="en-CA" dirty="0">
                <a:effectLst/>
              </a:rPr>
              <a:t>E.g. Employees express that career progression is limited for folks in areas outside of the capital, so geographic restrictions are removed from all job opportunities where they are not mandatory</a:t>
            </a:r>
          </a:p>
          <a:p>
            <a:pPr marL="171450" lvl="0" indent="-171450">
              <a:buFont typeface="Arial" panose="020B0604020202020204" pitchFamily="34" charset="0"/>
              <a:buChar char="•"/>
            </a:pPr>
            <a:r>
              <a:rPr lang="en-CA" dirty="0">
                <a:effectLst/>
              </a:rPr>
              <a:t>Remove the barrier before it is a barrier </a:t>
            </a:r>
          </a:p>
          <a:p>
            <a:pPr marL="628650" lvl="1" indent="-171450">
              <a:buFont typeface="Arial" panose="020B0604020202020204" pitchFamily="34" charset="0"/>
              <a:buChar char="•"/>
            </a:pPr>
            <a:r>
              <a:rPr lang="en-CA" dirty="0">
                <a:effectLst/>
              </a:rPr>
              <a:t>E.g. If identified, take into consideration an individual’s pronoun preferences, without question or judgement. When onboarding a new employee ask them if they require any accommodation to work.  Review the Accommodation guidelines for Managers and Supervisors</a:t>
            </a:r>
            <a:endParaRPr lang="en-CA" sz="1200" kern="1200" dirty="0">
              <a:solidFill>
                <a:schemeClr val="tx1"/>
              </a:solidFill>
              <a:effectLst/>
              <a:latin typeface="+mn-lt"/>
              <a:ea typeface="+mn-ea"/>
              <a:cs typeface="+mn-cs"/>
            </a:endParaRPr>
          </a:p>
          <a:p>
            <a:endParaRPr lang="en-CA" dirty="0"/>
          </a:p>
          <a:p>
            <a:r>
              <a:rPr lang="en-CA" dirty="0"/>
              <a:t>*** ADD SOME MINISTRY SPECIFIC EXAMPLES HERE ***</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13</a:t>
            </a:fld>
            <a:endParaRPr lang="en-US"/>
          </a:p>
        </p:txBody>
      </p:sp>
    </p:spTree>
    <p:extLst>
      <p:ext uri="{BB962C8B-B14F-4D97-AF65-F5344CB8AC3E}">
        <p14:creationId xmlns:p14="http://schemas.microsoft.com/office/powerpoint/2010/main" val="1187637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i="0" dirty="0"/>
              <a:t>Slide time: 2 minutes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i="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i="0" dirty="0"/>
              <a:t>Remember that this is about having conversations and creating opportunities for learning. These conversations aren’t easy. In fact, they can be uncomfortable and emotional.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i="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i="0" dirty="0"/>
              <a:t>Kindness, respect and consideration for one another is so deeply important as we move along our paths to greater understanding.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baseline="0" dirty="0"/>
          </a:p>
          <a:p>
            <a:r>
              <a:rPr lang="en-CA" sz="1200" kern="1200" dirty="0">
                <a:solidFill>
                  <a:schemeClr val="tx1"/>
                </a:solidFill>
                <a:effectLst/>
                <a:latin typeface="+mn-lt"/>
                <a:ea typeface="+mn-ea"/>
                <a:cs typeface="+mn-cs"/>
              </a:rPr>
              <a:t>[READ SLIDE CONTENT AND EXPAND USING INFO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dirty="0"/>
              <a:t>Exclusion is a universal experience</a:t>
            </a:r>
          </a:p>
          <a:p>
            <a:pPr marL="628650" lvl="1" indent="-171450">
              <a:buFont typeface="Arial" panose="020B0604020202020204" pitchFamily="34" charset="0"/>
              <a:buChar char="•"/>
            </a:pPr>
            <a:r>
              <a:rPr lang="en-CA" dirty="0"/>
              <a:t>We’ve all experienced it, both personally and professionally</a:t>
            </a:r>
          </a:p>
          <a:p>
            <a:pPr marL="171450" lvl="0" indent="-171450">
              <a:buFont typeface="Arial" panose="020B0604020202020204" pitchFamily="34" charset="0"/>
              <a:buChar char="•"/>
            </a:pPr>
            <a:r>
              <a:rPr lang="en-CA" dirty="0"/>
              <a:t>We may have also witnessed others being excluded</a:t>
            </a:r>
          </a:p>
          <a:p>
            <a:pPr marL="628650" lvl="1" indent="-171450">
              <a:buFont typeface="Arial" panose="020B0604020202020204" pitchFamily="34" charset="0"/>
              <a:buChar char="•"/>
            </a:pPr>
            <a:r>
              <a:rPr lang="en-CA" dirty="0"/>
              <a:t>Coworkers, friends, family members, and so on.</a:t>
            </a:r>
          </a:p>
          <a:p>
            <a:pPr marL="171450" indent="-171450">
              <a:buFont typeface="Arial" panose="020B0604020202020204" pitchFamily="34" charset="0"/>
              <a:buChar char="•"/>
            </a:pPr>
            <a:r>
              <a:rPr lang="en-CA" dirty="0"/>
              <a:t>Understanding exclusion opens the door for us all to look for ways to remove barriers to inclusion </a:t>
            </a:r>
          </a:p>
          <a:p>
            <a:pPr marL="171450" indent="-171450">
              <a:buFont typeface="Arial" panose="020B0604020202020204" pitchFamily="34" charset="0"/>
              <a:buChar char="•"/>
            </a:pPr>
            <a:r>
              <a:rPr lang="en-CA" dirty="0"/>
              <a:t>We don’t have to be perfect (we will make mistakes!) – but that doesn’t mean we shouldn’t try. Ask, be curious, listen, learn.</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14</a:t>
            </a:fld>
            <a:endParaRPr lang="en-US"/>
          </a:p>
        </p:txBody>
      </p:sp>
    </p:spTree>
    <p:extLst>
      <p:ext uri="{BB962C8B-B14F-4D97-AF65-F5344CB8AC3E}">
        <p14:creationId xmlns:p14="http://schemas.microsoft.com/office/powerpoint/2010/main" val="35570199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5 minutes</a:t>
            </a:r>
          </a:p>
          <a:p>
            <a:endParaRPr lang="en-CA" sz="1200" b="1" u="none" kern="1200" dirty="0">
              <a:solidFill>
                <a:schemeClr val="tx1"/>
              </a:solidFill>
              <a:effectLst/>
              <a:latin typeface="+mn-lt"/>
              <a:ea typeface="+mn-ea"/>
              <a:cs typeface="+mn-cs"/>
            </a:endParaRPr>
          </a:p>
          <a:p>
            <a:r>
              <a:rPr lang="en-CA" sz="1200" b="0" u="none" kern="1200" dirty="0">
                <a:solidFill>
                  <a:schemeClr val="tx1"/>
                </a:solidFill>
                <a:effectLst/>
                <a:latin typeface="+mn-lt"/>
                <a:ea typeface="+mn-ea"/>
                <a:cs typeface="+mn-cs"/>
              </a:rPr>
              <a:t>As we wrap up this discussion we ask you to take pause and think about this question:</a:t>
            </a:r>
          </a:p>
          <a:p>
            <a:pPr marL="628650" lvl="1" indent="-171450">
              <a:buFont typeface="Arial" panose="020B0604020202020204" pitchFamily="34" charset="0"/>
              <a:buChar char="•"/>
            </a:pPr>
            <a:r>
              <a:rPr lang="en-CA" sz="1200" b="0" u="none" kern="1200" dirty="0">
                <a:solidFill>
                  <a:schemeClr val="tx1"/>
                </a:solidFill>
                <a:effectLst/>
                <a:latin typeface="+mn-lt"/>
                <a:ea typeface="+mn-ea"/>
                <a:cs typeface="+mn-cs"/>
              </a:rPr>
              <a:t>WHAT IS ONE THING I CAN DO TO FOSTER INCLUSION?</a:t>
            </a:r>
          </a:p>
          <a:p>
            <a:pPr marL="457200" lvl="1" indent="0">
              <a:buFont typeface="Arial" panose="020B0604020202020204" pitchFamily="34" charset="0"/>
              <a:buNone/>
            </a:pPr>
            <a:endParaRPr lang="en-CA" sz="1200" b="0" u="none"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If something has already come to you, we welcome you to share your action item. (Provide space for folks to share using voice, chat box or write on the screen using the annotation tools.)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If the group needs a nudge, some examples could include: </a:t>
            </a:r>
          </a:p>
          <a:p>
            <a:pPr marL="171450" indent="-171450">
              <a:buFontTx/>
              <a:buChar char="-"/>
            </a:pPr>
            <a:r>
              <a:rPr lang="en-CA" sz="1200" kern="1200" dirty="0">
                <a:solidFill>
                  <a:schemeClr val="tx1"/>
                </a:solidFill>
                <a:effectLst/>
                <a:latin typeface="+mn-lt"/>
                <a:ea typeface="+mn-ea"/>
                <a:cs typeface="+mn-cs"/>
              </a:rPr>
              <a:t>Review emails to ensure they are accessible (there is a tool within Outlook that does this!)</a:t>
            </a:r>
          </a:p>
          <a:p>
            <a:pPr marL="171450" indent="-171450">
              <a:buFontTx/>
              <a:buChar char="-"/>
            </a:pPr>
            <a:r>
              <a:rPr lang="en-CA" sz="1200" kern="1200" dirty="0">
                <a:solidFill>
                  <a:schemeClr val="tx1"/>
                </a:solidFill>
                <a:effectLst/>
                <a:latin typeface="+mn-lt"/>
                <a:ea typeface="+mn-ea"/>
                <a:cs typeface="+mn-cs"/>
              </a:rPr>
              <a:t>Think critically about words and phrases you use; they might not offend you but might very well makes others uncomfortable (check out the Words Matter inclusive language guide!)</a:t>
            </a:r>
          </a:p>
          <a:p>
            <a:pPr marL="171450" indent="-171450">
              <a:buFontTx/>
              <a:buChar char="-"/>
            </a:pPr>
            <a:r>
              <a:rPr lang="en-CA" sz="1200" kern="1200" dirty="0">
                <a:solidFill>
                  <a:schemeClr val="tx1"/>
                </a:solidFill>
                <a:effectLst/>
                <a:latin typeface="+mn-lt"/>
                <a:ea typeface="+mn-ea"/>
                <a:cs typeface="+mn-cs"/>
              </a:rPr>
              <a:t>Use “alt text” on all images (PowerPoint, email, Word, etc.)</a:t>
            </a:r>
          </a:p>
          <a:p>
            <a:pPr marL="171450" indent="-171450">
              <a:buFontTx/>
              <a:buChar char="-"/>
            </a:pPr>
            <a:r>
              <a:rPr lang="en-CA" sz="1200" kern="1200" dirty="0">
                <a:solidFill>
                  <a:schemeClr val="tx1"/>
                </a:solidFill>
                <a:effectLst/>
                <a:latin typeface="+mn-lt"/>
                <a:ea typeface="+mn-ea"/>
                <a:cs typeface="+mn-cs"/>
              </a:rPr>
              <a:t>Have all team members call in for meetings rather than having some folks call and others in person</a:t>
            </a:r>
          </a:p>
          <a:p>
            <a:pPr marL="171450" indent="-171450">
              <a:buFontTx/>
              <a:buChar char="-"/>
            </a:pPr>
            <a:r>
              <a:rPr lang="en-CA" sz="1200" kern="1200" dirty="0">
                <a:solidFill>
                  <a:schemeClr val="tx1"/>
                </a:solidFill>
                <a:effectLst/>
                <a:latin typeface="+mn-lt"/>
                <a:ea typeface="+mn-ea"/>
                <a:cs typeface="+mn-cs"/>
              </a:rPr>
              <a:t>Use whiteboards in Skype meetings to gather feedback from your team AND read out what people write on the whiteboards (for those who are using assistive technology or for those who aren’t able to read all the comments coming in)</a:t>
            </a:r>
          </a:p>
          <a:p>
            <a:pPr marL="171450" indent="-171450">
              <a:buFontTx/>
              <a:buChar char="-"/>
            </a:pPr>
            <a:r>
              <a:rPr lang="en-CA" sz="1200" kern="1200" dirty="0">
                <a:solidFill>
                  <a:schemeClr val="tx1"/>
                </a:solidFill>
                <a:effectLst/>
                <a:latin typeface="+mn-lt"/>
                <a:ea typeface="+mn-ea"/>
                <a:cs typeface="+mn-cs"/>
              </a:rPr>
              <a:t>Record your Skype or MS Teams meetings so that those unable to attend can listen to the meeting after it occurred</a:t>
            </a:r>
          </a:p>
          <a:p>
            <a:pPr marL="171450" indent="-171450">
              <a:buFontTx/>
              <a:buChar char="-"/>
            </a:pPr>
            <a:r>
              <a:rPr lang="en-CA" sz="1200" kern="1200" dirty="0">
                <a:solidFill>
                  <a:schemeClr val="tx1"/>
                </a:solidFill>
                <a:effectLst/>
                <a:latin typeface="+mn-lt"/>
                <a:ea typeface="+mn-ea"/>
                <a:cs typeface="+mn-cs"/>
              </a:rPr>
              <a:t>Outside of COVID times… make sure an outside-of-work team building activity doesn’t pose any visible or invisible barriers (</a:t>
            </a:r>
            <a:r>
              <a:rPr lang="en-CA" sz="1200" kern="1200" dirty="0" err="1">
                <a:solidFill>
                  <a:schemeClr val="tx1"/>
                </a:solidFill>
                <a:effectLst/>
                <a:latin typeface="+mn-lt"/>
                <a:ea typeface="+mn-ea"/>
                <a:cs typeface="+mn-cs"/>
              </a:rPr>
              <a:t>eg.</a:t>
            </a:r>
            <a:r>
              <a:rPr lang="en-CA" sz="1200" kern="1200" dirty="0">
                <a:solidFill>
                  <a:schemeClr val="tx1"/>
                </a:solidFill>
                <a:effectLst/>
                <a:latin typeface="+mn-lt"/>
                <a:ea typeface="+mn-ea"/>
                <a:cs typeface="+mn-cs"/>
              </a:rPr>
              <a:t> if there is food or drink, is it food or drink that would include all team members? Or would some feel uncomfortable or excluded because of food or drink choices?)</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15</a:t>
            </a:fld>
            <a:endParaRPr lang="en-US"/>
          </a:p>
        </p:txBody>
      </p:sp>
    </p:spTree>
    <p:extLst>
      <p:ext uri="{BB962C8B-B14F-4D97-AF65-F5344CB8AC3E}">
        <p14:creationId xmlns:p14="http://schemas.microsoft.com/office/powerpoint/2010/main" val="1870841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2 minutes</a:t>
            </a:r>
          </a:p>
          <a:p>
            <a:pPr marL="0" indent="0">
              <a:buFont typeface="Arial" panose="020B0604020202020204" pitchFamily="34" charset="0"/>
              <a:buNone/>
            </a:pPr>
            <a:endParaRPr lang="en-CA" b="1" i="0" dirty="0"/>
          </a:p>
          <a:p>
            <a:pPr marL="0" indent="0">
              <a:buFont typeface="Arial" panose="020B0604020202020204" pitchFamily="34" charset="0"/>
              <a:buNone/>
            </a:pPr>
            <a:r>
              <a:rPr lang="en-CA" b="0" i="0" dirty="0"/>
              <a:t>Throughout L@WW and beyond we encourage you to:</a:t>
            </a:r>
          </a:p>
          <a:p>
            <a:pPr marL="0" indent="0">
              <a:buFont typeface="Arial" panose="020B0604020202020204" pitchFamily="34" charset="0"/>
              <a:buNone/>
            </a:pPr>
            <a:endParaRPr lang="en-CA" b="1" dirty="0"/>
          </a:p>
          <a:p>
            <a:pPr marL="171450" indent="-171450">
              <a:buFont typeface="Arial" panose="020B0604020202020204" pitchFamily="34" charset="0"/>
              <a:buChar char="•"/>
            </a:pPr>
            <a:r>
              <a:rPr lang="en-CA" dirty="0"/>
              <a:t>Start to put the ideas into motion by completing your action item</a:t>
            </a:r>
          </a:p>
          <a:p>
            <a:pPr marL="171450" indent="-171450">
              <a:buFont typeface="Arial" panose="020B0604020202020204" pitchFamily="34" charset="0"/>
              <a:buChar char="•"/>
            </a:pPr>
            <a:r>
              <a:rPr lang="en-CA" dirty="0"/>
              <a:t>Explore other resources that will be provided to you on the Learn @ Work Week @ Work page</a:t>
            </a:r>
          </a:p>
          <a:p>
            <a:pPr marL="171450" indent="-171450">
              <a:buFont typeface="Arial" panose="020B0604020202020204" pitchFamily="34" charset="0"/>
              <a:buChar char="•"/>
            </a:pPr>
            <a:r>
              <a:rPr lang="en-CA" b="0" dirty="0"/>
              <a:t>These include resources about inclusion, diversity and a number of other topics, as well as links to Employee and Family Assistance Services, Mental Health and Well-Being Resources and the Conflict Management Office (available to supervisors and managers).</a:t>
            </a:r>
          </a:p>
          <a:p>
            <a:pPr marL="171450" indent="-171450">
              <a:buFont typeface="Arial" panose="020B0604020202020204" pitchFamily="34" charset="0"/>
              <a:buChar char="•"/>
            </a:pPr>
            <a:r>
              <a:rPr lang="en-CA" b="0" dirty="0"/>
              <a:t>Participate in other Learn at Work Week events.  Log in to the Learning System and register for the many sessions offered this week.</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16</a:t>
            </a:fld>
            <a:endParaRPr lang="en-US"/>
          </a:p>
        </p:txBody>
      </p:sp>
    </p:spTree>
    <p:extLst>
      <p:ext uri="{BB962C8B-B14F-4D97-AF65-F5344CB8AC3E}">
        <p14:creationId xmlns:p14="http://schemas.microsoft.com/office/powerpoint/2010/main" val="2916625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4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dirty="0"/>
              <a:t>Have folks annotate the slide, unmute and speak, or write in the chat box</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17</a:t>
            </a:fld>
            <a:endParaRPr lang="en-US"/>
          </a:p>
        </p:txBody>
      </p:sp>
    </p:spTree>
    <p:extLst>
      <p:ext uri="{BB962C8B-B14F-4D97-AF65-F5344CB8AC3E}">
        <p14:creationId xmlns:p14="http://schemas.microsoft.com/office/powerpoint/2010/main" val="1021127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Slide time: 30 seconds</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18</a:t>
            </a:fld>
            <a:endParaRPr lang="en-US"/>
          </a:p>
        </p:txBody>
      </p:sp>
    </p:spTree>
    <p:extLst>
      <p:ext uri="{BB962C8B-B14F-4D97-AF65-F5344CB8AC3E}">
        <p14:creationId xmlns:p14="http://schemas.microsoft.com/office/powerpoint/2010/main" val="2541988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Slide time: 30 seconds</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19</a:t>
            </a:fld>
            <a:endParaRPr lang="en-US"/>
          </a:p>
        </p:txBody>
      </p:sp>
    </p:spTree>
    <p:extLst>
      <p:ext uri="{BB962C8B-B14F-4D97-AF65-F5344CB8AC3E}">
        <p14:creationId xmlns:p14="http://schemas.microsoft.com/office/powerpoint/2010/main" val="2487719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dirty="0"/>
              <a:t>Slide time: 3 minutes</a:t>
            </a:r>
          </a:p>
          <a:p>
            <a:endParaRPr lang="en-CA"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I am presenting today on the </a:t>
            </a:r>
            <a:r>
              <a:rPr lang="en-CA" i="0" baseline="0" dirty="0"/>
              <a:t>(</a:t>
            </a:r>
            <a:r>
              <a:rPr lang="en-CA" b="1" i="0" baseline="0" dirty="0"/>
              <a:t>traditional territory information here- https://www.whose.land/en/).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REMINDER: The territorial acknowledgement should be meaningful and personal.  Make it personal and speak from a place of gratitude.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rgbClr val="FF0000"/>
                </a:solidFill>
                <a:effectLst/>
                <a:latin typeface="+mn-lt"/>
                <a:ea typeface="+mn-ea"/>
                <a:cs typeface="+mn-cs"/>
              </a:rPr>
              <a:t>Please refer to the ppt on territory acknowledgements for more information.</a:t>
            </a:r>
            <a:endParaRPr lang="en-CA" sz="1200" b="1" kern="1200" dirty="0">
              <a:solidFill>
                <a:srgbClr val="FF0000"/>
              </a:solidFill>
              <a:effectLst/>
              <a:highlight>
                <a:srgbClr val="FFFF00"/>
              </a:highlight>
              <a:latin typeface="+mn-lt"/>
              <a:ea typeface="+mn-ea"/>
              <a:cs typeface="+mn-cs"/>
            </a:endParaRP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2</a:t>
            </a:fld>
            <a:endParaRPr lang="en-US"/>
          </a:p>
        </p:txBody>
      </p:sp>
    </p:spTree>
    <p:extLst>
      <p:ext uri="{BB962C8B-B14F-4D97-AF65-F5344CB8AC3E}">
        <p14:creationId xmlns:p14="http://schemas.microsoft.com/office/powerpoint/2010/main" val="3020977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dirty="0"/>
              <a:t>Slide time: 30 seconds</a:t>
            </a:r>
          </a:p>
          <a:p>
            <a:endParaRPr lang="en-CA" b="1" dirty="0"/>
          </a:p>
          <a:p>
            <a:r>
              <a:rPr lang="en-CA" b="1" dirty="0"/>
              <a:t>Meeting objectives</a:t>
            </a:r>
          </a:p>
          <a:p>
            <a:endParaRPr lang="en-CA" dirty="0"/>
          </a:p>
          <a:p>
            <a:pPr marL="0" indent="0">
              <a:buNone/>
            </a:pPr>
            <a:r>
              <a:rPr lang="en-CA" dirty="0"/>
              <a:t>By the end of this session, you will:</a:t>
            </a:r>
          </a:p>
          <a:p>
            <a:pPr marL="171450" lvl="0" indent="-171450">
              <a:buFont typeface="Arial" panose="020B0604020202020204" pitchFamily="34" charset="0"/>
              <a:buChar char="•"/>
            </a:pPr>
            <a:r>
              <a:rPr lang="en-CA" dirty="0"/>
              <a:t>Understand that there are both similarities and differences in how each person experiences inclusion based on their unique identity factors and lived experience. </a:t>
            </a:r>
          </a:p>
          <a:p>
            <a:pPr marL="171450" lvl="0" indent="-171450">
              <a:buFont typeface="Arial" panose="020B0604020202020204" pitchFamily="34" charset="0"/>
              <a:buChar char="•"/>
            </a:pPr>
            <a:r>
              <a:rPr lang="en-CA" dirty="0"/>
              <a:t>Be able to identify ways in which you can remove barriers to inclusion and develop plans for actioning them.</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3</a:t>
            </a:fld>
            <a:endParaRPr lang="en-US"/>
          </a:p>
        </p:txBody>
      </p:sp>
    </p:spTree>
    <p:extLst>
      <p:ext uri="{BB962C8B-B14F-4D97-AF65-F5344CB8AC3E}">
        <p14:creationId xmlns:p14="http://schemas.microsoft.com/office/powerpoint/2010/main" val="3783234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20 minutes for this section (slides 8-13)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solidFill>
                  <a:srgbClr val="FF0000"/>
                </a:solidFill>
              </a:rPr>
              <a:t>To be a truly diverse Public Service we must work to be an inclusive Public Service.  We want to start by identifying experiences and feelings of inclusion.  This does not mean that we have not experienced exclusion, but it provides us an opportunity to build on those experiences of inclusivity to address exclusion.</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4</a:t>
            </a:fld>
            <a:endParaRPr lang="en-US"/>
          </a:p>
        </p:txBody>
      </p:sp>
    </p:spTree>
    <p:extLst>
      <p:ext uri="{BB962C8B-B14F-4D97-AF65-F5344CB8AC3E}">
        <p14:creationId xmlns:p14="http://schemas.microsoft.com/office/powerpoint/2010/main" val="1392928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4 minutes</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baseline="0" dirty="0"/>
              <a:t>[READ QUESTION ON THE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dirty="0"/>
              <a:t>Please share a word, phrase, etc.</a:t>
            </a: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Provide participants with time and space to answer the question. Remind them that they can share aloud, via the IM or on the slide using the annotation tools.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If participants write their responses, read them out to the group so no comment goes unacknowledged.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Thank participants for sharing before you move to the next slide.</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5</a:t>
            </a:fld>
            <a:endParaRPr lang="en-US"/>
          </a:p>
        </p:txBody>
      </p:sp>
    </p:spTree>
    <p:extLst>
      <p:ext uri="{BB962C8B-B14F-4D97-AF65-F5344CB8AC3E}">
        <p14:creationId xmlns:p14="http://schemas.microsoft.com/office/powerpoint/2010/main" val="3544718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1 minute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baseline="0" dirty="0"/>
              <a:t>[READ SLIDE CONTENTS]</a:t>
            </a:r>
          </a:p>
          <a:p>
            <a:endParaRPr lang="en-CA" dirty="0"/>
          </a:p>
          <a:p>
            <a:pPr marL="171450" indent="-171450">
              <a:buFont typeface="Arial" panose="020B0604020202020204" pitchFamily="34" charset="0"/>
              <a:buChar char="•"/>
            </a:pPr>
            <a:r>
              <a:rPr lang="en-CA" b="0" i="0" baseline="0" dirty="0"/>
              <a:t>The slide presents the BC Public Service’s’ definition of inclusion but there are many. </a:t>
            </a:r>
          </a:p>
          <a:p>
            <a:pPr marL="171450" indent="-171450">
              <a:buFont typeface="Arial" panose="020B0604020202020204" pitchFamily="34" charset="0"/>
              <a:buChar char="•"/>
            </a:pPr>
            <a:endParaRPr lang="en-CA" b="0" i="0" baseline="0" dirty="0"/>
          </a:p>
          <a:p>
            <a:pPr marL="171450" indent="-171450">
              <a:buFont typeface="Arial" panose="020B0604020202020204" pitchFamily="34" charset="0"/>
              <a:buChar char="•"/>
            </a:pPr>
            <a:r>
              <a:rPr lang="en-CA" b="0" i="0" baseline="0" dirty="0"/>
              <a:t>The emphasis of all the definitions is on positive feelings – respect, involved, included, empowered.</a:t>
            </a:r>
            <a:endParaRPr lang="en-CA" dirty="0"/>
          </a:p>
          <a:p>
            <a:pPr marL="171450" indent="-171450">
              <a:buFont typeface="Arial" panose="020B0604020202020204" pitchFamily="34" charset="0"/>
              <a:buChar char="•"/>
            </a:pPr>
            <a:endParaRPr lang="en-CA" dirty="0"/>
          </a:p>
          <a:p>
            <a:pPr marL="171450" indent="-171450">
              <a:buFont typeface="Arial" panose="020B0604020202020204" pitchFamily="34" charset="0"/>
              <a:buChar char="•"/>
            </a:pPr>
            <a:r>
              <a:rPr lang="en-CA" dirty="0"/>
              <a:t>An example of inclusion is the presentation of a service pin for the number of years of service during a meeting</a:t>
            </a:r>
          </a:p>
          <a:p>
            <a:pPr marL="0" indent="0">
              <a:buFont typeface="Arial" panose="020B0604020202020204" pitchFamily="34" charset="0"/>
              <a:buNone/>
            </a:pPr>
            <a:endParaRPr lang="en-CA" dirty="0"/>
          </a:p>
          <a:p>
            <a:pPr marL="171450" indent="-171450">
              <a:buFont typeface="Arial" panose="020B0604020202020204" pitchFamily="34" charset="0"/>
              <a:buChar char="•"/>
            </a:pPr>
            <a:r>
              <a:rPr lang="en-CA" dirty="0"/>
              <a:t>Inviting a new employee to join the team for a coffee break or to have lunch in the lunch room</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6</a:t>
            </a:fld>
            <a:endParaRPr lang="en-US"/>
          </a:p>
        </p:txBody>
      </p:sp>
    </p:spTree>
    <p:extLst>
      <p:ext uri="{BB962C8B-B14F-4D97-AF65-F5344CB8AC3E}">
        <p14:creationId xmlns:p14="http://schemas.microsoft.com/office/powerpoint/2010/main" val="2113276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10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baseline="0" dirty="0"/>
              <a:t>[READ QUESTIONS ON THE SLIDE, ALLOWING TIME BETWEEN THEM FOR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dirty="0"/>
              <a:t>Please share a word, personal experience, observation, etc.</a:t>
            </a: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Provide participants with time and space to answer the question. Remind them that they can share aloud, via the IM or on the slide using the annotation tools.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If participants write their responses, read them out to the group so no comment goes unacknowledged.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Thank participants for sharing before you move to the next slide.</a:t>
            </a:r>
          </a:p>
          <a:p>
            <a:pPr lvl="0"/>
            <a:endParaRPr lang="en-CA" dirty="0">
              <a:effectLst/>
            </a:endParaRPr>
          </a:p>
          <a:p>
            <a:pPr lvl="0"/>
            <a:endParaRPr lang="en-CA" dirty="0">
              <a:effectLst/>
            </a:endParaRPr>
          </a:p>
          <a:p>
            <a:pPr lvl="0"/>
            <a:r>
              <a:rPr lang="en-CA" dirty="0">
                <a:effectLst/>
              </a:rPr>
              <a:t>These prompts can be used to nudge the participants to engage in discussion:</a:t>
            </a:r>
          </a:p>
          <a:p>
            <a:pPr marL="171450" lvl="0" indent="-171450">
              <a:buFont typeface="Arial" panose="020B0604020202020204" pitchFamily="34" charset="0"/>
              <a:buChar char="•"/>
            </a:pPr>
            <a:r>
              <a:rPr lang="en-CA" dirty="0">
                <a:effectLst/>
              </a:rPr>
              <a:t>Inclusion comes in many shapes and forms.</a:t>
            </a:r>
          </a:p>
          <a:p>
            <a:pPr marL="171450" lvl="0" indent="-171450">
              <a:buFont typeface="Arial" panose="020B0604020202020204" pitchFamily="34" charset="0"/>
              <a:buChar char="•"/>
            </a:pPr>
            <a:r>
              <a:rPr lang="en-CA" dirty="0">
                <a:effectLst/>
              </a:rPr>
              <a:t>Has anyone experienced a situation where they:</a:t>
            </a:r>
          </a:p>
          <a:p>
            <a:pPr marL="628650" lvl="1" indent="-171450">
              <a:buFont typeface="Arial" panose="020B0604020202020204" pitchFamily="34" charset="0"/>
              <a:buChar char="•"/>
            </a:pPr>
            <a:r>
              <a:rPr lang="en-CA" dirty="0">
                <a:effectLst/>
              </a:rPr>
              <a:t>Were invited to join a group for lunch or coffee</a:t>
            </a:r>
          </a:p>
          <a:p>
            <a:pPr marL="628650" lvl="1" indent="-171450">
              <a:buFont typeface="Arial" panose="020B0604020202020204" pitchFamily="34" charset="0"/>
              <a:buChar char="•"/>
            </a:pPr>
            <a:r>
              <a:rPr lang="en-CA" dirty="0">
                <a:effectLst/>
              </a:rPr>
              <a:t>Acknowledged a special event, celebration or day that meant something important to you</a:t>
            </a:r>
          </a:p>
          <a:p>
            <a:pPr marL="628650" lvl="1" indent="-171450">
              <a:buFont typeface="Arial" panose="020B0604020202020204" pitchFamily="34" charset="0"/>
              <a:buChar char="•"/>
            </a:pPr>
            <a:r>
              <a:rPr lang="en-CA" dirty="0">
                <a:effectLst/>
              </a:rPr>
              <a:t>Had someone message them to see how they were doing at the end of a rough day</a:t>
            </a:r>
          </a:p>
          <a:p>
            <a:pPr marL="628650" lvl="1" indent="-171450">
              <a:buFont typeface="Arial" panose="020B0604020202020204" pitchFamily="34" charset="0"/>
              <a:buChar char="•"/>
            </a:pPr>
            <a:r>
              <a:rPr lang="en-CA" dirty="0">
                <a:effectLst/>
              </a:rPr>
              <a:t>Received congratulatory emails about a career achievement</a:t>
            </a:r>
          </a:p>
          <a:p>
            <a:pPr marL="628650" lvl="1" indent="-171450">
              <a:buFont typeface="Arial" panose="020B0604020202020204" pitchFamily="34" charset="0"/>
              <a:buChar char="•"/>
            </a:pPr>
            <a:r>
              <a:rPr lang="en-CA" dirty="0">
                <a:effectLst/>
              </a:rPr>
              <a:t>Were welcomed to a new team with a card or small gift</a:t>
            </a:r>
          </a:p>
          <a:p>
            <a:pPr marL="628650" lvl="1" indent="-171450">
              <a:buFont typeface="Arial" panose="020B0604020202020204" pitchFamily="34" charset="0"/>
              <a:buChar char="•"/>
            </a:pPr>
            <a:r>
              <a:rPr lang="en-CA" dirty="0">
                <a:effectLst/>
              </a:rPr>
              <a:t>Had their team change a meeting format so it was accessible for you</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7</a:t>
            </a:fld>
            <a:endParaRPr lang="en-US"/>
          </a:p>
        </p:txBody>
      </p:sp>
    </p:spTree>
    <p:extLst>
      <p:ext uri="{BB962C8B-B14F-4D97-AF65-F5344CB8AC3E}">
        <p14:creationId xmlns:p14="http://schemas.microsoft.com/office/powerpoint/2010/main" val="3871705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2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Our reactions to inclusion or exclusion are individual, as is how we feel about being excluded or included.  Let’s talk about our feeling/reactions for a minute.</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baseline="0" dirty="0"/>
              <a:t>[READ QUESTIONS ON THE SLIDE, ALLOWING TIME BETWEEN THEM FOR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Please share one word that describes your connection to exclusion and inclusion.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Provide participants with time and space to answer the question. Remind them that they can share aloud, via the IM or on the slide using the annotation tools.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If participants write their responses, read them out to the group so no comment goes unacknowledged.</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CA" b="0" i="0" baseline="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CA" b="0" i="0" baseline="0" dirty="0"/>
              <a:t>Facilitators can bring up / repeat some of the words that were shared on slides 7 and 11</a:t>
            </a:r>
          </a:p>
          <a:p>
            <a:endParaRPr lang="en-CA" dirty="0"/>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8</a:t>
            </a:fld>
            <a:endParaRPr lang="en-US"/>
          </a:p>
        </p:txBody>
      </p:sp>
    </p:spTree>
    <p:extLst>
      <p:ext uri="{BB962C8B-B14F-4D97-AF65-F5344CB8AC3E}">
        <p14:creationId xmlns:p14="http://schemas.microsoft.com/office/powerpoint/2010/main" val="3027954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i="0" dirty="0"/>
              <a:t>Slide time: 3 minute</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Now we have talked about how exclusion feels (not very good!) and how inclusion feels. It is </a:t>
            </a:r>
            <a:r>
              <a:rPr lang="en-US" sz="1200" dirty="0">
                <a:latin typeface="Calibri" panose="020F0502020204030204" pitchFamily="34" charset="0"/>
                <a:ea typeface="Times New Roman" panose="02020603050405020304" pitchFamily="18" charset="0"/>
              </a:rPr>
              <a:t>EVERYONE’s responsibility not to exclude, especially those who are advantaged in a situation.</a:t>
            </a:r>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0" i="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baseline="0" dirty="0"/>
              <a:t>[READ QUOTE FROM THE SLIDE]</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As we have discussed, our reactions and feelings to being excluded or included are individual.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As is our experience of advantage (some call this privilege) and disadvantage. Having privilege or advantage is not something to feel guilty about. These are products of a larger social system. </a:t>
            </a:r>
          </a:p>
          <a:p>
            <a:endParaRPr lang="en-CA"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Often those advantages are quite subtle so they are not even recognized by someone who benefits from them.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What is important is being able to recognize them and taking personal responsibility to use these advantages to lift up others who do not have them.  We often have to be mindful of taking up space when we have privilege in a certain situation.</a:t>
            </a:r>
          </a:p>
          <a:p>
            <a:pPr lvl="0"/>
            <a:endParaRPr lang="en-CA" dirty="0">
              <a:effectLst/>
            </a:endParaRPr>
          </a:p>
          <a:p>
            <a:pPr lvl="0"/>
            <a:r>
              <a:rPr lang="en-CA" dirty="0">
                <a:effectLst/>
              </a:rPr>
              <a:t>What is an advantage you have?</a:t>
            </a:r>
          </a:p>
          <a:p>
            <a:pPr lvl="0"/>
            <a:endParaRPr lang="en-CA" dirty="0">
              <a:effectLst/>
            </a:endParaRPr>
          </a:p>
          <a:p>
            <a:pPr lvl="0"/>
            <a:r>
              <a:rPr lang="en-CA" dirty="0">
                <a:effectLst/>
              </a:rPr>
              <a:t>If you need to nudge participants you can bring up one or more of these examples:</a:t>
            </a:r>
          </a:p>
          <a:p>
            <a:pPr marL="171450" lvl="0" indent="-171450">
              <a:buFont typeface="Arial" panose="020B0604020202020204" pitchFamily="34" charset="0"/>
              <a:buChar char="•"/>
            </a:pPr>
            <a:r>
              <a:rPr lang="en-US" sz="1200" b="0" i="0" kern="1200" dirty="0">
                <a:solidFill>
                  <a:schemeClr val="tx1"/>
                </a:solidFill>
                <a:effectLst/>
                <a:latin typeface="+mn-lt"/>
                <a:ea typeface="+mn-ea"/>
                <a:cs typeface="+mn-cs"/>
              </a:rPr>
              <a:t>Having band-aids that match the color of your skin </a:t>
            </a:r>
          </a:p>
          <a:p>
            <a:pPr marL="171450" lvl="0" indent="-171450">
              <a:buFont typeface="Arial" panose="020B0604020202020204" pitchFamily="34" charset="0"/>
              <a:buChar char="•"/>
            </a:pPr>
            <a:r>
              <a:rPr lang="en-CA" dirty="0">
                <a:effectLst/>
              </a:rPr>
              <a:t>Never having to “come out” or be concerned with being “outed”</a:t>
            </a:r>
          </a:p>
          <a:p>
            <a:pPr marL="171450" lvl="0" indent="-171450">
              <a:buFont typeface="Arial" panose="020B0604020202020204" pitchFamily="34" charset="0"/>
              <a:buChar char="•"/>
            </a:pPr>
            <a:r>
              <a:rPr lang="en-CA" dirty="0">
                <a:effectLst/>
              </a:rPr>
              <a:t>Having time off work and school on your religious holidays</a:t>
            </a:r>
          </a:p>
          <a:p>
            <a:endParaRPr lang="en-CA" dirty="0"/>
          </a:p>
        </p:txBody>
      </p:sp>
      <p:sp>
        <p:nvSpPr>
          <p:cNvPr id="4" name="Slide Number Placeholder 3"/>
          <p:cNvSpPr>
            <a:spLocks noGrp="1"/>
          </p:cNvSpPr>
          <p:nvPr>
            <p:ph type="sldNum" sz="quarter" idx="5"/>
          </p:nvPr>
        </p:nvSpPr>
        <p:spPr/>
        <p:txBody>
          <a:bodyPr/>
          <a:lstStyle/>
          <a:p>
            <a:fld id="{95734A51-0F0F-4F4F-8F61-FB8D0B6A1678}" type="slidenum">
              <a:rPr lang="en-US" smtClean="0"/>
              <a:t>9</a:t>
            </a:fld>
            <a:endParaRPr lang="en-US"/>
          </a:p>
        </p:txBody>
      </p:sp>
    </p:spTree>
    <p:extLst>
      <p:ext uri="{BB962C8B-B14F-4D97-AF65-F5344CB8AC3E}">
        <p14:creationId xmlns:p14="http://schemas.microsoft.com/office/powerpoint/2010/main" val="1357253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87560-0F47-43B4-ABBD-EE176F36BCB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23665"/>
            <a:ext cx="12192000" cy="683607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9177" y="1817370"/>
            <a:ext cx="10153649" cy="4204018"/>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3200">
                <a:solidFill>
                  <a:schemeClr val="tx1"/>
                </a:solidFill>
              </a:defRPr>
            </a:lvl1pPr>
            <a:lvl2pPr marL="685800" indent="-228600">
              <a:lnSpc>
                <a:spcPct val="100000"/>
              </a:lnSpc>
              <a:spcBef>
                <a:spcPts val="0"/>
              </a:spcBef>
              <a:buClr>
                <a:schemeClr val="accent3"/>
              </a:buClr>
              <a:buSzPct val="120000"/>
              <a:buFont typeface="Arial" panose="020B0604020202020204" pitchFamily="34" charset="0"/>
              <a:buChar char="•"/>
              <a:defRPr sz="2800">
                <a:solidFill>
                  <a:schemeClr val="tx1"/>
                </a:solidFill>
              </a:defRPr>
            </a:lvl2pPr>
          </a:lstStyle>
          <a:p>
            <a:pPr lvl="0"/>
            <a:r>
              <a:rPr lang="en-US" dirty="0"/>
              <a:t>Click to edit Master text styles</a:t>
            </a:r>
          </a:p>
          <a:p>
            <a:pPr lvl="1"/>
            <a:r>
              <a:rPr lang="en-US" dirty="0"/>
              <a:t>Second level</a:t>
            </a:r>
          </a:p>
        </p:txBody>
      </p:sp>
      <p:sp>
        <p:nvSpPr>
          <p:cNvPr id="5" name="Title 1">
            <a:extLst>
              <a:ext uri="{FF2B5EF4-FFF2-40B4-BE49-F238E27FC236}">
                <a16:creationId xmlns:a16="http://schemas.microsoft.com/office/drawing/2014/main" id="{D9DBFC41-9AAE-429A-8387-C44E74E0FE78}"/>
              </a:ext>
            </a:extLst>
          </p:cNvPr>
          <p:cNvSpPr>
            <a:spLocks noGrp="1"/>
          </p:cNvSpPr>
          <p:nvPr>
            <p:ph type="title"/>
          </p:nvPr>
        </p:nvSpPr>
        <p:spPr>
          <a:xfrm>
            <a:off x="1019176" y="618862"/>
            <a:ext cx="10153650" cy="540807"/>
          </a:xfrm>
          <a:prstGeom prst="rect">
            <a:avLst/>
          </a:prstGeom>
        </p:spPr>
        <p:txBody>
          <a:bodyPr/>
          <a:lstStyle>
            <a:lvl1pPr algn="ctr">
              <a:defRPr sz="4800" b="1" spc="0">
                <a:solidFill>
                  <a:schemeClr val="accent4">
                    <a:lumMod val="75000"/>
                  </a:schemeClr>
                </a:solidFill>
              </a:defRPr>
            </a:lvl1pPr>
          </a:lstStyle>
          <a:p>
            <a:r>
              <a:rPr lang="en-US" dirty="0"/>
              <a:t>Click to edit Master title style</a:t>
            </a:r>
          </a:p>
        </p:txBody>
      </p:sp>
      <p:sp>
        <p:nvSpPr>
          <p:cNvPr id="8" name="Slide Number Placeholder 5">
            <a:extLst>
              <a:ext uri="{FF2B5EF4-FFF2-40B4-BE49-F238E27FC236}">
                <a16:creationId xmlns:a16="http://schemas.microsoft.com/office/drawing/2014/main" id="{53F9BCF5-054C-4DC0-BBB7-0A4AC919AFE6}"/>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alibri" panose="020F0502020204030204" pitchFamily="34" charset="0"/>
                <a:cs typeface="Calibri" panose="020F0502020204030204" pitchFamily="34" charset="0"/>
              </a:defRPr>
            </a:lvl1pPr>
          </a:lstStyle>
          <a:p>
            <a:fld id="{0346F2E1-0776-1949-A719-2F5B1D42A8A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4227D778-CC6A-443B-8A23-E5559C20E73D}"/>
              </a:ext>
            </a:extLst>
          </p:cNvPr>
          <p:cNvSpPr>
            <a:spLocks noGrp="1"/>
          </p:cNvSpPr>
          <p:nvPr>
            <p:ph idx="1"/>
          </p:nvPr>
        </p:nvSpPr>
        <p:spPr>
          <a:xfrm>
            <a:off x="1019178" y="1817370"/>
            <a:ext cx="4810266" cy="4204018"/>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2400">
                <a:solidFill>
                  <a:schemeClr val="tx1"/>
                </a:solidFill>
              </a:defRPr>
            </a:lvl1pPr>
            <a:lvl2pPr marL="685800" indent="-228600">
              <a:lnSpc>
                <a:spcPct val="100000"/>
              </a:lnSpc>
              <a:spcBef>
                <a:spcPts val="0"/>
              </a:spcBef>
              <a:buClr>
                <a:schemeClr val="accent3"/>
              </a:buClr>
              <a:buSzPct val="120000"/>
              <a:buFont typeface="Arial" panose="020B0604020202020204" pitchFamily="34" charset="0"/>
              <a:buChar char="•"/>
              <a:defRPr sz="2200">
                <a:solidFill>
                  <a:schemeClr val="tx1"/>
                </a:solidFill>
              </a:defRPr>
            </a:lvl2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F429A29A-A1D2-4C60-A4E9-5338236D30C5}"/>
              </a:ext>
            </a:extLst>
          </p:cNvPr>
          <p:cNvSpPr>
            <a:spLocks noGrp="1"/>
          </p:cNvSpPr>
          <p:nvPr>
            <p:ph idx="10"/>
          </p:nvPr>
        </p:nvSpPr>
        <p:spPr>
          <a:xfrm>
            <a:off x="6362556" y="1817370"/>
            <a:ext cx="4810266" cy="4204018"/>
          </a:xfrm>
          <a:prstGeom prst="rect">
            <a:avLst/>
          </a:prstGeom>
        </p:spPr>
        <p:txBody>
          <a:bodyPr/>
          <a:lstStyle>
            <a:lvl1pPr marL="228600" indent="-228600">
              <a:lnSpc>
                <a:spcPct val="100000"/>
              </a:lnSpc>
              <a:spcBef>
                <a:spcPts val="600"/>
              </a:spcBef>
              <a:spcAft>
                <a:spcPts val="600"/>
              </a:spcAft>
              <a:buClr>
                <a:srgbClr val="1F497F"/>
              </a:buClr>
              <a:buSzPct val="120000"/>
              <a:buFont typeface="Arial" panose="020B0604020202020204" pitchFamily="34" charset="0"/>
              <a:buChar char="•"/>
              <a:defRPr sz="2400">
                <a:solidFill>
                  <a:schemeClr val="tx1"/>
                </a:solidFill>
              </a:defRPr>
            </a:lvl1pPr>
            <a:lvl2pPr marL="685800" indent="-228600">
              <a:lnSpc>
                <a:spcPct val="100000"/>
              </a:lnSpc>
              <a:spcBef>
                <a:spcPts val="0"/>
              </a:spcBef>
              <a:buClr>
                <a:schemeClr val="accent3"/>
              </a:buClr>
              <a:buSzPct val="120000"/>
              <a:buFont typeface="Arial" panose="020B0604020202020204" pitchFamily="34" charset="0"/>
              <a:buChar char="•"/>
              <a:defRPr sz="2200">
                <a:solidFill>
                  <a:schemeClr val="tx1"/>
                </a:solidFill>
              </a:defRPr>
            </a:lvl2pPr>
          </a:lstStyle>
          <a:p>
            <a:pPr lvl="0"/>
            <a:r>
              <a:rPr lang="en-US" dirty="0"/>
              <a:t>Click to edit Master text styles</a:t>
            </a:r>
          </a:p>
          <a:p>
            <a:pPr lvl="1"/>
            <a:r>
              <a:rPr lang="en-US" dirty="0"/>
              <a:t>Second level</a:t>
            </a:r>
          </a:p>
        </p:txBody>
      </p:sp>
      <p:sp>
        <p:nvSpPr>
          <p:cNvPr id="7" name="Title 1">
            <a:extLst>
              <a:ext uri="{FF2B5EF4-FFF2-40B4-BE49-F238E27FC236}">
                <a16:creationId xmlns:a16="http://schemas.microsoft.com/office/drawing/2014/main" id="{BFE8A994-7DD4-42C3-B44C-7C19AD2AD948}"/>
              </a:ext>
            </a:extLst>
          </p:cNvPr>
          <p:cNvSpPr>
            <a:spLocks noGrp="1"/>
          </p:cNvSpPr>
          <p:nvPr>
            <p:ph type="title"/>
          </p:nvPr>
        </p:nvSpPr>
        <p:spPr>
          <a:xfrm>
            <a:off x="1019176" y="618862"/>
            <a:ext cx="10153650" cy="540807"/>
          </a:xfrm>
          <a:prstGeom prst="rect">
            <a:avLst/>
          </a:prstGeom>
        </p:spPr>
        <p:txBody>
          <a:bodyPr/>
          <a:lstStyle>
            <a:lvl1pPr algn="ctr">
              <a:defRPr sz="4800" b="1" spc="0">
                <a:solidFill>
                  <a:schemeClr val="accent4">
                    <a:lumMod val="75000"/>
                  </a:schemeClr>
                </a:solidFill>
              </a:defRPr>
            </a:lvl1pPr>
          </a:lstStyle>
          <a:p>
            <a:r>
              <a:rPr lang="en-US" dirty="0"/>
              <a:t>Click to edit Master title style</a:t>
            </a:r>
          </a:p>
        </p:txBody>
      </p:sp>
      <p:sp>
        <p:nvSpPr>
          <p:cNvPr id="10" name="Slide Number Placeholder 5">
            <a:extLst>
              <a:ext uri="{FF2B5EF4-FFF2-40B4-BE49-F238E27FC236}">
                <a16:creationId xmlns:a16="http://schemas.microsoft.com/office/drawing/2014/main" id="{6BE956CF-C192-46A6-817E-AD182D7DC512}"/>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alibri" panose="020F0502020204030204" pitchFamily="34" charset="0"/>
                <a:cs typeface="Calibri" panose="020F0502020204030204" pitchFamily="34" charset="0"/>
              </a:defRPr>
            </a:lvl1pPr>
          </a:lstStyle>
          <a:p>
            <a:fld id="{0346F2E1-0776-1949-A719-2F5B1D42A8A2}" type="slidenum">
              <a:rPr lang="en-US" smtClean="0"/>
              <a:pPr/>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2A3DD773-3AB0-4C77-AB6A-585C8F2AA6A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23665"/>
            <a:ext cx="12192000" cy="6836070"/>
          </a:xfrm>
          <a:prstGeom prst="rect">
            <a:avLst/>
          </a:prstGeom>
        </p:spPr>
      </p:pic>
      <p:sp>
        <p:nvSpPr>
          <p:cNvPr id="17" name="Oval 16">
            <a:extLst>
              <a:ext uri="{FF2B5EF4-FFF2-40B4-BE49-F238E27FC236}">
                <a16:creationId xmlns:a16="http://schemas.microsoft.com/office/drawing/2014/main" id="{888A1331-E9C4-4F7B-ADA1-D9C3D79A065E}"/>
              </a:ext>
            </a:extLst>
          </p:cNvPr>
          <p:cNvSpPr/>
          <p:nvPr userDrawn="1"/>
        </p:nvSpPr>
        <p:spPr>
          <a:xfrm>
            <a:off x="5911333" y="6024514"/>
            <a:ext cx="369330" cy="35575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Slide Number Placeholder 5">
            <a:extLst>
              <a:ext uri="{FF2B5EF4-FFF2-40B4-BE49-F238E27FC236}">
                <a16:creationId xmlns:a16="http://schemas.microsoft.com/office/drawing/2014/main" id="{41E8D5C8-7147-4DDE-9040-DD6B9B046013}"/>
              </a:ext>
            </a:extLst>
          </p:cNvPr>
          <p:cNvSpPr>
            <a:spLocks noGrp="1"/>
          </p:cNvSpPr>
          <p:nvPr>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alibri" panose="020F0502020204030204" pitchFamily="34" charset="0"/>
                <a:cs typeface="Calibri" panose="020F0502020204030204" pitchFamily="34" charset="0"/>
              </a:defRPr>
            </a:lvl1pPr>
          </a:lstStyle>
          <a:p>
            <a:fld id="{0346F2E1-0776-1949-A719-2F5B1D42A8A2}" type="slidenum">
              <a:rPr lang="en-US" smtClean="0"/>
              <a:pPr/>
              <a:t>‹#›</a:t>
            </a:fld>
            <a:endParaRPr lang="en-US" dirty="0"/>
          </a:p>
        </p:txBody>
      </p:sp>
    </p:spTree>
    <p:extLst>
      <p:ext uri="{BB962C8B-B14F-4D97-AF65-F5344CB8AC3E}">
        <p14:creationId xmlns:p14="http://schemas.microsoft.com/office/powerpoint/2010/main" val="4242381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oncluding Slide">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4039F5D-E203-4576-B864-4EE086EA3483}"/>
              </a:ext>
            </a:extLst>
          </p:cNvPr>
          <p:cNvSpPr>
            <a:spLocks noGrp="1"/>
          </p:cNvSpPr>
          <p:nvPr>
            <p:ph type="title"/>
          </p:nvPr>
        </p:nvSpPr>
        <p:spPr>
          <a:xfrm>
            <a:off x="1019176" y="618862"/>
            <a:ext cx="10153650" cy="540807"/>
          </a:xfrm>
          <a:prstGeom prst="rect">
            <a:avLst/>
          </a:prstGeom>
        </p:spPr>
        <p:txBody>
          <a:bodyPr/>
          <a:lstStyle>
            <a:lvl1pPr algn="ctr">
              <a:defRPr sz="4800" b="1" spc="0">
                <a:solidFill>
                  <a:schemeClr val="accent4">
                    <a:lumMod val="75000"/>
                  </a:schemeClr>
                </a:solidFill>
              </a:defRPr>
            </a:lvl1pPr>
          </a:lstStyle>
          <a:p>
            <a:r>
              <a:rPr lang="en-US" dirty="0"/>
              <a:t>Click to edit Master title style</a:t>
            </a:r>
          </a:p>
        </p:txBody>
      </p:sp>
      <p:grpSp>
        <p:nvGrpSpPr>
          <p:cNvPr id="5" name="Group 4">
            <a:extLst>
              <a:ext uri="{FF2B5EF4-FFF2-40B4-BE49-F238E27FC236}">
                <a16:creationId xmlns:a16="http://schemas.microsoft.com/office/drawing/2014/main" id="{0A61C51B-839D-48E4-BD23-2CD1C304A248}"/>
              </a:ext>
            </a:extLst>
          </p:cNvPr>
          <p:cNvGrpSpPr/>
          <p:nvPr userDrawn="1"/>
        </p:nvGrpSpPr>
        <p:grpSpPr>
          <a:xfrm>
            <a:off x="1029868" y="1359388"/>
            <a:ext cx="10132262" cy="180000"/>
            <a:chOff x="1029868" y="1359388"/>
            <a:chExt cx="10132262" cy="180000"/>
          </a:xfrm>
        </p:grpSpPr>
        <p:grpSp>
          <p:nvGrpSpPr>
            <p:cNvPr id="6" name="Group 5">
              <a:extLst>
                <a:ext uri="{FF2B5EF4-FFF2-40B4-BE49-F238E27FC236}">
                  <a16:creationId xmlns:a16="http://schemas.microsoft.com/office/drawing/2014/main" id="{43047AD2-9D1E-4157-9F9E-19FDC9A378CC}"/>
                </a:ext>
              </a:extLst>
            </p:cNvPr>
            <p:cNvGrpSpPr/>
            <p:nvPr userDrawn="1"/>
          </p:nvGrpSpPr>
          <p:grpSpPr>
            <a:xfrm>
              <a:off x="5532086" y="1359388"/>
              <a:ext cx="1110521" cy="180000"/>
              <a:chOff x="5581043" y="1039244"/>
              <a:chExt cx="1110521" cy="180000"/>
            </a:xfrm>
          </p:grpSpPr>
          <p:sp>
            <p:nvSpPr>
              <p:cNvPr id="9" name="Oval 8">
                <a:extLst>
                  <a:ext uri="{FF2B5EF4-FFF2-40B4-BE49-F238E27FC236}">
                    <a16:creationId xmlns:a16="http://schemas.microsoft.com/office/drawing/2014/main" id="{7A9A9475-D94E-444F-8AF6-04F1CF0C8BBF}"/>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BF713B1D-EDFB-439D-AD82-E1045D5BE487}"/>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AE9FE5D7-6249-4161-9227-5351329638B6}"/>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99C663A9-8B42-468C-9E9D-3E75FB8253BF}"/>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163B58CC-CC35-4169-8116-00E5F141AE98}"/>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AC51DE07-5BF3-4EE2-8C3E-F521D25B0638}"/>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a:extLst>
                  <a:ext uri="{FF2B5EF4-FFF2-40B4-BE49-F238E27FC236}">
                    <a16:creationId xmlns:a16="http://schemas.microsoft.com/office/drawing/2014/main" id="{DC113D96-7DDF-4E0A-ACE4-0150CF430CAE}"/>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7" name="Straight Connector 6">
              <a:extLst>
                <a:ext uri="{FF2B5EF4-FFF2-40B4-BE49-F238E27FC236}">
                  <a16:creationId xmlns:a16="http://schemas.microsoft.com/office/drawing/2014/main" id="{761EBCF8-1CAB-4A28-AC61-E3D4722D45EE}"/>
                </a:ext>
              </a:extLst>
            </p:cNvPr>
            <p:cNvCxnSpPr>
              <a:cxnSpLocks/>
            </p:cNvCxnSpPr>
            <p:nvPr userDrawn="1"/>
          </p:nvCxnSpPr>
          <p:spPr>
            <a:xfrm>
              <a:off x="1029868"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97C6660-036A-473D-A44B-A6D75885353D}"/>
                </a:ext>
              </a:extLst>
            </p:cNvPr>
            <p:cNvCxnSpPr>
              <a:cxnSpLocks/>
            </p:cNvCxnSpPr>
            <p:nvPr userDrawn="1"/>
          </p:nvCxnSpPr>
          <p:spPr>
            <a:xfrm>
              <a:off x="6733302"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17" name="Picture 16">
            <a:extLst>
              <a:ext uri="{FF2B5EF4-FFF2-40B4-BE49-F238E27FC236}">
                <a16:creationId xmlns:a16="http://schemas.microsoft.com/office/drawing/2014/main" id="{BCD84275-3AB9-4188-A3FD-8FC220B231D5}"/>
              </a:ext>
            </a:extLst>
          </p:cNvPr>
          <p:cNvPicPr>
            <a:picLocks noChangeAspect="1"/>
          </p:cNvPicPr>
          <p:nvPr userDrawn="1"/>
        </p:nvPicPr>
        <p:blipFill>
          <a:blip r:embed="rId2"/>
          <a:srcRect/>
          <a:stretch/>
        </p:blipFill>
        <p:spPr>
          <a:xfrm>
            <a:off x="-8653" y="12405"/>
            <a:ext cx="12191999" cy="6836070"/>
          </a:xfrm>
          <a:prstGeom prst="rect">
            <a:avLst/>
          </a:prstGeom>
        </p:spPr>
      </p:pic>
    </p:spTree>
    <p:extLst>
      <p:ext uri="{BB962C8B-B14F-4D97-AF65-F5344CB8AC3E}">
        <p14:creationId xmlns:p14="http://schemas.microsoft.com/office/powerpoint/2010/main" val="39826736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AFC8B0-493C-4B9B-88D1-DB080F5CE057}"/>
              </a:ext>
            </a:extLst>
          </p:cNvPr>
          <p:cNvPicPr>
            <a:picLocks noChangeAspect="1"/>
          </p:cNvPicPr>
          <p:nvPr userDrawn="1"/>
        </p:nvPicPr>
        <p:blipFill>
          <a:blip r:embed="rId7"/>
          <a:srcRect/>
          <a:stretch/>
        </p:blipFill>
        <p:spPr>
          <a:xfrm>
            <a:off x="-8653" y="12405"/>
            <a:ext cx="12191999" cy="6836070"/>
          </a:xfrm>
          <a:prstGeom prst="rect">
            <a:avLst/>
          </a:prstGeom>
        </p:spPr>
      </p:pic>
      <p:grpSp>
        <p:nvGrpSpPr>
          <p:cNvPr id="5" name="Group 4">
            <a:extLst>
              <a:ext uri="{FF2B5EF4-FFF2-40B4-BE49-F238E27FC236}">
                <a16:creationId xmlns:a16="http://schemas.microsoft.com/office/drawing/2014/main" id="{DA6F6FEE-A848-4516-BFAB-E05246C76DFE}"/>
              </a:ext>
            </a:extLst>
          </p:cNvPr>
          <p:cNvGrpSpPr/>
          <p:nvPr userDrawn="1"/>
        </p:nvGrpSpPr>
        <p:grpSpPr>
          <a:xfrm>
            <a:off x="1029868" y="1359388"/>
            <a:ext cx="10132262" cy="180000"/>
            <a:chOff x="1029868" y="1359388"/>
            <a:chExt cx="10132262" cy="180000"/>
          </a:xfrm>
        </p:grpSpPr>
        <p:grpSp>
          <p:nvGrpSpPr>
            <p:cNvPr id="21" name="Group 20">
              <a:extLst>
                <a:ext uri="{FF2B5EF4-FFF2-40B4-BE49-F238E27FC236}">
                  <a16:creationId xmlns:a16="http://schemas.microsoft.com/office/drawing/2014/main" id="{965B7AC4-3A7B-47D9-8D1F-405FDF92FAA0}"/>
                </a:ext>
              </a:extLst>
            </p:cNvPr>
            <p:cNvGrpSpPr/>
            <p:nvPr userDrawn="1"/>
          </p:nvGrpSpPr>
          <p:grpSpPr>
            <a:xfrm>
              <a:off x="5532086" y="1359388"/>
              <a:ext cx="1110521" cy="180000"/>
              <a:chOff x="5581043" y="1039244"/>
              <a:chExt cx="1110521" cy="180000"/>
            </a:xfrm>
          </p:grpSpPr>
          <p:sp>
            <p:nvSpPr>
              <p:cNvPr id="31" name="Oval 30">
                <a:extLst>
                  <a:ext uri="{FF2B5EF4-FFF2-40B4-BE49-F238E27FC236}">
                    <a16:creationId xmlns:a16="http://schemas.microsoft.com/office/drawing/2014/main" id="{C341473A-8A9C-45C2-9862-488635D2AB61}"/>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a:extLst>
                  <a:ext uri="{FF2B5EF4-FFF2-40B4-BE49-F238E27FC236}">
                    <a16:creationId xmlns:a16="http://schemas.microsoft.com/office/drawing/2014/main" id="{8FB781B2-25FA-45AC-B529-B4FB11C224E5}"/>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8FC0B38B-AD9F-4F20-92C3-01034097F825}"/>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Oval 33">
                <a:extLst>
                  <a:ext uri="{FF2B5EF4-FFF2-40B4-BE49-F238E27FC236}">
                    <a16:creationId xmlns:a16="http://schemas.microsoft.com/office/drawing/2014/main" id="{7EAE3E78-818C-4CBA-AAD6-0B0B452AD297}"/>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a:extLst>
                  <a:ext uri="{FF2B5EF4-FFF2-40B4-BE49-F238E27FC236}">
                    <a16:creationId xmlns:a16="http://schemas.microsoft.com/office/drawing/2014/main" id="{E2E426EA-737E-42BB-A49E-2B179A01302B}"/>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a:extLst>
                  <a:ext uri="{FF2B5EF4-FFF2-40B4-BE49-F238E27FC236}">
                    <a16:creationId xmlns:a16="http://schemas.microsoft.com/office/drawing/2014/main" id="{83D60678-0782-4AFE-8C7B-F6EFF7AAE65A}"/>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a:extLst>
                  <a:ext uri="{FF2B5EF4-FFF2-40B4-BE49-F238E27FC236}">
                    <a16:creationId xmlns:a16="http://schemas.microsoft.com/office/drawing/2014/main" id="{0ED9BE40-3046-4B71-A4A1-F38C511B0828}"/>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25" name="Straight Connector 24">
              <a:extLst>
                <a:ext uri="{FF2B5EF4-FFF2-40B4-BE49-F238E27FC236}">
                  <a16:creationId xmlns:a16="http://schemas.microsoft.com/office/drawing/2014/main" id="{3DA01B7D-4A07-4078-AC04-988EDB58A1EE}"/>
                </a:ext>
              </a:extLst>
            </p:cNvPr>
            <p:cNvCxnSpPr>
              <a:cxnSpLocks/>
            </p:cNvCxnSpPr>
            <p:nvPr userDrawn="1"/>
          </p:nvCxnSpPr>
          <p:spPr>
            <a:xfrm>
              <a:off x="1029868"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B7F6966-1B00-4E37-85EA-BBCE6FD46666}"/>
                </a:ext>
              </a:extLst>
            </p:cNvPr>
            <p:cNvCxnSpPr>
              <a:cxnSpLocks/>
            </p:cNvCxnSpPr>
            <p:nvPr userDrawn="1"/>
          </p:nvCxnSpPr>
          <p:spPr>
            <a:xfrm>
              <a:off x="6733302"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39" name="Oval 38">
            <a:extLst>
              <a:ext uri="{FF2B5EF4-FFF2-40B4-BE49-F238E27FC236}">
                <a16:creationId xmlns:a16="http://schemas.microsoft.com/office/drawing/2014/main" id="{462F46AC-825E-4344-AA5A-FB33F83D4811}"/>
              </a:ext>
            </a:extLst>
          </p:cNvPr>
          <p:cNvSpPr/>
          <p:nvPr userDrawn="1"/>
        </p:nvSpPr>
        <p:spPr>
          <a:xfrm>
            <a:off x="5911333" y="6024514"/>
            <a:ext cx="369330" cy="355759"/>
          </a:xfrm>
          <a:prstGeom prst="ellipse">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Slide Number Placeholder 5">
            <a:extLst>
              <a:ext uri="{FF2B5EF4-FFF2-40B4-BE49-F238E27FC236}">
                <a16:creationId xmlns:a16="http://schemas.microsoft.com/office/drawing/2014/main" id="{5C7458EB-219C-4E2D-9C7A-179F666CEC67}"/>
              </a:ext>
            </a:extLst>
          </p:cNvPr>
          <p:cNvSpPr>
            <a:spLocks noGrp="1"/>
          </p:cNvSpPr>
          <p:nvPr userDrawn="1">
            <p:ph type="sldNum" sz="quarter" idx="4"/>
          </p:nvPr>
        </p:nvSpPr>
        <p:spPr>
          <a:xfrm>
            <a:off x="5839244" y="6017451"/>
            <a:ext cx="513509" cy="355759"/>
          </a:xfrm>
          <a:prstGeom prst="rect">
            <a:avLst/>
          </a:prstGeom>
        </p:spPr>
        <p:txBody>
          <a:bodyPr vert="horz" lIns="90000" tIns="45720" rIns="91440" bIns="45720" rtlCol="0" anchor="ctr"/>
          <a:lstStyle>
            <a:lvl1pPr algn="ctr">
              <a:defRPr sz="1600" b="1">
                <a:solidFill>
                  <a:srgbClr val="1F497F"/>
                </a:solidFill>
                <a:latin typeface="Calibri" panose="020F0502020204030204" pitchFamily="34" charset="0"/>
                <a:cs typeface="Calibri" panose="020F0502020204030204" pitchFamily="34" charset="0"/>
              </a:defRPr>
            </a:lvl1pPr>
          </a:lstStyle>
          <a:p>
            <a:fld id="{0346F2E1-0776-1949-A719-2F5B1D42A8A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5" r:id="rId4"/>
    <p:sldLayoutId id="2147483656" r:id="rId5"/>
  </p:sldLayoutIdLst>
  <p:hf hdr="0" ftr="0" dt="0"/>
  <p:txStyles>
    <p:titleStyle>
      <a:lvl1pPr algn="l" defTabSz="914400" rtl="0" eaLnBrk="1" latinLnBrk="0" hangingPunct="1">
        <a:lnSpc>
          <a:spcPct val="90000"/>
        </a:lnSpc>
        <a:spcBef>
          <a:spcPct val="0"/>
        </a:spcBef>
        <a:buNone/>
        <a:defRPr sz="3600" kern="1200" cap="none" spc="200" baseline="0">
          <a:solidFill>
            <a:schemeClr val="tx2"/>
          </a:solidFill>
          <a:latin typeface="Corbel" panose="020B0503020204020204" pitchFamily="34" charset="0"/>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Wingdings" pitchFamily="2" charset="2"/>
        <a:buChar char="§"/>
        <a:defRPr sz="2800" kern="1200">
          <a:solidFill>
            <a:schemeClr val="tx1">
              <a:lumMod val="65000"/>
              <a:lumOff val="35000"/>
            </a:schemeClr>
          </a:solidFill>
          <a:latin typeface="Corbel" panose="020B0503020204020204" pitchFamily="34" charset="0"/>
          <a:ea typeface="+mn-ea"/>
          <a:cs typeface="+mn-cs"/>
        </a:defRPr>
      </a:lvl1pPr>
      <a:lvl2pPr marL="685800" indent="-228600" algn="l" defTabSz="914400" rtl="0" eaLnBrk="1" latinLnBrk="0" hangingPunct="1">
        <a:lnSpc>
          <a:spcPct val="110000"/>
        </a:lnSpc>
        <a:spcBef>
          <a:spcPts val="700"/>
        </a:spcBef>
        <a:buClr>
          <a:srgbClr val="0070C0"/>
        </a:buClr>
        <a:buFont typeface="Wingdings" pitchFamily="2" charset="2"/>
        <a:buChar char="§"/>
        <a:defRPr sz="2400" kern="1200">
          <a:solidFill>
            <a:schemeClr val="tx1">
              <a:lumMod val="65000"/>
              <a:lumOff val="35000"/>
            </a:schemeClr>
          </a:solidFill>
          <a:latin typeface="Corbel" panose="020B0503020204020204" pitchFamily="34" charset="0"/>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Corbel" panose="020B0503020204020204" pitchFamily="34" charset="0"/>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Corbel" panose="020B0503020204020204" pitchFamily="34" charset="0"/>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Corbel" panose="020B0503020204020204" pitchFamily="34" charset="0"/>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42" userDrawn="1">
          <p15:clr>
            <a:srgbClr val="F26B43"/>
          </p15:clr>
        </p15:guide>
        <p15:guide id="2" pos="7038" userDrawn="1">
          <p15:clr>
            <a:srgbClr val="F26B43"/>
          </p15:clr>
        </p15:guide>
        <p15:guide id="3" orient="horz" pos="4042" userDrawn="1">
          <p15:clr>
            <a:srgbClr val="F26B43"/>
          </p15:clr>
        </p15:guide>
        <p15:guide id="4" orient="horz" pos="913" userDrawn="1">
          <p15:clr>
            <a:srgbClr val="F26B43"/>
          </p15:clr>
        </p15:guide>
        <p15:guide id="5" orient="horz" pos="3793" userDrawn="1">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learning.gov.bc.ca/CHIPSPLM/signon.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2.gov.bc.ca/gov/content?id=A71D2D1F5F964779ADE0E9548C818266"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FDAB6D7-54BB-41FB-BF39-0AA2EF56A3F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566801" y="1493901"/>
            <a:ext cx="7096125" cy="1640452"/>
          </a:xfrm>
          <a:prstGeom prst="rect">
            <a:avLst/>
          </a:prstGeom>
        </p:spPr>
      </p:pic>
      <p:sp>
        <p:nvSpPr>
          <p:cNvPr id="7" name="Title 6">
            <a:extLst>
              <a:ext uri="{FF2B5EF4-FFF2-40B4-BE49-F238E27FC236}">
                <a16:creationId xmlns:a16="http://schemas.microsoft.com/office/drawing/2014/main" id="{B91546CA-07AB-490A-AF0C-0493C50AD5A3}"/>
              </a:ext>
            </a:extLst>
          </p:cNvPr>
          <p:cNvSpPr txBox="1">
            <a:spLocks noGrp="1"/>
          </p:cNvSpPr>
          <p:nvPr>
            <p:ph type="title" idx="4294967295"/>
          </p:nvPr>
        </p:nvSpPr>
        <p:spPr>
          <a:xfrm>
            <a:off x="1048732" y="3626196"/>
            <a:ext cx="10153650" cy="185691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ts val="4000"/>
              </a:lnSpc>
              <a:spcBef>
                <a:spcPts val="0"/>
              </a:spcBef>
              <a:spcAft>
                <a:spcPts val="0"/>
              </a:spcAft>
              <a:buClrTx/>
              <a:buSzTx/>
              <a:buFontTx/>
              <a:buNone/>
              <a:tabLst/>
              <a:defRPr/>
            </a:pPr>
            <a:r>
              <a:rPr kumimoji="0" lang="en-CA" sz="4800" b="1" i="0" u="none" strike="noStrike" kern="1200" cap="none" spc="0" normalizeH="0" baseline="0" noProof="0" dirty="0">
                <a:ln>
                  <a:noFill/>
                </a:ln>
                <a:solidFill>
                  <a:schemeClr val="bg1"/>
                </a:solidFill>
                <a:effectLst/>
                <a:uLnTx/>
                <a:uFillTx/>
                <a:latin typeface="Corbel" panose="020B0503020204020204" pitchFamily="34" charset="0"/>
                <a:ea typeface="+mn-ea"/>
                <a:cs typeface="+mn-cs"/>
              </a:rPr>
              <a:t>Where We All Belong</a:t>
            </a:r>
            <a:br>
              <a:rPr kumimoji="0" lang="en-CA" sz="4400" b="1" i="0" u="none" strike="noStrike" kern="1200" cap="none" spc="0" normalizeH="0" baseline="0" noProof="0" dirty="0">
                <a:ln>
                  <a:noFill/>
                </a:ln>
                <a:solidFill>
                  <a:schemeClr val="bg1"/>
                </a:solidFill>
                <a:effectLst/>
                <a:uLnTx/>
                <a:uFillTx/>
                <a:latin typeface="Corbel" panose="020B0503020204020204" pitchFamily="34" charset="0"/>
                <a:ea typeface="+mn-ea"/>
                <a:cs typeface="+mn-cs"/>
              </a:rPr>
            </a:br>
            <a:r>
              <a:rPr kumimoji="0" lang="en-CA" sz="4000" b="0" i="0" u="none" strike="noStrike" kern="1200" cap="none" spc="0" normalizeH="0" baseline="0" noProof="0" dirty="0">
                <a:ln>
                  <a:noFill/>
                </a:ln>
                <a:solidFill>
                  <a:schemeClr val="bg1"/>
                </a:solidFill>
                <a:effectLst/>
                <a:uLnTx/>
                <a:uFillTx/>
                <a:latin typeface="Corbel" panose="020B0503020204020204" pitchFamily="34" charset="0"/>
                <a:ea typeface="+mn-ea"/>
                <a:cs typeface="+mn-cs"/>
              </a:rPr>
              <a:t>[Hosting a Conversation]</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CA" sz="4800" b="1" i="0" u="none" strike="noStrike" kern="1200" cap="none" spc="0" normalizeH="0" baseline="0" noProof="0" dirty="0">
              <a:ln>
                <a:noFill/>
              </a:ln>
              <a:solidFill>
                <a:schemeClr val="accent1">
                  <a:lumMod val="50000"/>
                </a:schemeClr>
              </a:solidFill>
              <a:effectLst/>
              <a:uLnTx/>
              <a:uFillTx/>
              <a:latin typeface="Corbel" panose="020B0503020204020204" pitchFamily="34" charset="0"/>
              <a:ea typeface="+mn-ea"/>
              <a:cs typeface="+mn-cs"/>
            </a:endParaRPr>
          </a:p>
        </p:txBody>
      </p:sp>
      <p:pic>
        <p:nvPicPr>
          <p:cNvPr id="14" name="Picture 13" descr="BC Public Service logo">
            <a:extLst>
              <a:ext uri="{FF2B5EF4-FFF2-40B4-BE49-F238E27FC236}">
                <a16:creationId xmlns:a16="http://schemas.microsoft.com/office/drawing/2014/main" id="{1999F31D-149F-4B51-B3C7-3E46926B1599}"/>
              </a:ext>
            </a:extLst>
          </p:cNvPr>
          <p:cNvPicPr>
            <a:picLocks noChangeAspect="1"/>
          </p:cNvPicPr>
          <p:nvPr/>
        </p:nvPicPr>
        <p:blipFill>
          <a:blip r:embed="rId4"/>
          <a:stretch>
            <a:fillRect/>
          </a:stretch>
        </p:blipFill>
        <p:spPr>
          <a:xfrm>
            <a:off x="4101715" y="5268690"/>
            <a:ext cx="3988571" cy="1177143"/>
          </a:xfrm>
          <a:prstGeom prst="rect">
            <a:avLst/>
          </a:prstGeom>
        </p:spPr>
      </p:pic>
      <p:grpSp>
        <p:nvGrpSpPr>
          <p:cNvPr id="17" name="Group 16">
            <a:extLst>
              <a:ext uri="{FF2B5EF4-FFF2-40B4-BE49-F238E27FC236}">
                <a16:creationId xmlns:a16="http://schemas.microsoft.com/office/drawing/2014/main" id="{197BAE1A-5399-462C-87CD-8B3DF132A449}"/>
              </a:ext>
              <a:ext uri="{C183D7F6-B498-43B3-948B-1728B52AA6E4}">
                <adec:decorative xmlns:adec="http://schemas.microsoft.com/office/drawing/2017/decorative" val="1"/>
              </a:ext>
            </a:extLst>
          </p:cNvPr>
          <p:cNvGrpSpPr/>
          <p:nvPr/>
        </p:nvGrpSpPr>
        <p:grpSpPr>
          <a:xfrm>
            <a:off x="1048732" y="3199855"/>
            <a:ext cx="10132262" cy="180000"/>
            <a:chOff x="1029868" y="1359388"/>
            <a:chExt cx="10132262" cy="180000"/>
          </a:xfrm>
        </p:grpSpPr>
        <p:grpSp>
          <p:nvGrpSpPr>
            <p:cNvPr id="18" name="Group 17">
              <a:extLst>
                <a:ext uri="{FF2B5EF4-FFF2-40B4-BE49-F238E27FC236}">
                  <a16:creationId xmlns:a16="http://schemas.microsoft.com/office/drawing/2014/main" id="{BAD7CB8E-0DA7-4156-BC5B-4FE958DC02EE}"/>
                </a:ext>
              </a:extLst>
            </p:cNvPr>
            <p:cNvGrpSpPr/>
            <p:nvPr userDrawn="1"/>
          </p:nvGrpSpPr>
          <p:grpSpPr>
            <a:xfrm>
              <a:off x="5532086" y="1359388"/>
              <a:ext cx="1110521" cy="180000"/>
              <a:chOff x="5581043" y="1039244"/>
              <a:chExt cx="1110521" cy="180000"/>
            </a:xfrm>
          </p:grpSpPr>
          <p:sp>
            <p:nvSpPr>
              <p:cNvPr id="21" name="Oval 20">
                <a:extLst>
                  <a:ext uri="{FF2B5EF4-FFF2-40B4-BE49-F238E27FC236}">
                    <a16:creationId xmlns:a16="http://schemas.microsoft.com/office/drawing/2014/main" id="{A93E09B2-403C-41B8-A51C-0F72B705173C}"/>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a:extLst>
                  <a:ext uri="{FF2B5EF4-FFF2-40B4-BE49-F238E27FC236}">
                    <a16:creationId xmlns:a16="http://schemas.microsoft.com/office/drawing/2014/main" id="{9FC56F17-EC43-4E2D-ABBA-22D43D992281}"/>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Oval 24">
                <a:extLst>
                  <a:ext uri="{FF2B5EF4-FFF2-40B4-BE49-F238E27FC236}">
                    <a16:creationId xmlns:a16="http://schemas.microsoft.com/office/drawing/2014/main" id="{9AD1EB05-606E-4952-94CE-AC09554DA8B6}"/>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48C50DD5-BF87-4685-BF5A-1CA4DBC0328D}"/>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a:extLst>
                  <a:ext uri="{FF2B5EF4-FFF2-40B4-BE49-F238E27FC236}">
                    <a16:creationId xmlns:a16="http://schemas.microsoft.com/office/drawing/2014/main" id="{A15C13C9-0B2A-422F-B655-464D81D835D5}"/>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a:extLst>
                  <a:ext uri="{FF2B5EF4-FFF2-40B4-BE49-F238E27FC236}">
                    <a16:creationId xmlns:a16="http://schemas.microsoft.com/office/drawing/2014/main" id="{101C27BB-8E5F-4EE8-B5A2-385E6A749E36}"/>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a:extLst>
                  <a:ext uri="{FF2B5EF4-FFF2-40B4-BE49-F238E27FC236}">
                    <a16:creationId xmlns:a16="http://schemas.microsoft.com/office/drawing/2014/main" id="{60A782D5-2988-425A-A74D-43CAEC43A30F}"/>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19" name="Straight Connector 18">
              <a:extLst>
                <a:ext uri="{FF2B5EF4-FFF2-40B4-BE49-F238E27FC236}">
                  <a16:creationId xmlns:a16="http://schemas.microsoft.com/office/drawing/2014/main" id="{3F95B2EA-2050-41B4-BD06-00EFB70C4CB5}"/>
                </a:ext>
              </a:extLst>
            </p:cNvPr>
            <p:cNvCxnSpPr>
              <a:cxnSpLocks/>
            </p:cNvCxnSpPr>
            <p:nvPr userDrawn="1"/>
          </p:nvCxnSpPr>
          <p:spPr>
            <a:xfrm>
              <a:off x="1029868"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342BB10-64AA-4FB6-BFCD-086231186274}"/>
                </a:ext>
              </a:extLst>
            </p:cNvPr>
            <p:cNvCxnSpPr>
              <a:cxnSpLocks/>
            </p:cNvCxnSpPr>
            <p:nvPr userDrawn="1"/>
          </p:nvCxnSpPr>
          <p:spPr>
            <a:xfrm>
              <a:off x="6733302"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30487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5B86E24-10FD-43BD-8A51-21635CA5B8C7}"/>
              </a:ext>
              <a:ext uri="{C183D7F6-B498-43B3-948B-1728B52AA6E4}">
                <adec:decorative xmlns:adec="http://schemas.microsoft.com/office/drawing/2017/decorative" val="1"/>
              </a:ext>
            </a:extLst>
          </p:cNvPr>
          <p:cNvSpPr txBox="1"/>
          <p:nvPr/>
        </p:nvSpPr>
        <p:spPr>
          <a:xfrm>
            <a:off x="139700" y="1579940"/>
            <a:ext cx="11874500" cy="1569660"/>
          </a:xfrm>
          <a:prstGeom prst="rect">
            <a:avLst/>
          </a:prstGeom>
          <a:noFill/>
        </p:spPr>
        <p:txBody>
          <a:bodyPr wrap="square" rtlCol="0">
            <a:spAutoFit/>
          </a:bodyPr>
          <a:lstStyle/>
          <a:p>
            <a:pPr algn="ctr"/>
            <a:r>
              <a:rPr lang="en-CA" sz="9600" b="1" dirty="0">
                <a:solidFill>
                  <a:schemeClr val="accent4"/>
                </a:solidFill>
                <a:latin typeface="Corbel" panose="020B0503020204020204" pitchFamily="34" charset="0"/>
              </a:rPr>
              <a:t>Removing Barriers</a:t>
            </a:r>
          </a:p>
        </p:txBody>
      </p:sp>
      <p:sp>
        <p:nvSpPr>
          <p:cNvPr id="15" name="Title 14">
            <a:extLst>
              <a:ext uri="{FF2B5EF4-FFF2-40B4-BE49-F238E27FC236}">
                <a16:creationId xmlns:a16="http://schemas.microsoft.com/office/drawing/2014/main" id="{4086DA32-E0E9-47FF-9250-DEFE6B5D719E}"/>
              </a:ext>
              <a:ext uri="{C183D7F6-B498-43B3-948B-1728B52AA6E4}">
                <adec:decorative xmlns:adec="http://schemas.microsoft.com/office/drawing/2017/decorative" val="0"/>
              </a:ext>
            </a:extLst>
          </p:cNvPr>
          <p:cNvSpPr>
            <a:spLocks noGrp="1"/>
          </p:cNvSpPr>
          <p:nvPr>
            <p:ph type="title" idx="4294967295"/>
          </p:nvPr>
        </p:nvSpPr>
        <p:spPr>
          <a:xfrm>
            <a:off x="838200" y="-1325563"/>
            <a:ext cx="10515600" cy="1325563"/>
          </a:xfrm>
          <a:prstGeom prst="rect">
            <a:avLst/>
          </a:prstGeom>
        </p:spPr>
        <p:txBody>
          <a:bodyPr anchor="b"/>
          <a:lstStyle/>
          <a:p>
            <a:r>
              <a:rPr lang="en-CA" dirty="0"/>
              <a:t>Removing Barriers</a:t>
            </a:r>
          </a:p>
        </p:txBody>
      </p:sp>
      <p:grpSp>
        <p:nvGrpSpPr>
          <p:cNvPr id="3" name="Group 2">
            <a:extLst>
              <a:ext uri="{FF2B5EF4-FFF2-40B4-BE49-F238E27FC236}">
                <a16:creationId xmlns:a16="http://schemas.microsoft.com/office/drawing/2014/main" id="{6FBAA715-C1EF-4653-BFEA-AEAFB4EB8FF1}"/>
              </a:ext>
              <a:ext uri="{C183D7F6-B498-43B3-948B-1728B52AA6E4}">
                <adec:decorative xmlns:adec="http://schemas.microsoft.com/office/drawing/2017/decorative" val="1"/>
              </a:ext>
            </a:extLst>
          </p:cNvPr>
          <p:cNvGrpSpPr/>
          <p:nvPr/>
        </p:nvGrpSpPr>
        <p:grpSpPr>
          <a:xfrm>
            <a:off x="566262" y="3149635"/>
            <a:ext cx="11021376" cy="180000"/>
            <a:chOff x="1029868" y="1359388"/>
            <a:chExt cx="10132262" cy="180000"/>
          </a:xfrm>
        </p:grpSpPr>
        <p:grpSp>
          <p:nvGrpSpPr>
            <p:cNvPr id="4" name="Group 3">
              <a:extLst>
                <a:ext uri="{FF2B5EF4-FFF2-40B4-BE49-F238E27FC236}">
                  <a16:creationId xmlns:a16="http://schemas.microsoft.com/office/drawing/2014/main" id="{44848B95-9C43-480E-9632-D678ABA70C2C}"/>
                </a:ext>
              </a:extLst>
            </p:cNvPr>
            <p:cNvGrpSpPr/>
            <p:nvPr userDrawn="1"/>
          </p:nvGrpSpPr>
          <p:grpSpPr>
            <a:xfrm>
              <a:off x="5532086" y="1359388"/>
              <a:ext cx="1110521" cy="180000"/>
              <a:chOff x="5581043" y="1039244"/>
              <a:chExt cx="1110521" cy="180000"/>
            </a:xfrm>
          </p:grpSpPr>
          <p:sp>
            <p:nvSpPr>
              <p:cNvPr id="7" name="Oval 6">
                <a:extLst>
                  <a:ext uri="{FF2B5EF4-FFF2-40B4-BE49-F238E27FC236}">
                    <a16:creationId xmlns:a16="http://schemas.microsoft.com/office/drawing/2014/main" id="{C33855FD-A58F-44DF-8754-A7C7FC206082}"/>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7FAF1AA3-B896-47FA-99A6-F5F5B32069CE}"/>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FC87B1CD-1A8E-4304-9B86-2AB1356E51C2}"/>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12E32A9A-95F2-41E6-B67B-D0445A0C7D70}"/>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5182713F-E0F2-439C-AD24-109BBE3354B6}"/>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9BBB9D16-EBE9-4104-8B7B-341C07B6E45A}"/>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204598A4-96D3-421D-8BFC-846AABA6E99D}"/>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5" name="Straight Connector 4">
              <a:extLst>
                <a:ext uri="{FF2B5EF4-FFF2-40B4-BE49-F238E27FC236}">
                  <a16:creationId xmlns:a16="http://schemas.microsoft.com/office/drawing/2014/main" id="{20D360C8-FBF1-409D-AA70-950A287FAF07}"/>
                </a:ext>
              </a:extLst>
            </p:cNvPr>
            <p:cNvCxnSpPr>
              <a:cxnSpLocks/>
            </p:cNvCxnSpPr>
            <p:nvPr userDrawn="1"/>
          </p:nvCxnSpPr>
          <p:spPr>
            <a:xfrm>
              <a:off x="1029868"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F16C7D30-FDB5-4333-85BB-16B4AA765EF4}"/>
                </a:ext>
              </a:extLst>
            </p:cNvPr>
            <p:cNvCxnSpPr>
              <a:cxnSpLocks/>
            </p:cNvCxnSpPr>
            <p:nvPr userDrawn="1"/>
          </p:nvCxnSpPr>
          <p:spPr>
            <a:xfrm>
              <a:off x="6733302"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 name="Slide Number Placeholder 1">
            <a:extLst>
              <a:ext uri="{FF2B5EF4-FFF2-40B4-BE49-F238E27FC236}">
                <a16:creationId xmlns:a16="http://schemas.microsoft.com/office/drawing/2014/main" id="{AD59E7CD-7C89-4918-A3B4-5226F2204BED}"/>
              </a:ext>
              <a:ext uri="{C183D7F6-B498-43B3-948B-1728B52AA6E4}">
                <adec:decorative xmlns:adec="http://schemas.microsoft.com/office/drawing/2017/decorative" val="1"/>
              </a:ext>
            </a:extLst>
          </p:cNvPr>
          <p:cNvSpPr>
            <a:spLocks noGrp="1"/>
          </p:cNvSpPr>
          <p:nvPr>
            <p:ph type="sldNum" sz="quarter" idx="4"/>
          </p:nvPr>
        </p:nvSpPr>
        <p:spPr/>
        <p:txBody>
          <a:bodyPr/>
          <a:lstStyle/>
          <a:p>
            <a:fld id="{0346F2E1-0776-1949-A719-2F5B1D42A8A2}" type="slidenum">
              <a:rPr lang="en-US" smtClean="0"/>
              <a:pPr/>
              <a:t>10</a:t>
            </a:fld>
            <a:endParaRPr lang="en-US" dirty="0"/>
          </a:p>
        </p:txBody>
      </p:sp>
    </p:spTree>
    <p:extLst>
      <p:ext uri="{BB962C8B-B14F-4D97-AF65-F5344CB8AC3E}">
        <p14:creationId xmlns:p14="http://schemas.microsoft.com/office/powerpoint/2010/main" val="306646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E7D045-E27F-43A1-B3DF-3362A3450A99}"/>
              </a:ext>
            </a:extLst>
          </p:cNvPr>
          <p:cNvSpPr>
            <a:spLocks noGrp="1"/>
          </p:cNvSpPr>
          <p:nvPr>
            <p:ph type="title"/>
          </p:nvPr>
        </p:nvSpPr>
        <p:spPr/>
        <p:txBody>
          <a:bodyPr/>
          <a:lstStyle/>
          <a:p>
            <a:r>
              <a:rPr lang="en-CA" dirty="0"/>
              <a:t>Let’s Reflect On Some Takeaways</a:t>
            </a:r>
          </a:p>
        </p:txBody>
      </p:sp>
      <p:sp>
        <p:nvSpPr>
          <p:cNvPr id="2" name="Content Placeholder 1">
            <a:extLst>
              <a:ext uri="{FF2B5EF4-FFF2-40B4-BE49-F238E27FC236}">
                <a16:creationId xmlns:a16="http://schemas.microsoft.com/office/drawing/2014/main" id="{1E379D4F-DC86-43B6-B38E-D38D8603858E}"/>
              </a:ext>
            </a:extLst>
          </p:cNvPr>
          <p:cNvSpPr>
            <a:spLocks noGrp="1"/>
          </p:cNvSpPr>
          <p:nvPr>
            <p:ph idx="1"/>
          </p:nvPr>
        </p:nvSpPr>
        <p:spPr/>
        <p:txBody>
          <a:bodyPr/>
          <a:lstStyle/>
          <a:p>
            <a:pPr defTabSz="1080000">
              <a:buClr>
                <a:schemeClr val="accent4"/>
              </a:buClr>
              <a:buSzPct val="100000"/>
            </a:pPr>
            <a:r>
              <a:rPr lang="en-CA" sz="3000" dirty="0"/>
              <a:t>This is a shared experience.</a:t>
            </a:r>
          </a:p>
          <a:p>
            <a:pPr defTabSz="1080000">
              <a:buClr>
                <a:schemeClr val="accent4"/>
              </a:buClr>
              <a:buSzPct val="100000"/>
            </a:pPr>
            <a:r>
              <a:rPr lang="en-CA" sz="3000" dirty="0"/>
              <a:t>There are big benefits to this understanding.</a:t>
            </a:r>
          </a:p>
          <a:p>
            <a:pPr defTabSz="1080000">
              <a:buClr>
                <a:schemeClr val="accent4"/>
              </a:buClr>
              <a:buSzPct val="100000"/>
            </a:pPr>
            <a:r>
              <a:rPr lang="en-CA" sz="3000" dirty="0"/>
              <a:t>Awareness creates power and opportunity.</a:t>
            </a:r>
          </a:p>
          <a:p>
            <a:pPr defTabSz="1080000">
              <a:buClr>
                <a:schemeClr val="accent4"/>
              </a:buClr>
              <a:buSzPct val="100000"/>
            </a:pPr>
            <a:r>
              <a:rPr lang="en-CA" sz="3000" dirty="0"/>
              <a:t>Knowledge can be used to remove barriers.</a:t>
            </a:r>
          </a:p>
          <a:p>
            <a:endParaRPr lang="en-CA" dirty="0"/>
          </a:p>
        </p:txBody>
      </p:sp>
      <p:sp>
        <p:nvSpPr>
          <p:cNvPr id="4" name="Slide Number Placeholder 3">
            <a:extLst>
              <a:ext uri="{FF2B5EF4-FFF2-40B4-BE49-F238E27FC236}">
                <a16:creationId xmlns:a16="http://schemas.microsoft.com/office/drawing/2014/main" id="{2E1A7D47-8084-4A0E-A788-60A1F7718BE0}"/>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11</a:t>
            </a:fld>
            <a:endParaRPr lang="en-US" dirty="0"/>
          </a:p>
        </p:txBody>
      </p:sp>
    </p:spTree>
    <p:extLst>
      <p:ext uri="{BB962C8B-B14F-4D97-AF65-F5344CB8AC3E}">
        <p14:creationId xmlns:p14="http://schemas.microsoft.com/office/powerpoint/2010/main" val="3756284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C09EC4-4088-4F32-9FA1-7B97206155B6}"/>
              </a:ext>
            </a:extLst>
          </p:cNvPr>
          <p:cNvSpPr>
            <a:spLocks noGrp="1"/>
          </p:cNvSpPr>
          <p:nvPr>
            <p:ph type="title"/>
          </p:nvPr>
        </p:nvSpPr>
        <p:spPr/>
        <p:txBody>
          <a:bodyPr/>
          <a:lstStyle/>
          <a:p>
            <a:r>
              <a:rPr lang="en-CA" dirty="0"/>
              <a:t>Benefits</a:t>
            </a:r>
          </a:p>
        </p:txBody>
      </p:sp>
      <p:sp>
        <p:nvSpPr>
          <p:cNvPr id="2" name="Content Placeholder 1">
            <a:extLst>
              <a:ext uri="{FF2B5EF4-FFF2-40B4-BE49-F238E27FC236}">
                <a16:creationId xmlns:a16="http://schemas.microsoft.com/office/drawing/2014/main" id="{BD691E1B-423C-48E7-90D2-38B410341FA1}"/>
              </a:ext>
            </a:extLst>
          </p:cNvPr>
          <p:cNvSpPr>
            <a:spLocks noGrp="1"/>
          </p:cNvSpPr>
          <p:nvPr>
            <p:ph idx="1"/>
          </p:nvPr>
        </p:nvSpPr>
        <p:spPr/>
        <p:txBody>
          <a:bodyPr/>
          <a:lstStyle/>
          <a:p>
            <a:pPr marL="0" indent="0">
              <a:spcAft>
                <a:spcPts val="1800"/>
              </a:spcAft>
              <a:buNone/>
            </a:pPr>
            <a:r>
              <a:rPr lang="en-US" sz="3000" dirty="0"/>
              <a:t>There are many benefits to having diverse perspectives and knowledge in our workplace, among them: </a:t>
            </a:r>
          </a:p>
          <a:p>
            <a:pPr marL="360000" indent="-360000" defTabSz="1080000">
              <a:spcBef>
                <a:spcPts val="0"/>
              </a:spcBef>
              <a:spcAft>
                <a:spcPts val="0"/>
              </a:spcAft>
              <a:buClr>
                <a:schemeClr val="accent4"/>
              </a:buClr>
              <a:buSzPct val="100000"/>
            </a:pPr>
            <a:r>
              <a:rPr lang="en-US" sz="3000" dirty="0"/>
              <a:t>Identifying and removing barriers becomes easier. </a:t>
            </a:r>
          </a:p>
          <a:p>
            <a:pPr marL="360000" indent="-360000" defTabSz="1080000">
              <a:spcBef>
                <a:spcPts val="0"/>
              </a:spcBef>
              <a:spcAft>
                <a:spcPts val="0"/>
              </a:spcAft>
              <a:buClr>
                <a:schemeClr val="accent4"/>
              </a:buClr>
              <a:buSzPct val="100000"/>
            </a:pPr>
            <a:r>
              <a:rPr lang="en-US" sz="3000" dirty="0"/>
              <a:t>Connecting better with our colleagues and clients. </a:t>
            </a:r>
          </a:p>
          <a:p>
            <a:pPr marL="360000" indent="-360000" defTabSz="1080000">
              <a:spcBef>
                <a:spcPts val="0"/>
              </a:spcBef>
              <a:spcAft>
                <a:spcPts val="0"/>
              </a:spcAft>
              <a:buClr>
                <a:schemeClr val="accent4"/>
              </a:buClr>
              <a:buSzPct val="100000"/>
            </a:pPr>
            <a:r>
              <a:rPr lang="en-US" sz="3000" dirty="0"/>
              <a:t>Increased levels of innovation and collaboration.</a:t>
            </a:r>
          </a:p>
          <a:p>
            <a:pPr marL="360000" indent="-360000" defTabSz="1080000">
              <a:spcBef>
                <a:spcPts val="0"/>
              </a:spcBef>
              <a:spcAft>
                <a:spcPts val="0"/>
              </a:spcAft>
              <a:buClr>
                <a:schemeClr val="accent4"/>
              </a:buClr>
              <a:buSzPct val="100000"/>
            </a:pPr>
            <a:r>
              <a:rPr lang="en-US" sz="3000" dirty="0"/>
              <a:t>Higher levels of belonging leads to higher levels of engagement.</a:t>
            </a:r>
            <a:endParaRPr lang="en-CA" sz="3000" dirty="0"/>
          </a:p>
          <a:p>
            <a:endParaRPr lang="en-CA" dirty="0"/>
          </a:p>
        </p:txBody>
      </p:sp>
      <p:sp>
        <p:nvSpPr>
          <p:cNvPr id="4" name="Slide Number Placeholder 3">
            <a:extLst>
              <a:ext uri="{FF2B5EF4-FFF2-40B4-BE49-F238E27FC236}">
                <a16:creationId xmlns:a16="http://schemas.microsoft.com/office/drawing/2014/main" id="{678AEF85-0307-4CC6-8DF7-EB73C40AC38E}"/>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12</a:t>
            </a:fld>
            <a:endParaRPr lang="en-US" dirty="0"/>
          </a:p>
        </p:txBody>
      </p:sp>
    </p:spTree>
    <p:extLst>
      <p:ext uri="{BB962C8B-B14F-4D97-AF65-F5344CB8AC3E}">
        <p14:creationId xmlns:p14="http://schemas.microsoft.com/office/powerpoint/2010/main" val="3559014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41D40F-7127-40FD-94CF-CAFF8ACAB32C}"/>
              </a:ext>
            </a:extLst>
          </p:cNvPr>
          <p:cNvSpPr>
            <a:spLocks noGrp="1"/>
          </p:cNvSpPr>
          <p:nvPr>
            <p:ph type="title"/>
          </p:nvPr>
        </p:nvSpPr>
        <p:spPr/>
        <p:txBody>
          <a:bodyPr/>
          <a:lstStyle/>
          <a:p>
            <a:r>
              <a:rPr lang="en-CA" dirty="0"/>
              <a:t>Potential Opportunities</a:t>
            </a:r>
          </a:p>
        </p:txBody>
      </p:sp>
      <p:sp>
        <p:nvSpPr>
          <p:cNvPr id="2" name="Content Placeholder 1">
            <a:extLst>
              <a:ext uri="{FF2B5EF4-FFF2-40B4-BE49-F238E27FC236}">
                <a16:creationId xmlns:a16="http://schemas.microsoft.com/office/drawing/2014/main" id="{A2AFBA82-17C8-40B8-9D6F-03AB1AB99B37}"/>
              </a:ext>
            </a:extLst>
          </p:cNvPr>
          <p:cNvSpPr>
            <a:spLocks noGrp="1"/>
          </p:cNvSpPr>
          <p:nvPr>
            <p:ph idx="1"/>
          </p:nvPr>
        </p:nvSpPr>
        <p:spPr>
          <a:xfrm>
            <a:off x="1042167" y="1817370"/>
            <a:ext cx="10153649" cy="4204018"/>
          </a:xfrm>
        </p:spPr>
        <p:txBody>
          <a:bodyPr/>
          <a:lstStyle/>
          <a:p>
            <a:pPr marL="360000" lvl="0" indent="-360000" defTabSz="1080000">
              <a:buClr>
                <a:schemeClr val="accent4"/>
              </a:buClr>
              <a:buSzPct val="100000"/>
            </a:pPr>
            <a:r>
              <a:rPr lang="en-CA" sz="3000" dirty="0"/>
              <a:t>Recognize situations in which you have privilege and use it to empower other voices.</a:t>
            </a:r>
          </a:p>
          <a:p>
            <a:pPr marL="360000" lvl="0" indent="-360000" defTabSz="1080000">
              <a:buClr>
                <a:schemeClr val="accent4"/>
              </a:buClr>
              <a:buSzPct val="100000"/>
            </a:pPr>
            <a:r>
              <a:rPr lang="en-CA" sz="3000" dirty="0"/>
              <a:t>When a barrier is observed, take action to remove it.</a:t>
            </a:r>
          </a:p>
          <a:p>
            <a:pPr marL="360000" lvl="0" indent="-360000" defTabSz="1080000">
              <a:buClr>
                <a:schemeClr val="accent4"/>
              </a:buClr>
              <a:buSzPct val="100000"/>
            </a:pPr>
            <a:r>
              <a:rPr lang="en-CA" sz="3000" dirty="0"/>
              <a:t>Remove the barrier before it is a barrier. </a:t>
            </a:r>
          </a:p>
          <a:p>
            <a:endParaRPr lang="en-CA" dirty="0"/>
          </a:p>
        </p:txBody>
      </p:sp>
      <p:sp>
        <p:nvSpPr>
          <p:cNvPr id="4" name="Slide Number Placeholder 3">
            <a:extLst>
              <a:ext uri="{FF2B5EF4-FFF2-40B4-BE49-F238E27FC236}">
                <a16:creationId xmlns:a16="http://schemas.microsoft.com/office/drawing/2014/main" id="{56334225-6244-4116-960E-96D41DA6EF96}"/>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13</a:t>
            </a:fld>
            <a:endParaRPr lang="en-US" dirty="0"/>
          </a:p>
        </p:txBody>
      </p:sp>
    </p:spTree>
    <p:extLst>
      <p:ext uri="{BB962C8B-B14F-4D97-AF65-F5344CB8AC3E}">
        <p14:creationId xmlns:p14="http://schemas.microsoft.com/office/powerpoint/2010/main" val="1643857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C71479-7A98-4179-B05C-5C58960D1159}"/>
              </a:ext>
            </a:extLst>
          </p:cNvPr>
          <p:cNvSpPr>
            <a:spLocks noGrp="1"/>
          </p:cNvSpPr>
          <p:nvPr>
            <p:ph type="title"/>
          </p:nvPr>
        </p:nvSpPr>
        <p:spPr/>
        <p:txBody>
          <a:bodyPr/>
          <a:lstStyle/>
          <a:p>
            <a:r>
              <a:rPr lang="en-US" dirty="0"/>
              <a:t>Summary</a:t>
            </a:r>
            <a:endParaRPr lang="en-CA" dirty="0"/>
          </a:p>
        </p:txBody>
      </p:sp>
      <p:sp>
        <p:nvSpPr>
          <p:cNvPr id="2" name="Content Placeholder 1">
            <a:extLst>
              <a:ext uri="{FF2B5EF4-FFF2-40B4-BE49-F238E27FC236}">
                <a16:creationId xmlns:a16="http://schemas.microsoft.com/office/drawing/2014/main" id="{EB5C88B3-36E5-4BA7-B520-86A77030120D}"/>
              </a:ext>
            </a:extLst>
          </p:cNvPr>
          <p:cNvSpPr>
            <a:spLocks noGrp="1"/>
          </p:cNvSpPr>
          <p:nvPr>
            <p:ph idx="1"/>
          </p:nvPr>
        </p:nvSpPr>
        <p:spPr>
          <a:xfrm>
            <a:off x="1042167" y="1817370"/>
            <a:ext cx="10153649" cy="4204018"/>
          </a:xfrm>
        </p:spPr>
        <p:txBody>
          <a:bodyPr/>
          <a:lstStyle/>
          <a:p>
            <a:pPr marL="360000" lvl="0" indent="-360000" defTabSz="1080000">
              <a:spcBef>
                <a:spcPts val="0"/>
              </a:spcBef>
              <a:spcAft>
                <a:spcPts val="0"/>
              </a:spcAft>
              <a:buClr>
                <a:schemeClr val="accent4"/>
              </a:buClr>
              <a:buSzPct val="100000"/>
            </a:pPr>
            <a:r>
              <a:rPr lang="en-US" sz="3000" dirty="0"/>
              <a:t>Our personal and professional experiences of exclusion and inclusion will look different from one person to the next but we’ve all experienced both.</a:t>
            </a:r>
          </a:p>
          <a:p>
            <a:pPr marL="360000" lvl="0" indent="-360000" defTabSz="1080000">
              <a:spcBef>
                <a:spcPts val="0"/>
              </a:spcBef>
              <a:spcAft>
                <a:spcPts val="0"/>
              </a:spcAft>
              <a:buClr>
                <a:schemeClr val="accent4"/>
              </a:buClr>
              <a:buSzPct val="100000"/>
            </a:pPr>
            <a:r>
              <a:rPr lang="en-CA" sz="3000" dirty="0"/>
              <a:t>We may have experiences firsthand and/or witnessed examples of inclusion. </a:t>
            </a:r>
          </a:p>
          <a:p>
            <a:pPr marL="360000" lvl="0" indent="-360000" defTabSz="1080000">
              <a:spcBef>
                <a:spcPts val="0"/>
              </a:spcBef>
              <a:spcAft>
                <a:spcPts val="0"/>
              </a:spcAft>
              <a:buClr>
                <a:schemeClr val="accent4"/>
              </a:buClr>
              <a:buSzPct val="100000"/>
            </a:pPr>
            <a:r>
              <a:rPr lang="en-CA" sz="3000" dirty="0"/>
              <a:t>We may have experiences firsthand and/or witnessed examples of experiencing barriers.</a:t>
            </a:r>
          </a:p>
          <a:p>
            <a:pPr marL="360000" indent="-360000" defTabSz="1080000">
              <a:spcBef>
                <a:spcPts val="0"/>
              </a:spcBef>
              <a:spcAft>
                <a:spcPts val="0"/>
              </a:spcAft>
              <a:buClr>
                <a:schemeClr val="accent4"/>
              </a:buClr>
              <a:buSzPct val="100000"/>
            </a:pPr>
            <a:r>
              <a:rPr lang="en-CA" sz="3000" dirty="0"/>
              <a:t>With the understanding comes an opportunity to remove barriers to inclusion. </a:t>
            </a:r>
          </a:p>
          <a:p>
            <a:endParaRPr lang="en-CA" dirty="0"/>
          </a:p>
        </p:txBody>
      </p:sp>
      <p:sp>
        <p:nvSpPr>
          <p:cNvPr id="4" name="Slide Number Placeholder 3">
            <a:extLst>
              <a:ext uri="{FF2B5EF4-FFF2-40B4-BE49-F238E27FC236}">
                <a16:creationId xmlns:a16="http://schemas.microsoft.com/office/drawing/2014/main" id="{9D53FBAF-0B9C-47B2-A283-748FD41B2164}"/>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14</a:t>
            </a:fld>
            <a:endParaRPr lang="en-US" dirty="0"/>
          </a:p>
        </p:txBody>
      </p:sp>
    </p:spTree>
    <p:extLst>
      <p:ext uri="{BB962C8B-B14F-4D97-AF65-F5344CB8AC3E}">
        <p14:creationId xmlns:p14="http://schemas.microsoft.com/office/powerpoint/2010/main" val="1114718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1ABC4B-3DD1-42E9-B3A3-28BCB7A86A26}"/>
              </a:ext>
            </a:extLst>
          </p:cNvPr>
          <p:cNvSpPr>
            <a:spLocks noGrp="1"/>
          </p:cNvSpPr>
          <p:nvPr>
            <p:ph type="title"/>
          </p:nvPr>
        </p:nvSpPr>
        <p:spPr/>
        <p:txBody>
          <a:bodyPr/>
          <a:lstStyle/>
          <a:p>
            <a:r>
              <a:rPr lang="en-US" dirty="0"/>
              <a:t>Call to Action</a:t>
            </a:r>
            <a:endParaRPr lang="en-CA" dirty="0"/>
          </a:p>
        </p:txBody>
      </p:sp>
      <p:sp>
        <p:nvSpPr>
          <p:cNvPr id="2" name="Content Placeholder 1">
            <a:extLst>
              <a:ext uri="{FF2B5EF4-FFF2-40B4-BE49-F238E27FC236}">
                <a16:creationId xmlns:a16="http://schemas.microsoft.com/office/drawing/2014/main" id="{87DFED7F-FA82-4896-8424-30963930A04A}"/>
              </a:ext>
            </a:extLst>
          </p:cNvPr>
          <p:cNvSpPr>
            <a:spLocks noGrp="1"/>
          </p:cNvSpPr>
          <p:nvPr>
            <p:ph idx="1"/>
          </p:nvPr>
        </p:nvSpPr>
        <p:spPr>
          <a:xfrm>
            <a:off x="1041182" y="2234676"/>
            <a:ext cx="10153649" cy="4204018"/>
          </a:xfrm>
        </p:spPr>
        <p:txBody>
          <a:bodyPr/>
          <a:lstStyle/>
          <a:p>
            <a:pPr marL="0" lvl="0" indent="0" algn="ctr">
              <a:buNone/>
            </a:pPr>
            <a:r>
              <a:rPr lang="en-CA" sz="3600" b="1" dirty="0"/>
              <a:t>What is one thing I can do to</a:t>
            </a:r>
            <a:r>
              <a:rPr lang="en-CA" sz="3600" b="1" dirty="0">
                <a:solidFill>
                  <a:srgbClr val="FF0000"/>
                </a:solidFill>
              </a:rPr>
              <a:t> </a:t>
            </a:r>
            <a:r>
              <a:rPr lang="en-CA" sz="3600" b="1" dirty="0"/>
              <a:t>foster</a:t>
            </a:r>
            <a:r>
              <a:rPr lang="en-CA" sz="3600" b="1" dirty="0">
                <a:solidFill>
                  <a:srgbClr val="FF0000"/>
                </a:solidFill>
              </a:rPr>
              <a:t> </a:t>
            </a:r>
            <a:r>
              <a:rPr lang="en-CA" sz="3600" b="1" dirty="0"/>
              <a:t>inclusion?</a:t>
            </a:r>
          </a:p>
          <a:p>
            <a:pPr marL="0" lvl="0" indent="0" algn="ctr">
              <a:buNone/>
            </a:pPr>
            <a:endParaRPr lang="en-CA" sz="3600" b="1" dirty="0"/>
          </a:p>
          <a:p>
            <a:pPr marL="0" lvl="0" indent="0" algn="ctr">
              <a:buNone/>
            </a:pPr>
            <a:r>
              <a:rPr lang="en-CA" sz="3600" b="1" dirty="0"/>
              <a:t>“I will…”</a:t>
            </a:r>
          </a:p>
          <a:p>
            <a:endParaRPr lang="en-CA" dirty="0"/>
          </a:p>
        </p:txBody>
      </p:sp>
      <p:sp>
        <p:nvSpPr>
          <p:cNvPr id="4" name="Slide Number Placeholder 3">
            <a:extLst>
              <a:ext uri="{FF2B5EF4-FFF2-40B4-BE49-F238E27FC236}">
                <a16:creationId xmlns:a16="http://schemas.microsoft.com/office/drawing/2014/main" id="{8788F611-1CB5-40A3-BC48-75BBE671A38C}"/>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15</a:t>
            </a:fld>
            <a:endParaRPr lang="en-US" dirty="0"/>
          </a:p>
        </p:txBody>
      </p:sp>
    </p:spTree>
    <p:extLst>
      <p:ext uri="{BB962C8B-B14F-4D97-AF65-F5344CB8AC3E}">
        <p14:creationId xmlns:p14="http://schemas.microsoft.com/office/powerpoint/2010/main" val="2996437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3BBB8B-32B3-41CC-BFF1-1CEE5EC7B236}"/>
              </a:ext>
            </a:extLst>
          </p:cNvPr>
          <p:cNvSpPr>
            <a:spLocks noGrp="1"/>
          </p:cNvSpPr>
          <p:nvPr>
            <p:ph type="title"/>
          </p:nvPr>
        </p:nvSpPr>
        <p:spPr/>
        <p:txBody>
          <a:bodyPr/>
          <a:lstStyle/>
          <a:p>
            <a:r>
              <a:rPr lang="en-US" dirty="0"/>
              <a:t>What’s Next?</a:t>
            </a:r>
            <a:endParaRPr lang="en-CA" dirty="0"/>
          </a:p>
        </p:txBody>
      </p:sp>
      <p:sp>
        <p:nvSpPr>
          <p:cNvPr id="2" name="Content Placeholder 1">
            <a:extLst>
              <a:ext uri="{FF2B5EF4-FFF2-40B4-BE49-F238E27FC236}">
                <a16:creationId xmlns:a16="http://schemas.microsoft.com/office/drawing/2014/main" id="{DB98C7FB-B531-4401-A13D-5F911D963DF3}"/>
              </a:ext>
            </a:extLst>
          </p:cNvPr>
          <p:cNvSpPr>
            <a:spLocks noGrp="1"/>
          </p:cNvSpPr>
          <p:nvPr>
            <p:ph idx="1"/>
          </p:nvPr>
        </p:nvSpPr>
        <p:spPr/>
        <p:txBody>
          <a:bodyPr/>
          <a:lstStyle/>
          <a:p>
            <a:pPr marL="360000" indent="-360000" defTabSz="1080000">
              <a:buClr>
                <a:schemeClr val="accent4"/>
              </a:buClr>
              <a:buSzPct val="100000"/>
            </a:pPr>
            <a:r>
              <a:rPr lang="en-CA" sz="3000" dirty="0"/>
              <a:t>Put thoughts into action.</a:t>
            </a:r>
          </a:p>
          <a:p>
            <a:pPr marL="360000" indent="-360000" defTabSz="1080000">
              <a:buClr>
                <a:schemeClr val="accent4"/>
              </a:buClr>
              <a:buSzPct val="100000"/>
            </a:pPr>
            <a:r>
              <a:rPr lang="en-CA" sz="3000" dirty="0"/>
              <a:t>Explore additional resources on the Diversity and Inclusion Resource Centre on </a:t>
            </a:r>
            <a:r>
              <a:rPr lang="en-CA" sz="3000" dirty="0" err="1"/>
              <a:t>MyHR</a:t>
            </a:r>
            <a:r>
              <a:rPr lang="en-CA" sz="3000" dirty="0"/>
              <a:t>.  </a:t>
            </a:r>
          </a:p>
          <a:p>
            <a:pPr marL="360000" indent="-360000" defTabSz="1080000">
              <a:buClr>
                <a:schemeClr val="accent4"/>
              </a:buClr>
              <a:buSzPct val="100000"/>
            </a:pPr>
            <a:r>
              <a:rPr lang="en-CA" sz="3000" dirty="0"/>
              <a:t>Identify a Learning Resource that you could take to help expand your knowledge.</a:t>
            </a:r>
          </a:p>
          <a:p>
            <a:endParaRPr lang="en-CA" dirty="0"/>
          </a:p>
        </p:txBody>
      </p:sp>
      <p:sp>
        <p:nvSpPr>
          <p:cNvPr id="4" name="Slide Number Placeholder 3">
            <a:extLst>
              <a:ext uri="{FF2B5EF4-FFF2-40B4-BE49-F238E27FC236}">
                <a16:creationId xmlns:a16="http://schemas.microsoft.com/office/drawing/2014/main" id="{D2464B02-91B5-4BF3-98D7-E2DB0E638662}"/>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16</a:t>
            </a:fld>
            <a:endParaRPr lang="en-US" dirty="0"/>
          </a:p>
        </p:txBody>
      </p:sp>
    </p:spTree>
    <p:extLst>
      <p:ext uri="{BB962C8B-B14F-4D97-AF65-F5344CB8AC3E}">
        <p14:creationId xmlns:p14="http://schemas.microsoft.com/office/powerpoint/2010/main" val="818740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4CC703-68AF-4CC6-87CD-CEA3B0832F27}"/>
              </a:ext>
            </a:extLst>
          </p:cNvPr>
          <p:cNvSpPr>
            <a:spLocks noGrp="1"/>
          </p:cNvSpPr>
          <p:nvPr>
            <p:ph type="title"/>
          </p:nvPr>
        </p:nvSpPr>
        <p:spPr/>
        <p:txBody>
          <a:bodyPr/>
          <a:lstStyle/>
          <a:p>
            <a:r>
              <a:rPr lang="en-US" dirty="0"/>
              <a:t>Feedback</a:t>
            </a:r>
            <a:endParaRPr lang="en-CA" dirty="0"/>
          </a:p>
        </p:txBody>
      </p:sp>
      <p:sp>
        <p:nvSpPr>
          <p:cNvPr id="2" name="Content Placeholder 1">
            <a:extLst>
              <a:ext uri="{FF2B5EF4-FFF2-40B4-BE49-F238E27FC236}">
                <a16:creationId xmlns:a16="http://schemas.microsoft.com/office/drawing/2014/main" id="{49325EB8-FA63-4B3B-8DBD-A7AE1432777D}"/>
              </a:ext>
            </a:extLst>
          </p:cNvPr>
          <p:cNvSpPr>
            <a:spLocks noGrp="1"/>
          </p:cNvSpPr>
          <p:nvPr>
            <p:ph idx="1"/>
          </p:nvPr>
        </p:nvSpPr>
        <p:spPr>
          <a:xfrm>
            <a:off x="1032642" y="2229007"/>
            <a:ext cx="10153649" cy="4204018"/>
          </a:xfrm>
        </p:spPr>
        <p:txBody>
          <a:bodyPr/>
          <a:lstStyle/>
          <a:p>
            <a:pPr marL="0" indent="0" algn="ctr">
              <a:buClr>
                <a:schemeClr val="accent4"/>
              </a:buClr>
              <a:buSzPct val="100000"/>
              <a:buNone/>
            </a:pPr>
            <a:r>
              <a:rPr lang="en-CA" sz="3600" b="1" dirty="0"/>
              <a:t>What worked well during today’s session?</a:t>
            </a:r>
          </a:p>
          <a:p>
            <a:pPr marL="0" indent="0" algn="ctr">
              <a:buClr>
                <a:schemeClr val="accent4"/>
              </a:buClr>
              <a:buSzPct val="100000"/>
              <a:buNone/>
            </a:pPr>
            <a:endParaRPr lang="en-CA" sz="3600" b="1" dirty="0"/>
          </a:p>
          <a:p>
            <a:pPr marL="0" indent="0" algn="ctr">
              <a:buClr>
                <a:schemeClr val="accent4"/>
              </a:buClr>
              <a:buNone/>
            </a:pPr>
            <a:r>
              <a:rPr lang="en-CA" sz="3600" b="1" dirty="0"/>
              <a:t>What would make things even better?</a:t>
            </a:r>
          </a:p>
          <a:p>
            <a:endParaRPr lang="en-CA" dirty="0"/>
          </a:p>
        </p:txBody>
      </p:sp>
      <p:sp>
        <p:nvSpPr>
          <p:cNvPr id="4" name="Slide Number Placeholder 3">
            <a:extLst>
              <a:ext uri="{FF2B5EF4-FFF2-40B4-BE49-F238E27FC236}">
                <a16:creationId xmlns:a16="http://schemas.microsoft.com/office/drawing/2014/main" id="{1910599F-61D0-4F39-AB2C-A7BBD503B99A}"/>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17</a:t>
            </a:fld>
            <a:endParaRPr lang="en-US" dirty="0"/>
          </a:p>
        </p:txBody>
      </p:sp>
    </p:spTree>
    <p:extLst>
      <p:ext uri="{BB962C8B-B14F-4D97-AF65-F5344CB8AC3E}">
        <p14:creationId xmlns:p14="http://schemas.microsoft.com/office/powerpoint/2010/main" val="2352612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2D814F-275C-4CEC-8FF1-0BE8074E7CC0}"/>
              </a:ext>
            </a:extLst>
          </p:cNvPr>
          <p:cNvSpPr>
            <a:spLocks noGrp="1"/>
          </p:cNvSpPr>
          <p:nvPr>
            <p:ph type="title"/>
          </p:nvPr>
        </p:nvSpPr>
        <p:spPr/>
        <p:txBody>
          <a:bodyPr/>
          <a:lstStyle/>
          <a:p>
            <a:r>
              <a:rPr lang="en-US" dirty="0"/>
              <a:t>Resources</a:t>
            </a:r>
            <a:endParaRPr lang="en-CA" dirty="0"/>
          </a:p>
        </p:txBody>
      </p:sp>
      <p:sp>
        <p:nvSpPr>
          <p:cNvPr id="2" name="Content Placeholder 1">
            <a:extLst>
              <a:ext uri="{FF2B5EF4-FFF2-40B4-BE49-F238E27FC236}">
                <a16:creationId xmlns:a16="http://schemas.microsoft.com/office/drawing/2014/main" id="{3200667B-0E05-4C11-9625-FDEC553DCE24}"/>
              </a:ext>
            </a:extLst>
          </p:cNvPr>
          <p:cNvSpPr>
            <a:spLocks noGrp="1"/>
          </p:cNvSpPr>
          <p:nvPr>
            <p:ph idx="1"/>
          </p:nvPr>
        </p:nvSpPr>
        <p:spPr>
          <a:xfrm>
            <a:off x="1019175" y="1838390"/>
            <a:ext cx="10405570" cy="4204018"/>
          </a:xfrm>
        </p:spPr>
        <p:txBody>
          <a:bodyPr/>
          <a:lstStyle/>
          <a:p>
            <a:pPr marL="360000" indent="-360000" defTabSz="1440000">
              <a:lnSpc>
                <a:spcPts val="2800"/>
              </a:lnSpc>
              <a:spcBef>
                <a:spcPts val="0"/>
              </a:spcBef>
              <a:spcAft>
                <a:spcPts val="1200"/>
              </a:spcAft>
              <a:buClr>
                <a:schemeClr val="accent4"/>
              </a:buClr>
              <a:buSzPct val="100000"/>
            </a:pPr>
            <a:r>
              <a:rPr lang="en-US" sz="2400" b="1" dirty="0">
                <a:hlinkClick r:id="rId3">
                  <a:extLst>
                    <a:ext uri="{A12FA001-AC4F-418D-AE19-62706E023703}">
                      <ahyp:hlinkClr xmlns:ahyp="http://schemas.microsoft.com/office/drawing/2018/hyperlinkcolor" val="tx"/>
                    </a:ext>
                  </a:extLst>
                </a:hlinkClick>
              </a:rPr>
              <a:t>Diversity and Inclusion Resource Center on </a:t>
            </a:r>
            <a:r>
              <a:rPr lang="en-US" sz="2400" b="1" dirty="0" err="1">
                <a:hlinkClick r:id="rId3">
                  <a:extLst>
                    <a:ext uri="{A12FA001-AC4F-418D-AE19-62706E023703}">
                      <ahyp:hlinkClr xmlns:ahyp="http://schemas.microsoft.com/office/drawing/2018/hyperlinkcolor" val="tx"/>
                    </a:ext>
                  </a:extLst>
                </a:hlinkClick>
              </a:rPr>
              <a:t>MyHR</a:t>
            </a:r>
            <a:r>
              <a:rPr lang="en-US" sz="2400" b="1" dirty="0"/>
              <a:t>:  </a:t>
            </a:r>
            <a:r>
              <a:rPr lang="en-US" sz="2400" dirty="0"/>
              <a:t>includes pages on Indigenous Initiatives; Accessibility; Learning and Resources; and Community.</a:t>
            </a:r>
            <a:endParaRPr lang="en-US" sz="2400" dirty="0">
              <a:hlinkClick r:id="rId3">
                <a:extLst>
                  <a:ext uri="{A12FA001-AC4F-418D-AE19-62706E023703}">
                    <ahyp:hlinkClr xmlns:ahyp="http://schemas.microsoft.com/office/drawing/2018/hyperlinkcolor" val="tx"/>
                  </a:ext>
                </a:extLst>
              </a:hlinkClick>
            </a:endParaRPr>
          </a:p>
          <a:p>
            <a:pPr marL="360000" indent="-360000" defTabSz="1440000">
              <a:lnSpc>
                <a:spcPts val="2800"/>
              </a:lnSpc>
              <a:spcBef>
                <a:spcPts val="0"/>
              </a:spcBef>
              <a:spcAft>
                <a:spcPts val="1200"/>
              </a:spcAft>
              <a:buClr>
                <a:schemeClr val="accent4"/>
              </a:buClr>
              <a:buSzPct val="100000"/>
            </a:pPr>
            <a:r>
              <a:rPr lang="en-US" sz="2400" b="1" dirty="0">
                <a:hlinkClick r:id="rId3">
                  <a:extLst>
                    <a:ext uri="{A12FA001-AC4F-418D-AE19-62706E023703}">
                      <ahyp:hlinkClr xmlns:ahyp="http://schemas.microsoft.com/office/drawing/2018/hyperlinkcolor" val="tx"/>
                    </a:ext>
                  </a:extLst>
                </a:hlinkClick>
              </a:rPr>
              <a:t>Learning System</a:t>
            </a:r>
            <a:r>
              <a:rPr lang="en-US" sz="2400" dirty="0"/>
              <a:t>: includes courses such as Diversity and Inclusion Essentials, Building a Respectful Workplace, and courses offered through the House of Indigenous Learning.</a:t>
            </a:r>
          </a:p>
          <a:p>
            <a:pPr marL="360000" indent="-360000" defTabSz="1440000">
              <a:lnSpc>
                <a:spcPts val="2800"/>
              </a:lnSpc>
              <a:spcBef>
                <a:spcPts val="0"/>
              </a:spcBef>
              <a:spcAft>
                <a:spcPts val="1200"/>
              </a:spcAft>
              <a:buClr>
                <a:schemeClr val="accent4"/>
              </a:buClr>
              <a:buSzPct val="100000"/>
            </a:pPr>
            <a:r>
              <a:rPr lang="en-US" sz="2400" b="1" dirty="0">
                <a:hlinkClick r:id="rId4">
                  <a:extLst>
                    <a:ext uri="{A12FA001-AC4F-418D-AE19-62706E023703}">
                      <ahyp:hlinkClr xmlns:ahyp="http://schemas.microsoft.com/office/drawing/2018/hyperlinkcolor" val="tx"/>
                    </a:ext>
                  </a:extLst>
                </a:hlinkClick>
              </a:rPr>
              <a:t>Health &amp; </a:t>
            </a:r>
            <a:r>
              <a:rPr lang="en-US" sz="2400" b="1" u="sng" dirty="0">
                <a:hlinkClick r:id="rId4">
                  <a:extLst>
                    <a:ext uri="{A12FA001-AC4F-418D-AE19-62706E023703}">
                      <ahyp:hlinkClr xmlns:ahyp="http://schemas.microsoft.com/office/drawing/2018/hyperlinkcolor" val="tx"/>
                    </a:ext>
                  </a:extLst>
                </a:hlinkClick>
              </a:rPr>
              <a:t>Well-Being</a:t>
            </a:r>
            <a:r>
              <a:rPr lang="en-US" sz="2400" b="1" u="sng" dirty="0"/>
              <a:t> on </a:t>
            </a:r>
            <a:r>
              <a:rPr lang="en-US" sz="2400" b="1" u="sng" dirty="0" err="1"/>
              <a:t>MyHR</a:t>
            </a:r>
            <a:r>
              <a:rPr lang="en-US" sz="2400" dirty="0"/>
              <a:t>: highlights programs and services to support optimal health. </a:t>
            </a:r>
          </a:p>
          <a:p>
            <a:pPr marL="360000" indent="-360000" defTabSz="1440000">
              <a:lnSpc>
                <a:spcPts val="2800"/>
              </a:lnSpc>
              <a:spcBef>
                <a:spcPts val="0"/>
              </a:spcBef>
              <a:buClr>
                <a:schemeClr val="accent4"/>
              </a:buClr>
              <a:buSzPct val="100000"/>
            </a:pPr>
            <a:r>
              <a:rPr lang="en-US" sz="2400" b="1" u="sng" dirty="0"/>
              <a:t>Employee &amp; Family Assistance Services </a:t>
            </a:r>
            <a:r>
              <a:rPr lang="en-US" sz="2400" dirty="0"/>
              <a:t>(EFAS): our service provider, Morneau Shepell, offers both immediate crisis telephonic counselling support and short-term counselling. </a:t>
            </a:r>
          </a:p>
          <a:p>
            <a:endParaRPr lang="en-CA" dirty="0"/>
          </a:p>
        </p:txBody>
      </p:sp>
      <p:sp>
        <p:nvSpPr>
          <p:cNvPr id="4" name="Slide Number Placeholder 3">
            <a:extLst>
              <a:ext uri="{FF2B5EF4-FFF2-40B4-BE49-F238E27FC236}">
                <a16:creationId xmlns:a16="http://schemas.microsoft.com/office/drawing/2014/main" id="{B77A827F-E826-4090-966D-D4B22A4FE7E1}"/>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18</a:t>
            </a:fld>
            <a:endParaRPr lang="en-US" dirty="0"/>
          </a:p>
        </p:txBody>
      </p:sp>
    </p:spTree>
    <p:extLst>
      <p:ext uri="{BB962C8B-B14F-4D97-AF65-F5344CB8AC3E}">
        <p14:creationId xmlns:p14="http://schemas.microsoft.com/office/powerpoint/2010/main" val="4211785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FCF1CD8-CF85-4079-9927-89AC8C18B98B}"/>
              </a:ext>
            </a:extLst>
          </p:cNvPr>
          <p:cNvSpPr>
            <a:spLocks noGrp="1"/>
          </p:cNvSpPr>
          <p:nvPr>
            <p:ph type="title"/>
          </p:nvPr>
        </p:nvSpPr>
        <p:spPr>
          <a:prstGeom prst="rect">
            <a:avLst/>
          </a:prstGeom>
        </p:spPr>
        <p:txBody>
          <a:bodyPr/>
          <a:lstStyle/>
          <a:p>
            <a:r>
              <a:rPr lang="en-CA" dirty="0"/>
              <a:t>Thank You!</a:t>
            </a:r>
          </a:p>
        </p:txBody>
      </p:sp>
      <p:sp>
        <p:nvSpPr>
          <p:cNvPr id="7" name="Content Placeholder 1">
            <a:extLst>
              <a:ext uri="{FF2B5EF4-FFF2-40B4-BE49-F238E27FC236}">
                <a16:creationId xmlns:a16="http://schemas.microsoft.com/office/drawing/2014/main" id="{52F55021-61EF-4490-8CFE-FF2664C65785}"/>
              </a:ext>
            </a:extLst>
          </p:cNvPr>
          <p:cNvSpPr txBox="1">
            <a:spLocks/>
          </p:cNvSpPr>
          <p:nvPr/>
        </p:nvSpPr>
        <p:spPr>
          <a:xfrm>
            <a:off x="1034942" y="2276716"/>
            <a:ext cx="10153649" cy="4204018"/>
          </a:xfrm>
          <a:prstGeom prst="rect">
            <a:avLst/>
          </a:prstGeom>
        </p:spPr>
        <p:txBody>
          <a:bodyPr/>
          <a:lstStyle>
            <a:lvl1pPr marL="228600" indent="-228600" algn="l" defTabSz="914400" rtl="0" eaLnBrk="1" latinLnBrk="0" hangingPunct="1">
              <a:lnSpc>
                <a:spcPct val="110000"/>
              </a:lnSpc>
              <a:spcBef>
                <a:spcPts val="700"/>
              </a:spcBef>
              <a:buClr>
                <a:schemeClr val="tx2"/>
              </a:buClr>
              <a:buFont typeface="Wingdings" pitchFamily="2" charset="2"/>
              <a:buChar char="§"/>
              <a:defRPr sz="2800" kern="1200">
                <a:solidFill>
                  <a:schemeClr val="tx1">
                    <a:lumMod val="65000"/>
                    <a:lumOff val="35000"/>
                  </a:schemeClr>
                </a:solidFill>
                <a:latin typeface="Corbel" panose="020B0503020204020204" pitchFamily="34" charset="0"/>
                <a:ea typeface="+mn-ea"/>
                <a:cs typeface="+mn-cs"/>
              </a:defRPr>
            </a:lvl1pPr>
            <a:lvl2pPr marL="685800" indent="-228600" algn="l" defTabSz="914400" rtl="0" eaLnBrk="1" latinLnBrk="0" hangingPunct="1">
              <a:lnSpc>
                <a:spcPct val="110000"/>
              </a:lnSpc>
              <a:spcBef>
                <a:spcPts val="700"/>
              </a:spcBef>
              <a:buClr>
                <a:srgbClr val="0070C0"/>
              </a:buClr>
              <a:buFont typeface="Wingdings" pitchFamily="2" charset="2"/>
              <a:buChar char="§"/>
              <a:defRPr sz="2400" kern="1200">
                <a:solidFill>
                  <a:schemeClr val="tx1">
                    <a:lumMod val="65000"/>
                    <a:lumOff val="35000"/>
                  </a:schemeClr>
                </a:solidFill>
                <a:latin typeface="Corbel" panose="020B0503020204020204" pitchFamily="34" charset="0"/>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Corbel" panose="020B0503020204020204" pitchFamily="34" charset="0"/>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Corbel" panose="020B0503020204020204" pitchFamily="34" charset="0"/>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Corbel" panose="020B0503020204020204" pitchFamily="34" charset="0"/>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ctr">
              <a:buClr>
                <a:schemeClr val="accent4"/>
              </a:buClr>
              <a:buSzPct val="100000"/>
              <a:buFont typeface="Wingdings" pitchFamily="2" charset="2"/>
              <a:buNone/>
            </a:pPr>
            <a:r>
              <a:rPr lang="en-CA" sz="3200" b="1" dirty="0">
                <a:solidFill>
                  <a:schemeClr val="tx1"/>
                </a:solidFill>
              </a:rPr>
              <a:t>For more information, please contact:</a:t>
            </a:r>
          </a:p>
          <a:p>
            <a:pPr marL="0" indent="0" algn="ctr">
              <a:lnSpc>
                <a:spcPts val="2800"/>
              </a:lnSpc>
              <a:spcBef>
                <a:spcPts val="0"/>
              </a:spcBef>
              <a:buClr>
                <a:schemeClr val="accent4"/>
              </a:buClr>
              <a:buSzPct val="100000"/>
              <a:buNone/>
            </a:pPr>
            <a:br>
              <a:rPr lang="en-CA" sz="2400" dirty="0">
                <a:solidFill>
                  <a:schemeClr val="tx1"/>
                </a:solidFill>
              </a:rPr>
            </a:br>
            <a:r>
              <a:rPr lang="en-CA" sz="2400" dirty="0">
                <a:solidFill>
                  <a:schemeClr val="tx1"/>
                </a:solidFill>
              </a:rPr>
              <a:t>Insert appropriate ministry contact </a:t>
            </a:r>
            <a:br>
              <a:rPr lang="en-CA" sz="2400" dirty="0">
                <a:solidFill>
                  <a:schemeClr val="tx1"/>
                </a:solidFill>
              </a:rPr>
            </a:br>
            <a:r>
              <a:rPr lang="en-CA" sz="2400" dirty="0">
                <a:solidFill>
                  <a:schemeClr val="tx1"/>
                </a:solidFill>
              </a:rPr>
              <a:t>to provide additional feedback.</a:t>
            </a:r>
            <a:endParaRPr lang="en-US" sz="2400" dirty="0">
              <a:solidFill>
                <a:schemeClr val="tx1"/>
              </a:solidFill>
            </a:endParaRPr>
          </a:p>
          <a:p>
            <a:pPr marL="0" indent="0" algn="ctr">
              <a:buClr>
                <a:schemeClr val="accent4"/>
              </a:buClr>
              <a:buSzPct val="100000"/>
              <a:buFont typeface="Wingdings" pitchFamily="2" charset="2"/>
              <a:buNone/>
            </a:pPr>
            <a:endParaRPr lang="en-CA" sz="2400" b="1" dirty="0"/>
          </a:p>
          <a:p>
            <a:endParaRPr lang="en-CA" dirty="0"/>
          </a:p>
        </p:txBody>
      </p:sp>
      <p:pic>
        <p:nvPicPr>
          <p:cNvPr id="8" name="Picture 7">
            <a:extLst>
              <a:ext uri="{FF2B5EF4-FFF2-40B4-BE49-F238E27FC236}">
                <a16:creationId xmlns:a16="http://schemas.microsoft.com/office/drawing/2014/main" id="{1465B389-CBC7-4139-8C8B-92490EB038F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339068" y="5434385"/>
            <a:ext cx="3545397" cy="1046349"/>
          </a:xfrm>
          <a:prstGeom prst="rect">
            <a:avLst/>
          </a:prstGeom>
        </p:spPr>
      </p:pic>
    </p:spTree>
    <p:extLst>
      <p:ext uri="{BB962C8B-B14F-4D97-AF65-F5344CB8AC3E}">
        <p14:creationId xmlns:p14="http://schemas.microsoft.com/office/powerpoint/2010/main" val="784127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6836E6-B12E-42BD-A227-FE43ADF3B5AE}"/>
              </a:ext>
            </a:extLst>
          </p:cNvPr>
          <p:cNvSpPr>
            <a:spLocks noGrp="1"/>
          </p:cNvSpPr>
          <p:nvPr>
            <p:ph type="title"/>
          </p:nvPr>
        </p:nvSpPr>
        <p:spPr/>
        <p:txBody>
          <a:bodyPr/>
          <a:lstStyle/>
          <a:p>
            <a:r>
              <a:rPr lang="en-CA" dirty="0"/>
              <a:t>Territorial Acknowledgement</a:t>
            </a:r>
          </a:p>
        </p:txBody>
      </p:sp>
      <p:sp>
        <p:nvSpPr>
          <p:cNvPr id="2" name="Content Placeholder 1">
            <a:extLst>
              <a:ext uri="{FF2B5EF4-FFF2-40B4-BE49-F238E27FC236}">
                <a16:creationId xmlns:a16="http://schemas.microsoft.com/office/drawing/2014/main" id="{D7AE03A9-F97D-400F-B0A1-6AA90C048886}"/>
              </a:ext>
            </a:extLst>
          </p:cNvPr>
          <p:cNvSpPr>
            <a:spLocks noGrp="1"/>
          </p:cNvSpPr>
          <p:nvPr>
            <p:ph idx="1"/>
          </p:nvPr>
        </p:nvSpPr>
        <p:spPr/>
        <p:txBody>
          <a:bodyPr/>
          <a:lstStyle/>
          <a:p>
            <a:pPr marL="0" indent="0" algn="ctr">
              <a:buNone/>
            </a:pPr>
            <a:r>
              <a:rPr lang="en-US" sz="3000" dirty="0"/>
              <a:t>We acknowledge with gratitude all Indigenous Peoples </a:t>
            </a:r>
            <a:br>
              <a:rPr lang="en-US" sz="3000" dirty="0"/>
            </a:br>
            <a:r>
              <a:rPr lang="en-US" sz="3000" dirty="0"/>
              <a:t>on whose territories we live, learn and work. </a:t>
            </a:r>
            <a:br>
              <a:rPr lang="en-US" sz="3000" dirty="0"/>
            </a:br>
            <a:r>
              <a:rPr lang="en-US" sz="3000" dirty="0"/>
              <a:t>We honour their ongoing connection to the land and </a:t>
            </a:r>
            <a:br>
              <a:rPr lang="en-US" sz="3000" dirty="0"/>
            </a:br>
            <a:r>
              <a:rPr lang="en-US" sz="3000" dirty="0"/>
              <a:t>respect the importance of the diverse teachings, traditions </a:t>
            </a:r>
            <a:br>
              <a:rPr lang="en-US" sz="3000" dirty="0"/>
            </a:br>
            <a:r>
              <a:rPr lang="en-US" sz="3000" dirty="0"/>
              <a:t>and practices within these territories.</a:t>
            </a:r>
            <a:endParaRPr lang="en-CA" sz="3000" dirty="0"/>
          </a:p>
          <a:p>
            <a:endParaRPr lang="en-CA" dirty="0"/>
          </a:p>
        </p:txBody>
      </p:sp>
      <p:sp>
        <p:nvSpPr>
          <p:cNvPr id="4" name="Slide Number Placeholder 3">
            <a:extLst>
              <a:ext uri="{FF2B5EF4-FFF2-40B4-BE49-F238E27FC236}">
                <a16:creationId xmlns:a16="http://schemas.microsoft.com/office/drawing/2014/main" id="{33CA8136-FF51-441A-9333-84A47FF9B89A}"/>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2</a:t>
            </a:fld>
            <a:endParaRPr lang="en-US" dirty="0"/>
          </a:p>
        </p:txBody>
      </p:sp>
    </p:spTree>
    <p:extLst>
      <p:ext uri="{BB962C8B-B14F-4D97-AF65-F5344CB8AC3E}">
        <p14:creationId xmlns:p14="http://schemas.microsoft.com/office/powerpoint/2010/main" val="2297166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4743C9-13C8-4BC8-A882-58BC5365E215}"/>
              </a:ext>
            </a:extLst>
          </p:cNvPr>
          <p:cNvSpPr>
            <a:spLocks noGrp="1"/>
          </p:cNvSpPr>
          <p:nvPr>
            <p:ph type="title"/>
          </p:nvPr>
        </p:nvSpPr>
        <p:spPr/>
        <p:txBody>
          <a:bodyPr/>
          <a:lstStyle/>
          <a:p>
            <a:r>
              <a:rPr lang="en-CA" dirty="0"/>
              <a:t>Objectives</a:t>
            </a:r>
          </a:p>
        </p:txBody>
      </p:sp>
      <p:sp>
        <p:nvSpPr>
          <p:cNvPr id="2" name="Content Placeholder 1">
            <a:extLst>
              <a:ext uri="{FF2B5EF4-FFF2-40B4-BE49-F238E27FC236}">
                <a16:creationId xmlns:a16="http://schemas.microsoft.com/office/drawing/2014/main" id="{697B5BE3-6E00-4283-9610-AB6835BFAE02}"/>
              </a:ext>
            </a:extLst>
          </p:cNvPr>
          <p:cNvSpPr>
            <a:spLocks noGrp="1"/>
          </p:cNvSpPr>
          <p:nvPr>
            <p:ph idx="1"/>
          </p:nvPr>
        </p:nvSpPr>
        <p:spPr/>
        <p:txBody>
          <a:bodyPr/>
          <a:lstStyle/>
          <a:p>
            <a:pPr marL="0" indent="0">
              <a:buNone/>
            </a:pPr>
            <a:r>
              <a:rPr lang="en-CA" sz="3000" dirty="0"/>
              <a:t>By the end of this session, you will:</a:t>
            </a:r>
          </a:p>
          <a:p>
            <a:pPr marL="360000" lvl="0" indent="-360000" defTabSz="1080000">
              <a:buClr>
                <a:schemeClr val="accent4"/>
              </a:buClr>
              <a:buSzPct val="100000"/>
            </a:pPr>
            <a:r>
              <a:rPr lang="en-CA" sz="3000" dirty="0"/>
              <a:t>Understand the similarities and difference in peoples’ experiences with inclusion. </a:t>
            </a:r>
          </a:p>
          <a:p>
            <a:pPr marL="360000" lvl="0" indent="-360000" defTabSz="1080000">
              <a:buClr>
                <a:schemeClr val="accent4"/>
              </a:buClr>
              <a:buSzPct val="100000"/>
            </a:pPr>
            <a:r>
              <a:rPr lang="en-CA" sz="3000" dirty="0"/>
              <a:t>Be aware of actions you can take to remove a barrier to inclusion.</a:t>
            </a:r>
          </a:p>
          <a:p>
            <a:endParaRPr lang="en-CA" dirty="0"/>
          </a:p>
        </p:txBody>
      </p:sp>
      <p:sp>
        <p:nvSpPr>
          <p:cNvPr id="4" name="Slide Number Placeholder 3">
            <a:extLst>
              <a:ext uri="{FF2B5EF4-FFF2-40B4-BE49-F238E27FC236}">
                <a16:creationId xmlns:a16="http://schemas.microsoft.com/office/drawing/2014/main" id="{BEFF1F64-9D01-413D-8F7F-7E23780DFD64}"/>
              </a:ext>
              <a:ext uri="{C183D7F6-B498-43B3-948B-1728B52AA6E4}">
                <adec:decorative xmlns:adec="http://schemas.microsoft.com/office/drawing/2017/decorative" val="1"/>
              </a:ext>
            </a:extLst>
          </p:cNvPr>
          <p:cNvSpPr>
            <a:spLocks noGrp="1"/>
          </p:cNvSpPr>
          <p:nvPr>
            <p:ph type="sldNum" sz="quarter" idx="4"/>
          </p:nvPr>
        </p:nvSpPr>
        <p:spPr>
          <a:xfrm>
            <a:off x="5839244" y="6017451"/>
            <a:ext cx="513509" cy="355759"/>
          </a:xfrm>
        </p:spPr>
        <p:txBody>
          <a:bodyPr/>
          <a:lstStyle/>
          <a:p>
            <a:fld id="{0346F2E1-0776-1949-A719-2F5B1D42A8A2}" type="slidenum">
              <a:rPr lang="en-US" smtClean="0"/>
              <a:pPr/>
              <a:t>3</a:t>
            </a:fld>
            <a:endParaRPr lang="en-US" dirty="0"/>
          </a:p>
        </p:txBody>
      </p:sp>
    </p:spTree>
    <p:extLst>
      <p:ext uri="{BB962C8B-B14F-4D97-AF65-F5344CB8AC3E}">
        <p14:creationId xmlns:p14="http://schemas.microsoft.com/office/powerpoint/2010/main" val="3811902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0CA2CD9A-8696-40A1-BF1A-1C8EDF0E4209}"/>
              </a:ext>
              <a:ext uri="{C183D7F6-B498-43B3-948B-1728B52AA6E4}">
                <adec:decorative xmlns:adec="http://schemas.microsoft.com/office/drawing/2017/decorative" val="0"/>
              </a:ext>
            </a:extLst>
          </p:cNvPr>
          <p:cNvSpPr>
            <a:spLocks noGrp="1"/>
          </p:cNvSpPr>
          <p:nvPr>
            <p:ph type="title" idx="4294967295"/>
          </p:nvPr>
        </p:nvSpPr>
        <p:spPr>
          <a:xfrm>
            <a:off x="838200" y="-1325563"/>
            <a:ext cx="10515600" cy="1325563"/>
          </a:xfrm>
          <a:prstGeom prst="rect">
            <a:avLst/>
          </a:prstGeom>
        </p:spPr>
        <p:txBody>
          <a:bodyPr anchor="b"/>
          <a:lstStyle/>
          <a:p>
            <a:r>
              <a:rPr lang="en-CA" dirty="0"/>
              <a:t>Inclusion</a:t>
            </a:r>
          </a:p>
        </p:txBody>
      </p:sp>
      <p:sp>
        <p:nvSpPr>
          <p:cNvPr id="36" name="TextBox 35">
            <a:extLst>
              <a:ext uri="{FF2B5EF4-FFF2-40B4-BE49-F238E27FC236}">
                <a16:creationId xmlns:a16="http://schemas.microsoft.com/office/drawing/2014/main" id="{23E4425D-4E9D-476E-A50A-88762239DCFD}"/>
              </a:ext>
              <a:ext uri="{C183D7F6-B498-43B3-948B-1728B52AA6E4}">
                <adec:decorative xmlns:adec="http://schemas.microsoft.com/office/drawing/2017/decorative" val="1"/>
              </a:ext>
            </a:extLst>
          </p:cNvPr>
          <p:cNvSpPr txBox="1"/>
          <p:nvPr/>
        </p:nvSpPr>
        <p:spPr>
          <a:xfrm>
            <a:off x="1608632" y="1795840"/>
            <a:ext cx="9093201" cy="1569660"/>
          </a:xfrm>
          <a:prstGeom prst="rect">
            <a:avLst/>
          </a:prstGeom>
          <a:noFill/>
        </p:spPr>
        <p:txBody>
          <a:bodyPr wrap="square" rtlCol="0">
            <a:spAutoFit/>
          </a:bodyPr>
          <a:lstStyle/>
          <a:p>
            <a:pPr algn="ctr"/>
            <a:r>
              <a:rPr lang="en-CA" sz="9600" b="1" dirty="0">
                <a:solidFill>
                  <a:schemeClr val="accent4"/>
                </a:solidFill>
                <a:latin typeface="Corbel" panose="020B0503020204020204" pitchFamily="34" charset="0"/>
              </a:rPr>
              <a:t>Inclusion</a:t>
            </a:r>
          </a:p>
        </p:txBody>
      </p:sp>
      <p:sp>
        <p:nvSpPr>
          <p:cNvPr id="4" name="Slide Number Placeholder 3">
            <a:extLst>
              <a:ext uri="{FF2B5EF4-FFF2-40B4-BE49-F238E27FC236}">
                <a16:creationId xmlns:a16="http://schemas.microsoft.com/office/drawing/2014/main" id="{FC2C2886-CFB9-45E9-BA07-BB95485A8FBA}"/>
              </a:ext>
              <a:ext uri="{C183D7F6-B498-43B3-948B-1728B52AA6E4}">
                <adec:decorative xmlns:adec="http://schemas.microsoft.com/office/drawing/2017/decorative" val="1"/>
              </a:ext>
            </a:extLst>
          </p:cNvPr>
          <p:cNvSpPr>
            <a:spLocks noGrp="1"/>
          </p:cNvSpPr>
          <p:nvPr>
            <p:ph type="sldNum" sz="quarter" idx="4"/>
          </p:nvPr>
        </p:nvSpPr>
        <p:spPr/>
        <p:txBody>
          <a:bodyPr/>
          <a:lstStyle/>
          <a:p>
            <a:fld id="{0346F2E1-0776-1949-A719-2F5B1D42A8A2}" type="slidenum">
              <a:rPr lang="en-US" smtClean="0"/>
              <a:pPr/>
              <a:t>4</a:t>
            </a:fld>
            <a:endParaRPr lang="en-US" dirty="0"/>
          </a:p>
        </p:txBody>
      </p:sp>
      <p:grpSp>
        <p:nvGrpSpPr>
          <p:cNvPr id="19" name="Group 18">
            <a:extLst>
              <a:ext uri="{FF2B5EF4-FFF2-40B4-BE49-F238E27FC236}">
                <a16:creationId xmlns:a16="http://schemas.microsoft.com/office/drawing/2014/main" id="{3C4F3618-8286-4E5C-AB7B-95E0801C253B}"/>
              </a:ext>
              <a:ext uri="{C183D7F6-B498-43B3-948B-1728B52AA6E4}">
                <adec:decorative xmlns:adec="http://schemas.microsoft.com/office/drawing/2017/decorative" val="1"/>
              </a:ext>
            </a:extLst>
          </p:cNvPr>
          <p:cNvGrpSpPr/>
          <p:nvPr/>
        </p:nvGrpSpPr>
        <p:grpSpPr>
          <a:xfrm>
            <a:off x="1089101" y="3149635"/>
            <a:ext cx="10132262" cy="180000"/>
            <a:chOff x="1029868" y="1359388"/>
            <a:chExt cx="10132262" cy="180000"/>
          </a:xfrm>
        </p:grpSpPr>
        <p:grpSp>
          <p:nvGrpSpPr>
            <p:cNvPr id="20" name="Group 19">
              <a:extLst>
                <a:ext uri="{FF2B5EF4-FFF2-40B4-BE49-F238E27FC236}">
                  <a16:creationId xmlns:a16="http://schemas.microsoft.com/office/drawing/2014/main" id="{CCBD9950-FC8C-490B-A9A2-92F79E63E0FB}"/>
                </a:ext>
              </a:extLst>
            </p:cNvPr>
            <p:cNvGrpSpPr/>
            <p:nvPr userDrawn="1"/>
          </p:nvGrpSpPr>
          <p:grpSpPr>
            <a:xfrm>
              <a:off x="5532086" y="1359388"/>
              <a:ext cx="1110521" cy="180000"/>
              <a:chOff x="5581043" y="1039244"/>
              <a:chExt cx="1110521" cy="180000"/>
            </a:xfrm>
          </p:grpSpPr>
          <p:sp>
            <p:nvSpPr>
              <p:cNvPr id="23" name="Oval 22">
                <a:extLst>
                  <a:ext uri="{FF2B5EF4-FFF2-40B4-BE49-F238E27FC236}">
                    <a16:creationId xmlns:a16="http://schemas.microsoft.com/office/drawing/2014/main" id="{8844513A-2405-45A3-8D57-FDE816693B96}"/>
                  </a:ext>
                </a:extLst>
              </p:cNvPr>
              <p:cNvSpPr/>
              <p:nvPr userDrawn="1"/>
            </p:nvSpPr>
            <p:spPr>
              <a:xfrm>
                <a:off x="6046304" y="1039244"/>
                <a:ext cx="180000" cy="180000"/>
              </a:xfrm>
              <a:prstGeom prst="ellipse">
                <a:avLst/>
              </a:prstGeom>
              <a:solidFill>
                <a:srgbClr val="1F49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Oval 23">
                <a:extLst>
                  <a:ext uri="{FF2B5EF4-FFF2-40B4-BE49-F238E27FC236}">
                    <a16:creationId xmlns:a16="http://schemas.microsoft.com/office/drawing/2014/main" id="{7BA046C6-6677-4B4E-9A3B-B9BF3244924B}"/>
                  </a:ext>
                </a:extLst>
              </p:cNvPr>
              <p:cNvSpPr/>
              <p:nvPr userDrawn="1"/>
            </p:nvSpPr>
            <p:spPr>
              <a:xfrm>
                <a:off x="5855217" y="1057244"/>
                <a:ext cx="144000" cy="144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Oval 24">
                <a:extLst>
                  <a:ext uri="{FF2B5EF4-FFF2-40B4-BE49-F238E27FC236}">
                    <a16:creationId xmlns:a16="http://schemas.microsoft.com/office/drawing/2014/main" id="{F853A43D-2111-4DF3-9F85-8C8113E68991}"/>
                  </a:ext>
                </a:extLst>
              </p:cNvPr>
              <p:cNvSpPr/>
              <p:nvPr userDrawn="1"/>
            </p:nvSpPr>
            <p:spPr>
              <a:xfrm>
                <a:off x="6273391" y="1057244"/>
                <a:ext cx="144000" cy="144000"/>
              </a:xfrm>
              <a:prstGeom prst="ellipse">
                <a:avLst/>
              </a:prstGeom>
              <a:solidFill>
                <a:srgbClr val="904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a:extLst>
                  <a:ext uri="{FF2B5EF4-FFF2-40B4-BE49-F238E27FC236}">
                    <a16:creationId xmlns:a16="http://schemas.microsoft.com/office/drawing/2014/main" id="{47A5AF1C-1100-46E4-8B65-55360DEDD9BF}"/>
                  </a:ext>
                </a:extLst>
              </p:cNvPr>
              <p:cNvSpPr/>
              <p:nvPr userDrawn="1"/>
            </p:nvSpPr>
            <p:spPr>
              <a:xfrm>
                <a:off x="6619564" y="1093244"/>
                <a:ext cx="72000" cy="72000"/>
              </a:xfrm>
              <a:prstGeom prst="ellipse">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a:extLst>
                  <a:ext uri="{FF2B5EF4-FFF2-40B4-BE49-F238E27FC236}">
                    <a16:creationId xmlns:a16="http://schemas.microsoft.com/office/drawing/2014/main" id="{3D8F8856-2348-4469-AD69-2FC14D4D0E41}"/>
                  </a:ext>
                </a:extLst>
              </p:cNvPr>
              <p:cNvSpPr/>
              <p:nvPr userDrawn="1"/>
            </p:nvSpPr>
            <p:spPr>
              <a:xfrm>
                <a:off x="5581043" y="1093244"/>
                <a:ext cx="72000" cy="72000"/>
              </a:xfrm>
              <a:prstGeom prst="ellipse">
                <a:avLst/>
              </a:prstGeom>
              <a:solidFill>
                <a:srgbClr val="17A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a:extLst>
                  <a:ext uri="{FF2B5EF4-FFF2-40B4-BE49-F238E27FC236}">
                    <a16:creationId xmlns:a16="http://schemas.microsoft.com/office/drawing/2014/main" id="{0ED366B3-8245-4FA0-B774-EE52C99602FB}"/>
                  </a:ext>
                </a:extLst>
              </p:cNvPr>
              <p:cNvSpPr/>
              <p:nvPr userDrawn="1"/>
            </p:nvSpPr>
            <p:spPr>
              <a:xfrm>
                <a:off x="6464478" y="1075244"/>
                <a:ext cx="108000" cy="108000"/>
              </a:xfrm>
              <a:prstGeom prst="ellipse">
                <a:avLst/>
              </a:prstGeom>
              <a:solidFill>
                <a:srgbClr val="F766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a:extLst>
                  <a:ext uri="{FF2B5EF4-FFF2-40B4-BE49-F238E27FC236}">
                    <a16:creationId xmlns:a16="http://schemas.microsoft.com/office/drawing/2014/main" id="{60A63651-5D7E-4A78-B3B5-23558E7E826C}"/>
                  </a:ext>
                </a:extLst>
              </p:cNvPr>
              <p:cNvSpPr/>
              <p:nvPr userDrawn="1"/>
            </p:nvSpPr>
            <p:spPr>
              <a:xfrm>
                <a:off x="5700130" y="1075244"/>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cxnSp>
          <p:nvCxnSpPr>
            <p:cNvPr id="21" name="Straight Connector 20">
              <a:extLst>
                <a:ext uri="{FF2B5EF4-FFF2-40B4-BE49-F238E27FC236}">
                  <a16:creationId xmlns:a16="http://schemas.microsoft.com/office/drawing/2014/main" id="{9A949A77-09B2-4D14-831E-015585FF7585}"/>
                </a:ext>
              </a:extLst>
            </p:cNvPr>
            <p:cNvCxnSpPr>
              <a:cxnSpLocks/>
            </p:cNvCxnSpPr>
            <p:nvPr userDrawn="1"/>
          </p:nvCxnSpPr>
          <p:spPr>
            <a:xfrm>
              <a:off x="1029868"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6405F40-978A-43F3-8B6F-7E163A0E02E3}"/>
                </a:ext>
              </a:extLst>
            </p:cNvPr>
            <p:cNvCxnSpPr>
              <a:cxnSpLocks/>
            </p:cNvCxnSpPr>
            <p:nvPr userDrawn="1"/>
          </p:nvCxnSpPr>
          <p:spPr>
            <a:xfrm>
              <a:off x="6733302" y="1446090"/>
              <a:ext cx="4428828" cy="6597"/>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60805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1406CE-AE83-4DB9-9E61-1C307870AFBB}"/>
              </a:ext>
            </a:extLst>
          </p:cNvPr>
          <p:cNvSpPr>
            <a:spLocks noGrp="1"/>
          </p:cNvSpPr>
          <p:nvPr>
            <p:ph type="title"/>
          </p:nvPr>
        </p:nvSpPr>
        <p:spPr/>
        <p:txBody>
          <a:bodyPr/>
          <a:lstStyle/>
          <a:p>
            <a:r>
              <a:rPr lang="en-CA" dirty="0"/>
              <a:t>Inclusion | Meaning</a:t>
            </a:r>
          </a:p>
        </p:txBody>
      </p:sp>
      <p:sp>
        <p:nvSpPr>
          <p:cNvPr id="2" name="Content Placeholder 1">
            <a:extLst>
              <a:ext uri="{FF2B5EF4-FFF2-40B4-BE49-F238E27FC236}">
                <a16:creationId xmlns:a16="http://schemas.microsoft.com/office/drawing/2014/main" id="{4B5A0341-F07C-4C53-AD93-8DAA37540BC3}"/>
              </a:ext>
            </a:extLst>
          </p:cNvPr>
          <p:cNvSpPr>
            <a:spLocks noGrp="1"/>
          </p:cNvSpPr>
          <p:nvPr>
            <p:ph idx="1"/>
          </p:nvPr>
        </p:nvSpPr>
        <p:spPr>
          <a:xfrm>
            <a:off x="1019175" y="2249211"/>
            <a:ext cx="10153651" cy="3446354"/>
          </a:xfrm>
        </p:spPr>
        <p:txBody>
          <a:bodyPr/>
          <a:lstStyle/>
          <a:p>
            <a:pPr marL="0" indent="0" algn="ctr">
              <a:buNone/>
            </a:pPr>
            <a:r>
              <a:rPr lang="en-CA" sz="3600" b="1" dirty="0"/>
              <a:t>What does inclusion mean to you?</a:t>
            </a:r>
          </a:p>
          <a:p>
            <a:endParaRPr lang="en-CA" dirty="0"/>
          </a:p>
        </p:txBody>
      </p:sp>
      <p:sp>
        <p:nvSpPr>
          <p:cNvPr id="4" name="Slide Number Placeholder 3">
            <a:extLst>
              <a:ext uri="{FF2B5EF4-FFF2-40B4-BE49-F238E27FC236}">
                <a16:creationId xmlns:a16="http://schemas.microsoft.com/office/drawing/2014/main" id="{005D9599-2802-4EAC-AF61-515C9E402F8A}"/>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5</a:t>
            </a:fld>
            <a:endParaRPr lang="en-US" dirty="0"/>
          </a:p>
        </p:txBody>
      </p:sp>
    </p:spTree>
    <p:extLst>
      <p:ext uri="{BB962C8B-B14F-4D97-AF65-F5344CB8AC3E}">
        <p14:creationId xmlns:p14="http://schemas.microsoft.com/office/powerpoint/2010/main" val="1024813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F20F81-52CD-41E2-B6F8-7D867AE23371}"/>
              </a:ext>
            </a:extLst>
          </p:cNvPr>
          <p:cNvSpPr>
            <a:spLocks noGrp="1"/>
          </p:cNvSpPr>
          <p:nvPr>
            <p:ph type="title"/>
          </p:nvPr>
        </p:nvSpPr>
        <p:spPr/>
        <p:txBody>
          <a:bodyPr/>
          <a:lstStyle/>
          <a:p>
            <a:r>
              <a:rPr lang="en-CA" dirty="0"/>
              <a:t>Inclusion | Definition</a:t>
            </a:r>
          </a:p>
        </p:txBody>
      </p:sp>
      <p:sp>
        <p:nvSpPr>
          <p:cNvPr id="2" name="Content Placeholder 1">
            <a:extLst>
              <a:ext uri="{FF2B5EF4-FFF2-40B4-BE49-F238E27FC236}">
                <a16:creationId xmlns:a16="http://schemas.microsoft.com/office/drawing/2014/main" id="{F67C9DC4-2A34-4BFB-A567-8E9707B7E507}"/>
              </a:ext>
            </a:extLst>
          </p:cNvPr>
          <p:cNvSpPr>
            <a:spLocks noGrp="1"/>
          </p:cNvSpPr>
          <p:nvPr>
            <p:ph idx="1"/>
          </p:nvPr>
        </p:nvSpPr>
        <p:spPr/>
        <p:txBody>
          <a:bodyPr/>
          <a:lstStyle/>
          <a:p>
            <a:pPr>
              <a:buClr>
                <a:schemeClr val="accent4"/>
              </a:buClr>
              <a:buSzPct val="100000"/>
            </a:pPr>
            <a:r>
              <a:rPr lang="en-US" sz="3000" dirty="0"/>
              <a:t>The BC Public Service defines inclusion as creating work environments in which employees feel and are involved, respected, valued and connected. </a:t>
            </a:r>
          </a:p>
          <a:p>
            <a:pPr>
              <a:buClr>
                <a:schemeClr val="accent4"/>
              </a:buClr>
              <a:buSzPct val="100000"/>
            </a:pPr>
            <a:r>
              <a:rPr lang="en-US" sz="3000" dirty="0"/>
              <a:t>We leverage the diversity of experiences, skills and talents of all our employees and strive to create respectful workplaces in which individuals are encouraged to bring their ideas, backgrounds, and perspectives to the team; and to providing service to citizens.</a:t>
            </a:r>
            <a:endParaRPr lang="en-CA" sz="3000" dirty="0"/>
          </a:p>
        </p:txBody>
      </p:sp>
      <p:sp>
        <p:nvSpPr>
          <p:cNvPr id="4" name="Slide Number Placeholder 3">
            <a:extLst>
              <a:ext uri="{FF2B5EF4-FFF2-40B4-BE49-F238E27FC236}">
                <a16:creationId xmlns:a16="http://schemas.microsoft.com/office/drawing/2014/main" id="{67E4DB38-D88B-49B4-A289-F4018C31B9DB}"/>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6</a:t>
            </a:fld>
            <a:endParaRPr lang="en-US" dirty="0"/>
          </a:p>
        </p:txBody>
      </p:sp>
    </p:spTree>
    <p:extLst>
      <p:ext uri="{BB962C8B-B14F-4D97-AF65-F5344CB8AC3E}">
        <p14:creationId xmlns:p14="http://schemas.microsoft.com/office/powerpoint/2010/main" val="3082506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95D555-A560-41F1-AC64-BF3E9E19C65B}"/>
              </a:ext>
            </a:extLst>
          </p:cNvPr>
          <p:cNvSpPr>
            <a:spLocks noGrp="1"/>
          </p:cNvSpPr>
          <p:nvPr>
            <p:ph type="title"/>
          </p:nvPr>
        </p:nvSpPr>
        <p:spPr/>
        <p:txBody>
          <a:bodyPr/>
          <a:lstStyle/>
          <a:p>
            <a:r>
              <a:rPr lang="en-CA" dirty="0"/>
              <a:t>Inclusion | Experiences</a:t>
            </a:r>
          </a:p>
        </p:txBody>
      </p:sp>
      <p:sp>
        <p:nvSpPr>
          <p:cNvPr id="2" name="Content Placeholder 1">
            <a:extLst>
              <a:ext uri="{FF2B5EF4-FFF2-40B4-BE49-F238E27FC236}">
                <a16:creationId xmlns:a16="http://schemas.microsoft.com/office/drawing/2014/main" id="{838E8627-A4CD-4163-9A56-CAF0C5DB2D99}"/>
              </a:ext>
            </a:extLst>
          </p:cNvPr>
          <p:cNvSpPr>
            <a:spLocks noGrp="1"/>
          </p:cNvSpPr>
          <p:nvPr>
            <p:ph idx="1"/>
          </p:nvPr>
        </p:nvSpPr>
        <p:spPr>
          <a:xfrm>
            <a:off x="1041887" y="2223247"/>
            <a:ext cx="10153649" cy="4204018"/>
          </a:xfrm>
        </p:spPr>
        <p:txBody>
          <a:bodyPr/>
          <a:lstStyle/>
          <a:p>
            <a:pPr marL="0" indent="0" algn="ctr" defTabSz="1080000">
              <a:buClr>
                <a:schemeClr val="accent4"/>
              </a:buClr>
              <a:buSzPct val="100000"/>
              <a:buNone/>
            </a:pPr>
            <a:r>
              <a:rPr lang="en-CA" sz="3600" b="1" dirty="0"/>
              <a:t>What are some examples of inclusion?</a:t>
            </a:r>
          </a:p>
          <a:p>
            <a:pPr marL="0" indent="0" algn="ctr" defTabSz="1080000">
              <a:buClr>
                <a:schemeClr val="accent4"/>
              </a:buClr>
              <a:buSzPct val="100000"/>
              <a:buNone/>
            </a:pPr>
            <a:br>
              <a:rPr lang="en-CA" sz="3600" b="1" dirty="0"/>
            </a:br>
            <a:r>
              <a:rPr lang="en-CA" sz="3600" b="1" dirty="0"/>
              <a:t>Have you ever experienced a situation </a:t>
            </a:r>
            <a:br>
              <a:rPr lang="en-CA" sz="3600" b="1" dirty="0"/>
            </a:br>
            <a:r>
              <a:rPr lang="en-CA" sz="3600" b="1" dirty="0"/>
              <a:t>where you or others were included?</a:t>
            </a:r>
          </a:p>
          <a:p>
            <a:endParaRPr lang="en-CA" dirty="0"/>
          </a:p>
        </p:txBody>
      </p:sp>
      <p:sp>
        <p:nvSpPr>
          <p:cNvPr id="4" name="Slide Number Placeholder 3">
            <a:extLst>
              <a:ext uri="{FF2B5EF4-FFF2-40B4-BE49-F238E27FC236}">
                <a16:creationId xmlns:a16="http://schemas.microsoft.com/office/drawing/2014/main" id="{9521A5D5-BAFF-4349-A75C-3B2A759DB064}"/>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7</a:t>
            </a:fld>
            <a:endParaRPr lang="en-US" dirty="0"/>
          </a:p>
        </p:txBody>
      </p:sp>
    </p:spTree>
    <p:extLst>
      <p:ext uri="{BB962C8B-B14F-4D97-AF65-F5344CB8AC3E}">
        <p14:creationId xmlns:p14="http://schemas.microsoft.com/office/powerpoint/2010/main" val="3776898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E33BD6-242B-4114-BC0D-F0DC72231D7C}"/>
              </a:ext>
            </a:extLst>
          </p:cNvPr>
          <p:cNvSpPr>
            <a:spLocks noGrp="1"/>
          </p:cNvSpPr>
          <p:nvPr>
            <p:ph type="title"/>
          </p:nvPr>
        </p:nvSpPr>
        <p:spPr/>
        <p:txBody>
          <a:bodyPr/>
          <a:lstStyle/>
          <a:p>
            <a:r>
              <a:rPr lang="en-CA" dirty="0"/>
              <a:t>Feelings</a:t>
            </a:r>
          </a:p>
        </p:txBody>
      </p:sp>
      <p:sp>
        <p:nvSpPr>
          <p:cNvPr id="2" name="Content Placeholder 1">
            <a:extLst>
              <a:ext uri="{FF2B5EF4-FFF2-40B4-BE49-F238E27FC236}">
                <a16:creationId xmlns:a16="http://schemas.microsoft.com/office/drawing/2014/main" id="{EF976B83-8007-4170-8536-31BF80F8D3DF}"/>
              </a:ext>
            </a:extLst>
          </p:cNvPr>
          <p:cNvSpPr>
            <a:spLocks noGrp="1"/>
          </p:cNvSpPr>
          <p:nvPr>
            <p:ph idx="1"/>
          </p:nvPr>
        </p:nvSpPr>
        <p:spPr>
          <a:xfrm>
            <a:off x="1041182" y="2234679"/>
            <a:ext cx="10153649" cy="4204018"/>
          </a:xfrm>
        </p:spPr>
        <p:txBody>
          <a:bodyPr/>
          <a:lstStyle/>
          <a:p>
            <a:pPr marL="0" indent="0" algn="ctr" defTabSz="1080000">
              <a:buClr>
                <a:schemeClr val="accent4"/>
              </a:buClr>
              <a:buSzPct val="100000"/>
              <a:buNone/>
            </a:pPr>
            <a:r>
              <a:rPr lang="en-CA" sz="3600" b="1" dirty="0"/>
              <a:t>What does </a:t>
            </a:r>
            <a:r>
              <a:rPr lang="en-CA" sz="3600" b="1" dirty="0">
                <a:solidFill>
                  <a:schemeClr val="accent4"/>
                </a:solidFill>
              </a:rPr>
              <a:t>exclusion</a:t>
            </a:r>
            <a:r>
              <a:rPr lang="en-CA" sz="3600" b="1" dirty="0"/>
              <a:t> feel like?</a:t>
            </a:r>
          </a:p>
          <a:p>
            <a:pPr marL="0" indent="0" algn="ctr" defTabSz="1080000">
              <a:buClr>
                <a:schemeClr val="accent4"/>
              </a:buClr>
              <a:buSzPct val="100000"/>
              <a:buNone/>
            </a:pPr>
            <a:endParaRPr lang="en-CA" sz="3600" b="1" dirty="0"/>
          </a:p>
          <a:p>
            <a:pPr marL="0" indent="0" algn="ctr" defTabSz="1080000">
              <a:buClr>
                <a:schemeClr val="accent4"/>
              </a:buClr>
              <a:buSzPct val="100000"/>
              <a:buNone/>
            </a:pPr>
            <a:r>
              <a:rPr lang="en-CA" sz="3600" b="1" dirty="0"/>
              <a:t>What does </a:t>
            </a:r>
            <a:r>
              <a:rPr lang="en-CA" sz="3600" b="1" dirty="0">
                <a:solidFill>
                  <a:schemeClr val="accent4"/>
                </a:solidFill>
              </a:rPr>
              <a:t>inclusion</a:t>
            </a:r>
            <a:r>
              <a:rPr lang="en-CA" sz="3600" b="1" dirty="0"/>
              <a:t> feel like?</a:t>
            </a:r>
          </a:p>
          <a:p>
            <a:endParaRPr lang="en-CA" dirty="0"/>
          </a:p>
        </p:txBody>
      </p:sp>
      <p:sp>
        <p:nvSpPr>
          <p:cNvPr id="4" name="Slide Number Placeholder 3">
            <a:extLst>
              <a:ext uri="{FF2B5EF4-FFF2-40B4-BE49-F238E27FC236}">
                <a16:creationId xmlns:a16="http://schemas.microsoft.com/office/drawing/2014/main" id="{6F87153A-9FE7-486F-A0B6-7320D74B2D92}"/>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8</a:t>
            </a:fld>
            <a:endParaRPr lang="en-US" dirty="0"/>
          </a:p>
        </p:txBody>
      </p:sp>
    </p:spTree>
    <p:extLst>
      <p:ext uri="{BB962C8B-B14F-4D97-AF65-F5344CB8AC3E}">
        <p14:creationId xmlns:p14="http://schemas.microsoft.com/office/powerpoint/2010/main" val="140111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CF84F8-CE44-43D5-BA98-4B416D2E1AEE}"/>
              </a:ext>
            </a:extLst>
          </p:cNvPr>
          <p:cNvSpPr>
            <a:spLocks noGrp="1"/>
          </p:cNvSpPr>
          <p:nvPr>
            <p:ph type="title"/>
          </p:nvPr>
        </p:nvSpPr>
        <p:spPr/>
        <p:txBody>
          <a:bodyPr/>
          <a:lstStyle/>
          <a:p>
            <a:r>
              <a:rPr lang="en-CA" dirty="0"/>
              <a:t>Advantage</a:t>
            </a:r>
          </a:p>
        </p:txBody>
      </p:sp>
      <p:sp>
        <p:nvSpPr>
          <p:cNvPr id="2" name="Content Placeholder 1">
            <a:extLst>
              <a:ext uri="{FF2B5EF4-FFF2-40B4-BE49-F238E27FC236}">
                <a16:creationId xmlns:a16="http://schemas.microsoft.com/office/drawing/2014/main" id="{2F4C1EE8-682E-49FC-AE9D-2BB84D6B9C88}"/>
              </a:ext>
            </a:extLst>
          </p:cNvPr>
          <p:cNvSpPr>
            <a:spLocks noGrp="1"/>
          </p:cNvSpPr>
          <p:nvPr>
            <p:ph idx="1"/>
          </p:nvPr>
        </p:nvSpPr>
        <p:spPr>
          <a:xfrm>
            <a:off x="1024104" y="2233922"/>
            <a:ext cx="10153649" cy="3057471"/>
          </a:xfrm>
        </p:spPr>
        <p:txBody>
          <a:bodyPr/>
          <a:lstStyle/>
          <a:p>
            <a:pPr marL="0" indent="0" algn="ctr">
              <a:buNone/>
            </a:pPr>
            <a:r>
              <a:rPr lang="en-US" sz="3600" b="1" dirty="0"/>
              <a:t>"It really doesn’t matter whose fault </a:t>
            </a:r>
            <a:br>
              <a:rPr lang="en-US" sz="3600" b="1" dirty="0"/>
            </a:br>
            <a:r>
              <a:rPr lang="en-US" sz="3600" b="1" dirty="0"/>
              <a:t>it is that something is broken. </a:t>
            </a:r>
            <a:br>
              <a:rPr lang="en-US" sz="3600" b="1" dirty="0"/>
            </a:br>
            <a:r>
              <a:rPr lang="en-US" sz="3600" b="1" dirty="0"/>
              <a:t>It’s your responsibility to fix it." </a:t>
            </a:r>
            <a:br>
              <a:rPr lang="en-US" sz="3600" b="1" dirty="0"/>
            </a:br>
            <a:r>
              <a:rPr lang="en-US" sz="3600" dirty="0"/>
              <a:t>– Will Smith</a:t>
            </a:r>
            <a:endParaRPr lang="en-CA" sz="3600" dirty="0"/>
          </a:p>
          <a:p>
            <a:endParaRPr lang="en-CA" dirty="0"/>
          </a:p>
        </p:txBody>
      </p:sp>
      <p:sp>
        <p:nvSpPr>
          <p:cNvPr id="4" name="Slide Number Placeholder 3">
            <a:extLst>
              <a:ext uri="{FF2B5EF4-FFF2-40B4-BE49-F238E27FC236}">
                <a16:creationId xmlns:a16="http://schemas.microsoft.com/office/drawing/2014/main" id="{C3E7013E-6931-4A3C-8DA7-047B31F479AF}"/>
              </a:ext>
              <a:ext uri="{C183D7F6-B498-43B3-948B-1728B52AA6E4}">
                <adec:decorative xmlns:adec="http://schemas.microsoft.com/office/drawing/2017/decorative" val="1"/>
              </a:ext>
            </a:extLst>
          </p:cNvPr>
          <p:cNvSpPr>
            <a:spLocks noGrp="1"/>
          </p:cNvSpPr>
          <p:nvPr>
            <p:ph type="sldNum" sz="quarter" idx="4"/>
          </p:nvPr>
        </p:nvSpPr>
        <p:spPr>
          <a:xfrm>
            <a:off x="5829443" y="6030385"/>
            <a:ext cx="513509" cy="355759"/>
          </a:xfrm>
        </p:spPr>
        <p:txBody>
          <a:bodyPr/>
          <a:lstStyle/>
          <a:p>
            <a:fld id="{0346F2E1-0776-1949-A719-2F5B1D42A8A2}" type="slidenum">
              <a:rPr lang="en-US" smtClean="0"/>
              <a:pPr/>
              <a:t>9</a:t>
            </a:fld>
            <a:endParaRPr lang="en-US" dirty="0"/>
          </a:p>
        </p:txBody>
      </p:sp>
    </p:spTree>
    <p:extLst>
      <p:ext uri="{BB962C8B-B14F-4D97-AF65-F5344CB8AC3E}">
        <p14:creationId xmlns:p14="http://schemas.microsoft.com/office/powerpoint/2010/main" val="996667269"/>
      </p:ext>
    </p:extLst>
  </p:cSld>
  <p:clrMapOvr>
    <a:masterClrMapping/>
  </p:clrMapOvr>
</p:sld>
</file>

<file path=ppt/theme/theme1.xml><?xml version="1.0" encoding="utf-8"?>
<a:theme xmlns:a="http://schemas.openxmlformats.org/drawingml/2006/main" name="Badge">
  <a:themeElements>
    <a:clrScheme name="Custom 1">
      <a:dk1>
        <a:srgbClr val="000000"/>
      </a:dk1>
      <a:lt1>
        <a:srgbClr val="FFFFFF"/>
      </a:lt1>
      <a:dk2>
        <a:srgbClr val="2A1A00"/>
      </a:dk2>
      <a:lt2>
        <a:srgbClr val="F3F3F2"/>
      </a:lt2>
      <a:accent1>
        <a:srgbClr val="0070C0"/>
      </a:accent1>
      <a:accent2>
        <a:srgbClr val="007F50"/>
      </a:accent2>
      <a:accent3>
        <a:srgbClr val="4BACC6"/>
      </a:accent3>
      <a:accent4>
        <a:srgbClr val="6C366B"/>
      </a:accent4>
      <a:accent5>
        <a:srgbClr val="FFA515"/>
      </a:accent5>
      <a:accent6>
        <a:srgbClr val="7F7F7F"/>
      </a:accent6>
      <a:hlink>
        <a:srgbClr val="005390"/>
      </a:hlink>
      <a:folHlink>
        <a:srgbClr val="6C366B"/>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1790</TotalTime>
  <Words>2834</Words>
  <Application>Microsoft Office PowerPoint</Application>
  <PresentationFormat>Widescreen</PresentationFormat>
  <Paragraphs>294</Paragraphs>
  <Slides>19</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Corbel</vt:lpstr>
      <vt:lpstr>Courier New</vt:lpstr>
      <vt:lpstr>Gill Sans MT</vt:lpstr>
      <vt:lpstr>Wingdings</vt:lpstr>
      <vt:lpstr>Badge</vt:lpstr>
      <vt:lpstr>Where We All Belong [Hosting a Conversation] </vt:lpstr>
      <vt:lpstr>Territorial Acknowledgement</vt:lpstr>
      <vt:lpstr>Objectives</vt:lpstr>
      <vt:lpstr>Inclusion</vt:lpstr>
      <vt:lpstr>Inclusion | Meaning</vt:lpstr>
      <vt:lpstr>Inclusion | Definition</vt:lpstr>
      <vt:lpstr>Inclusion | Experiences</vt:lpstr>
      <vt:lpstr>Feelings</vt:lpstr>
      <vt:lpstr>Advantage</vt:lpstr>
      <vt:lpstr>Removing Barriers</vt:lpstr>
      <vt:lpstr>Let’s Reflect On Some Takeaways</vt:lpstr>
      <vt:lpstr>Benefits</vt:lpstr>
      <vt:lpstr>Potential Opportunities</vt:lpstr>
      <vt:lpstr>Summary</vt:lpstr>
      <vt:lpstr>Call to Action</vt:lpstr>
      <vt:lpstr>What’s Next?</vt:lpstr>
      <vt:lpstr>Feedback</vt:lpstr>
      <vt:lpstr>Resources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 Inclusion Conversation</dc:title>
  <dc:creator>BC Public Service Agency</dc:creator>
  <cp:lastModifiedBy>Yearley, Lee-Ann PSA:EX</cp:lastModifiedBy>
  <cp:revision>146</cp:revision>
  <dcterms:created xsi:type="dcterms:W3CDTF">2020-07-02T16:08:33Z</dcterms:created>
  <dcterms:modified xsi:type="dcterms:W3CDTF">2021-02-24T22:00:51Z</dcterms:modified>
</cp:coreProperties>
</file>