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21"/>
  </p:notesMasterIdLst>
  <p:sldIdLst>
    <p:sldId id="256" r:id="rId2"/>
    <p:sldId id="257" r:id="rId3"/>
    <p:sldId id="616" r:id="rId4"/>
    <p:sldId id="258" r:id="rId5"/>
    <p:sldId id="259" r:id="rId6"/>
    <p:sldId id="262" r:id="rId7"/>
    <p:sldId id="260" r:id="rId8"/>
    <p:sldId id="261" r:id="rId9"/>
    <p:sldId id="669" r:id="rId10"/>
    <p:sldId id="670" r:id="rId11"/>
    <p:sldId id="680" r:id="rId12"/>
    <p:sldId id="681" r:id="rId13"/>
    <p:sldId id="672" r:id="rId14"/>
    <p:sldId id="682" r:id="rId15"/>
    <p:sldId id="617" r:id="rId16"/>
    <p:sldId id="618" r:id="rId17"/>
    <p:sldId id="619" r:id="rId18"/>
    <p:sldId id="683" r:id="rId19"/>
    <p:sldId id="603"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64" autoAdjust="0"/>
    <p:restoredTop sz="71393" autoAdjust="0"/>
  </p:normalViewPr>
  <p:slideViewPr>
    <p:cSldViewPr snapToGrid="0">
      <p:cViewPr varScale="1">
        <p:scale>
          <a:sx n="93" d="100"/>
          <a:sy n="93" d="100"/>
        </p:scale>
        <p:origin x="2179" y="82"/>
      </p:cViewPr>
      <p:guideLst/>
    </p:cSldViewPr>
  </p:slideViewPr>
  <p:notesTextViewPr>
    <p:cViewPr>
      <p:scale>
        <a:sx n="1" d="1"/>
        <a:sy n="1" d="1"/>
      </p:scale>
      <p:origin x="0" y="0"/>
    </p:cViewPr>
  </p:notesTextViewPr>
  <p:sorterViewPr>
    <p:cViewPr>
      <p:scale>
        <a:sx n="110" d="100"/>
        <a:sy n="110" d="100"/>
      </p:scale>
      <p:origin x="0" y="-283"/>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invertIfNegative val="0"/>
          <c:val>
            <c:numRef>
              <c:f>Sheet1!$B$2:$B$8</c:f>
              <c:numCache>
                <c:formatCode>General</c:formatCode>
                <c:ptCount val="7"/>
                <c:pt idx="0">
                  <c:v>3.4</c:v>
                </c:pt>
                <c:pt idx="1">
                  <c:v>9.4</c:v>
                </c:pt>
                <c:pt idx="2">
                  <c:v>22.7</c:v>
                </c:pt>
                <c:pt idx="3">
                  <c:v>24.9</c:v>
                </c:pt>
                <c:pt idx="4">
                  <c:v>28.9</c:v>
                </c:pt>
                <c:pt idx="5">
                  <c:v>42.8</c:v>
                </c:pt>
                <c:pt idx="6">
                  <c:v>59.063999999999993</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Column1</c:v>
                      </c:pt>
                    </c:strCache>
                  </c:strRef>
                </c15:tx>
              </c15:filteredSeriesTitle>
            </c:ext>
            <c:ext xmlns:c15="http://schemas.microsoft.com/office/drawing/2012/chart" uri="{02D57815-91ED-43cb-92C2-25804820EDAC}">
              <c15:filteredCategoryTitle>
                <c15:cat>
                  <c:numRef>
                    <c:extLst>
                      <c:ext uri="{02D57815-91ED-43cb-92C2-25804820EDAC}">
                        <c15:formulaRef>
                          <c15:sqref>Sheet1!$A$2:$A$8</c15:sqref>
                        </c15:formulaRef>
                      </c:ext>
                    </c:extLst>
                    <c:numCache>
                      <c:formatCode>General</c:formatCode>
                      <c:ptCount val="7"/>
                      <c:pt idx="0">
                        <c:v>2009</c:v>
                      </c:pt>
                      <c:pt idx="1">
                        <c:v>2010</c:v>
                      </c:pt>
                      <c:pt idx="2">
                        <c:v>2011</c:v>
                      </c:pt>
                      <c:pt idx="3">
                        <c:v>2012</c:v>
                      </c:pt>
                      <c:pt idx="4">
                        <c:v>2013</c:v>
                      </c:pt>
                      <c:pt idx="5">
                        <c:v>2014</c:v>
                      </c:pt>
                      <c:pt idx="6">
                        <c:v>2015</c:v>
                      </c:pt>
                    </c:numCache>
                  </c:numRef>
                </c15:cat>
              </c15:filteredCategoryTitle>
            </c:ext>
            <c:ext xmlns:c16="http://schemas.microsoft.com/office/drawing/2014/chart" uri="{C3380CC4-5D6E-409C-BE32-E72D297353CC}">
              <c16:uniqueId val="{00000000-C860-451C-8411-683BF5A9096B}"/>
            </c:ext>
          </c:extLst>
        </c:ser>
        <c:dLbls>
          <c:showLegendKey val="0"/>
          <c:showVal val="0"/>
          <c:showCatName val="0"/>
          <c:showSerName val="0"/>
          <c:showPercent val="0"/>
          <c:showBubbleSize val="0"/>
        </c:dLbls>
        <c:gapWidth val="150"/>
        <c:axId val="43779584"/>
        <c:axId val="43781120"/>
      </c:barChart>
      <c:catAx>
        <c:axId val="43779584"/>
        <c:scaling>
          <c:orientation val="minMax"/>
        </c:scaling>
        <c:delete val="0"/>
        <c:axPos val="b"/>
        <c:numFmt formatCode="General" sourceLinked="1"/>
        <c:majorTickMark val="out"/>
        <c:minorTickMark val="none"/>
        <c:tickLblPos val="nextTo"/>
        <c:txPr>
          <a:bodyPr/>
          <a:lstStyle/>
          <a:p>
            <a:pPr>
              <a:defRPr sz="1200"/>
            </a:pPr>
            <a:endParaRPr lang="en-US"/>
          </a:p>
        </c:txPr>
        <c:crossAx val="43781120"/>
        <c:crosses val="autoZero"/>
        <c:auto val="1"/>
        <c:lblAlgn val="ctr"/>
        <c:lblOffset val="100"/>
        <c:noMultiLvlLbl val="0"/>
      </c:catAx>
      <c:valAx>
        <c:axId val="43781120"/>
        <c:scaling>
          <c:orientation val="minMax"/>
          <c:max val="60"/>
          <c:min val="0"/>
        </c:scaling>
        <c:delete val="0"/>
        <c:axPos val="l"/>
        <c:numFmt formatCode="General" sourceLinked="1"/>
        <c:majorTickMark val="out"/>
        <c:minorTickMark val="none"/>
        <c:tickLblPos val="nextTo"/>
        <c:txPr>
          <a:bodyPr/>
          <a:lstStyle/>
          <a:p>
            <a:pPr>
              <a:defRPr sz="1200"/>
            </a:pPr>
            <a:endParaRPr lang="en-US"/>
          </a:p>
        </c:txPr>
        <c:crossAx val="43779584"/>
        <c:crosses val="autoZero"/>
        <c:crossBetween val="between"/>
        <c:majorUnit val="30"/>
      </c:valAx>
    </c:plotArea>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F1CE7A-5E9E-477D-80D8-6503FC999F31}" type="datetimeFigureOut">
              <a:rPr lang="en-CA" smtClean="0"/>
              <a:t>2018-10-09</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8A6A60-8CC5-4743-857E-6221447E3EB3}" type="slidenum">
              <a:rPr lang="en-CA" smtClean="0"/>
              <a:t>‹#›</a:t>
            </a:fld>
            <a:endParaRPr lang="en-CA"/>
          </a:p>
        </p:txBody>
      </p:sp>
    </p:spTree>
    <p:extLst>
      <p:ext uri="{BB962C8B-B14F-4D97-AF65-F5344CB8AC3E}">
        <p14:creationId xmlns:p14="http://schemas.microsoft.com/office/powerpoint/2010/main" val="11466584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 </a:t>
            </a:r>
            <a:r>
              <a:rPr lang="en-US" dirty="0"/>
              <a:t>The examples on this slide are representative, they are not intended to be used in your board presentation. Security incidents are always changing, so organizations must replace these headlines with recent headlines that are applicable to their own industry, company, and organization. </a:t>
            </a:r>
          </a:p>
          <a:p>
            <a:endParaRPr lang="en-US" dirty="0"/>
          </a:p>
          <a:p>
            <a:r>
              <a:rPr lang="en-US" b="1" dirty="0"/>
              <a:t>Narrative: </a:t>
            </a:r>
            <a:r>
              <a:rPr lang="en-US" dirty="0"/>
              <a:t>Every board member will be familiar with the most recent headlines. In many cases, these headlines are why you are being asked to speak to them. The headlines must be acknowledged, but only to briefly establish what, if any, relevance there is to recent headlines and attacks that may directly impact your organization. For example, retail companies being attacked for personally identifiable information (PII) and credit card numbers are not very relevant to a cement company with no credit cards or large customer data bases.</a:t>
            </a:r>
          </a:p>
          <a:p>
            <a:endParaRPr lang="en-CA" dirty="0"/>
          </a:p>
        </p:txBody>
      </p:sp>
      <p:sp>
        <p:nvSpPr>
          <p:cNvPr id="4" name="Slide Number Placeholder 3"/>
          <p:cNvSpPr>
            <a:spLocks noGrp="1"/>
          </p:cNvSpPr>
          <p:nvPr>
            <p:ph type="sldNum" sz="quarter" idx="10"/>
          </p:nvPr>
        </p:nvSpPr>
        <p:spPr/>
        <p:txBody>
          <a:bodyPr/>
          <a:lstStyle/>
          <a:p>
            <a:fld id="{E68A6A60-8CC5-4743-857E-6221447E3EB3}" type="slidenum">
              <a:rPr lang="en-CA" smtClean="0"/>
              <a:t>2</a:t>
            </a:fld>
            <a:endParaRPr lang="en-CA"/>
          </a:p>
        </p:txBody>
      </p:sp>
    </p:spTree>
    <p:extLst>
      <p:ext uri="{BB962C8B-B14F-4D97-AF65-F5344CB8AC3E}">
        <p14:creationId xmlns:p14="http://schemas.microsoft.com/office/powerpoint/2010/main" val="38902630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CA" baseline="0" dirty="0"/>
          </a:p>
        </p:txBody>
      </p:sp>
      <p:sp>
        <p:nvSpPr>
          <p:cNvPr id="4" name="Slide Number Placeholder 3"/>
          <p:cNvSpPr>
            <a:spLocks noGrp="1"/>
          </p:cNvSpPr>
          <p:nvPr>
            <p:ph type="sldNum" sz="quarter" idx="10"/>
          </p:nvPr>
        </p:nvSpPr>
        <p:spPr/>
        <p:txBody>
          <a:bodyPr/>
          <a:lstStyle/>
          <a:p>
            <a:pPr>
              <a:defRPr/>
            </a:pPr>
            <a:fld id="{FF38275B-87A1-4A4F-9C48-48B7CDF095C8}" type="slidenum">
              <a:rPr lang="en-CA" smtClean="0">
                <a:solidFill>
                  <a:prstClr val="black"/>
                </a:solidFill>
              </a:rPr>
              <a:pPr>
                <a:defRPr/>
              </a:pPr>
              <a:t>17</a:t>
            </a:fld>
            <a:endParaRPr lang="en-CA" dirty="0">
              <a:solidFill>
                <a:prstClr val="black"/>
              </a:solidFill>
            </a:endParaRPr>
          </a:p>
        </p:txBody>
      </p:sp>
    </p:spTree>
    <p:extLst>
      <p:ext uri="{BB962C8B-B14F-4D97-AF65-F5344CB8AC3E}">
        <p14:creationId xmlns:p14="http://schemas.microsoft.com/office/powerpoint/2010/main" val="3876517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this slide is to discuss next steps.</a:t>
            </a:r>
          </a:p>
          <a:p>
            <a:r>
              <a:rPr lang="en-US" dirty="0"/>
              <a:t>This slide should be populated with whatever your executives feel is appropriate for your board.</a:t>
            </a:r>
          </a:p>
        </p:txBody>
      </p:sp>
      <p:sp>
        <p:nvSpPr>
          <p:cNvPr id="4" name="Slide Number Placeholder 3"/>
          <p:cNvSpPr>
            <a:spLocks noGrp="1"/>
          </p:cNvSpPr>
          <p:nvPr>
            <p:ph type="sldNum" sz="quarter" idx="10"/>
          </p:nvPr>
        </p:nvSpPr>
        <p:spPr/>
        <p:txBody>
          <a:bodyPr/>
          <a:lstStyle/>
          <a:p>
            <a:fld id="{E68A6A60-8CC5-4743-857E-6221447E3EB3}" type="slidenum">
              <a:rPr lang="en-CA" smtClean="0"/>
              <a:t>18</a:t>
            </a:fld>
            <a:endParaRPr lang="en-CA"/>
          </a:p>
        </p:txBody>
      </p:sp>
    </p:spTree>
    <p:extLst>
      <p:ext uri="{BB962C8B-B14F-4D97-AF65-F5344CB8AC3E}">
        <p14:creationId xmlns:p14="http://schemas.microsoft.com/office/powerpoint/2010/main" val="11127312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75693FD4-8F83-4EF7-AC3F-0DC0388986B0}"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474045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CA" baseline="0" dirty="0"/>
          </a:p>
        </p:txBody>
      </p:sp>
      <p:sp>
        <p:nvSpPr>
          <p:cNvPr id="4" name="Slide Number Placeholder 3"/>
          <p:cNvSpPr>
            <a:spLocks noGrp="1"/>
          </p:cNvSpPr>
          <p:nvPr>
            <p:ph type="sldNum" sz="quarter" idx="10"/>
          </p:nvPr>
        </p:nvSpPr>
        <p:spPr/>
        <p:txBody>
          <a:bodyPr/>
          <a:lstStyle/>
          <a:p>
            <a:pPr>
              <a:defRPr/>
            </a:pPr>
            <a:fld id="{FF38275B-87A1-4A4F-9C48-48B7CDF095C8}" type="slidenum">
              <a:rPr lang="en-CA" smtClean="0">
                <a:solidFill>
                  <a:prstClr val="black"/>
                </a:solidFill>
              </a:rPr>
              <a:pPr>
                <a:defRPr/>
              </a:pPr>
              <a:t>3</a:t>
            </a:fld>
            <a:endParaRPr lang="en-CA" dirty="0">
              <a:solidFill>
                <a:prstClr val="black"/>
              </a:solidFill>
            </a:endParaRPr>
          </a:p>
        </p:txBody>
      </p:sp>
    </p:spTree>
    <p:extLst>
      <p:ext uri="{BB962C8B-B14F-4D97-AF65-F5344CB8AC3E}">
        <p14:creationId xmlns:p14="http://schemas.microsoft.com/office/powerpoint/2010/main" val="1025117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400"/>
              </a:spcAft>
            </a:pPr>
            <a:r>
              <a:rPr lang="en-US" sz="1200" dirty="0"/>
              <a:t>The purpose of this slide is to very directly address that reality that there is no such thing as perfect protection. </a:t>
            </a:r>
          </a:p>
          <a:p>
            <a:pPr>
              <a:spcBef>
                <a:spcPts val="0"/>
              </a:spcBef>
              <a:spcAft>
                <a:spcPts val="400"/>
              </a:spcAft>
            </a:pPr>
            <a:r>
              <a:rPr lang="en-US" sz="1200" b="1" dirty="0"/>
              <a:t>KEY CONCEPT: </a:t>
            </a:r>
            <a:r>
              <a:rPr lang="en-US" sz="1200" dirty="0"/>
              <a:t>Many boards will lead you to believe they understand this, but they do not. They still believe this is a technical problem, handled by technical people, buried in IT. They believe this problem can be SOLVED. All they need to do is higher the right people with the right technical knowledge and that will keep them out of the headlines with no attacks.</a:t>
            </a:r>
          </a:p>
          <a:p>
            <a:pPr>
              <a:spcBef>
                <a:spcPts val="0"/>
              </a:spcBef>
              <a:spcAft>
                <a:spcPts val="400"/>
              </a:spcAft>
            </a:pPr>
            <a:r>
              <a:rPr lang="en-US" sz="1200" b="1" dirty="0"/>
              <a:t>KEY CONCEPT: </a:t>
            </a:r>
            <a:r>
              <a:rPr lang="en-US" sz="1200" dirty="0"/>
              <a:t>When this slide is delivered well, most boards will have a palpable sense of relief because they will finally understand why the headlines get worse and worse and no one seems to be able to stop this. It helps them understand their role in setting the goal for appropriate protection at the organization.</a:t>
            </a:r>
          </a:p>
          <a:p>
            <a:pPr>
              <a:spcBef>
                <a:spcPts val="0"/>
              </a:spcBef>
              <a:spcAft>
                <a:spcPts val="400"/>
              </a:spcAft>
            </a:pPr>
            <a:r>
              <a:rPr lang="en-US" sz="1200" b="1" dirty="0"/>
              <a:t>Narrative: </a:t>
            </a:r>
          </a:p>
          <a:p>
            <a:pPr>
              <a:spcBef>
                <a:spcPts val="0"/>
              </a:spcBef>
              <a:spcAft>
                <a:spcPts val="400"/>
              </a:spcAft>
            </a:pPr>
            <a:r>
              <a:rPr lang="en-US" sz="1200" dirty="0"/>
              <a:t>Build 1: Risk management is an explicit recognition that there is no such thing as perfect protection. The organization must make conscious decisions regarding what it will do, but more importantly, what it will not do to protect itself. The decision must be considered with the risk stakeholders in the non-IT parts of the business, and residual risk must be accepted. </a:t>
            </a:r>
          </a:p>
          <a:p>
            <a:pPr>
              <a:spcBef>
                <a:spcPts val="0"/>
              </a:spcBef>
              <a:spcAft>
                <a:spcPts val="400"/>
              </a:spcAft>
            </a:pPr>
            <a:r>
              <a:rPr lang="en-US" sz="1200" dirty="0"/>
              <a:t>Build 2: The risk stakeholders have choices. They can choose to accept more risk at lower cost, or lower risk at higher cost. </a:t>
            </a:r>
          </a:p>
          <a:p>
            <a:pPr>
              <a:spcBef>
                <a:spcPts val="0"/>
              </a:spcBef>
              <a:spcAft>
                <a:spcPts val="400"/>
              </a:spcAft>
            </a:pPr>
            <a:r>
              <a:rPr lang="en-US" sz="1200" b="1" dirty="0"/>
              <a:t>KEY CONCEPT: </a:t>
            </a:r>
            <a:r>
              <a:rPr lang="en-US" sz="1200" dirty="0"/>
              <a:t>At no point are we ever perfectly protected, but it is a legitimate business decision to choose to exist anywhere on this continuum. We don’t have to be the most protected organization on the planet, but neither can we choose to push endlessly to the right side because there is a law of diminishing returns. Continuously pushing to the right will eventually have a negative impact on our business by harming efficiency, lowering customer satisfaction, or &lt;pick a negative impact&gt;. For anyone on the board who does not believe this, please hand in your smartphones and tablets because those are not safe.</a:t>
            </a:r>
          </a:p>
          <a:p>
            <a:pPr>
              <a:spcBef>
                <a:spcPts val="0"/>
              </a:spcBef>
              <a:spcAft>
                <a:spcPts val="400"/>
              </a:spcAft>
            </a:pPr>
            <a:r>
              <a:rPr lang="en-US" sz="1200" dirty="0"/>
              <a:t>Build 3: Although certain industries generally cluster around one end of this spectrum or another, it is not sufficient to benchmark against a general industry. Business model and complexity raise the overall risk profile, requiring a greater investment in security controls and programs.</a:t>
            </a:r>
          </a:p>
          <a:p>
            <a:pPr>
              <a:spcBef>
                <a:spcPts val="0"/>
              </a:spcBef>
              <a:spcAft>
                <a:spcPts val="400"/>
              </a:spcAft>
            </a:pPr>
            <a:r>
              <a:rPr lang="en-US" sz="1200" dirty="0"/>
              <a:t>Build 4: As our business grows, we have to continually reassess how much risk is appropriate.</a:t>
            </a:r>
          </a:p>
          <a:p>
            <a:pPr>
              <a:spcBef>
                <a:spcPts val="0"/>
              </a:spcBef>
              <a:spcAft>
                <a:spcPts val="400"/>
              </a:spcAft>
            </a:pPr>
            <a:r>
              <a:rPr lang="en-US" sz="1200" dirty="0"/>
              <a:t>Build 5: Our goal is to build a sustainable program that balances the need to protect against the needs to run our business. My intent here is to show you, very transparently, the state of our security program, and to start a discussion about our gaps and opportunities for improvement.</a:t>
            </a:r>
          </a:p>
          <a:p>
            <a:endParaRPr lang="en-CA" dirty="0"/>
          </a:p>
        </p:txBody>
      </p:sp>
      <p:sp>
        <p:nvSpPr>
          <p:cNvPr id="4" name="Slide Number Placeholder 3"/>
          <p:cNvSpPr>
            <a:spLocks noGrp="1"/>
          </p:cNvSpPr>
          <p:nvPr>
            <p:ph type="sldNum" sz="quarter" idx="10"/>
          </p:nvPr>
        </p:nvSpPr>
        <p:spPr/>
        <p:txBody>
          <a:bodyPr/>
          <a:lstStyle/>
          <a:p>
            <a:fld id="{E68A6A60-8CC5-4743-857E-6221447E3EB3}" type="slidenum">
              <a:rPr lang="en-CA" smtClean="0"/>
              <a:t>7</a:t>
            </a:fld>
            <a:endParaRPr lang="en-CA"/>
          </a:p>
        </p:txBody>
      </p:sp>
    </p:spTree>
    <p:extLst>
      <p:ext uri="{BB962C8B-B14F-4D97-AF65-F5344CB8AC3E}">
        <p14:creationId xmlns:p14="http://schemas.microsoft.com/office/powerpoint/2010/main" val="22960809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this slide is to introduce the concept of program maturity and to show its relationship to our risk position.</a:t>
            </a:r>
          </a:p>
          <a:p>
            <a:r>
              <a:rPr lang="en-US" b="1" dirty="0"/>
              <a:t>KEY CONCEPT: </a:t>
            </a:r>
            <a:r>
              <a:rPr lang="en-US" dirty="0"/>
              <a:t>Maturity is a great way to speak about the readiness of a security program while keeping the technology out of this discussion.</a:t>
            </a:r>
          </a:p>
          <a:p>
            <a:r>
              <a:rPr lang="en-US" dirty="0"/>
              <a:t>This figure illustrates a Security Program Maturity Curve. The lower left represents organizations that are technology-focused and reactive to security issues. The upper right represents organizations that are process-oriented and proactive that can take advantage of efficiencies to provide better protection at lower cost. The black arrows represent the milestones that an organization hits as its maturity improves. There is a relationship between maturity and risk posture. The more mature an organization becomes, the less risk it will experience. Maturity is essentially how good an organization is at accomplishing a particular process. Better execution leads to lower risk. For example, if an organization is good at disaster recovery, it will minimize its losses in the event of a natural disaster. If it is bad at disaster recovery, it will experience greater losses. Consider also that the organization does not control if it will be hit by a natural disaster, but it does control its readiness. Addressing maturity is a choice.</a:t>
            </a:r>
          </a:p>
          <a:p>
            <a:endParaRPr lang="en-CA" dirty="0"/>
          </a:p>
        </p:txBody>
      </p:sp>
      <p:sp>
        <p:nvSpPr>
          <p:cNvPr id="4" name="Slide Number Placeholder 3"/>
          <p:cNvSpPr>
            <a:spLocks noGrp="1"/>
          </p:cNvSpPr>
          <p:nvPr>
            <p:ph type="sldNum" sz="quarter" idx="10"/>
          </p:nvPr>
        </p:nvSpPr>
        <p:spPr/>
        <p:txBody>
          <a:bodyPr/>
          <a:lstStyle/>
          <a:p>
            <a:fld id="{E68A6A60-8CC5-4743-857E-6221447E3EB3}" type="slidenum">
              <a:rPr lang="en-CA" smtClean="0"/>
              <a:t>8</a:t>
            </a:fld>
            <a:endParaRPr lang="en-CA"/>
          </a:p>
        </p:txBody>
      </p:sp>
    </p:spTree>
    <p:extLst>
      <p:ext uri="{BB962C8B-B14F-4D97-AF65-F5344CB8AC3E}">
        <p14:creationId xmlns:p14="http://schemas.microsoft.com/office/powerpoint/2010/main" val="902676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marR="0" indent="0" algn="l" defTabSz="912583" rtl="0" eaLnBrk="1" fontAlgn="auto" latinLnBrk="0" hangingPunct="1">
              <a:lnSpc>
                <a:spcPct val="100000"/>
              </a:lnSpc>
              <a:spcBef>
                <a:spcPts val="0"/>
              </a:spcBef>
              <a:spcAft>
                <a:spcPts val="0"/>
              </a:spcAft>
              <a:buClrTx/>
              <a:buSzTx/>
              <a:buFontTx/>
              <a:buNone/>
              <a:tabLst/>
              <a:defRPr/>
            </a:pPr>
            <a:r>
              <a:rPr lang="en-CA" altLang="en-US" sz="1200" dirty="0"/>
              <a:t>increase the security capability across our country to an acceptable level, raise the water level</a:t>
            </a:r>
            <a:endParaRPr lang="en-CA" dirty="0"/>
          </a:p>
        </p:txBody>
      </p:sp>
      <p:sp>
        <p:nvSpPr>
          <p:cNvPr id="4" name="Slide Number Placeholder 3"/>
          <p:cNvSpPr>
            <a:spLocks noGrp="1"/>
          </p:cNvSpPr>
          <p:nvPr>
            <p:ph type="sldNum" sz="quarter" idx="10"/>
          </p:nvPr>
        </p:nvSpPr>
        <p:spPr/>
        <p:txBody>
          <a:bodyPr/>
          <a:lstStyle/>
          <a:p>
            <a:pPr marL="0" marR="0" lvl="0" indent="0" algn="r" defTabSz="912583" rtl="0" eaLnBrk="1" fontAlgn="auto" latinLnBrk="0" hangingPunct="1">
              <a:lnSpc>
                <a:spcPct val="100000"/>
              </a:lnSpc>
              <a:spcBef>
                <a:spcPts val="0"/>
              </a:spcBef>
              <a:spcAft>
                <a:spcPts val="0"/>
              </a:spcAft>
              <a:buClrTx/>
              <a:buSzTx/>
              <a:buFontTx/>
              <a:buNone/>
              <a:tabLst/>
              <a:defRPr/>
            </a:pPr>
            <a:fld id="{75693FD4-8F83-4EF7-AC3F-0DC0388986B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2583"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896657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marL="0" marR="0" lvl="0" indent="0" algn="r" defTabSz="912583" rtl="0" eaLnBrk="1" fontAlgn="auto" latinLnBrk="0" hangingPunct="1">
              <a:lnSpc>
                <a:spcPct val="100000"/>
              </a:lnSpc>
              <a:spcBef>
                <a:spcPts val="0"/>
              </a:spcBef>
              <a:spcAft>
                <a:spcPts val="0"/>
              </a:spcAft>
              <a:buClrTx/>
              <a:buSzTx/>
              <a:buFontTx/>
              <a:buNone/>
              <a:tabLst/>
              <a:defRPr/>
            </a:pPr>
            <a:fld id="{75693FD4-8F83-4EF7-AC3F-0DC0388986B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2583"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042951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The purpose of this slide is to present three to</a:t>
            </a:r>
            <a:r>
              <a:rPr lang="en-US" sz="1200" baseline="0" dirty="0"/>
              <a:t> five</a:t>
            </a:r>
            <a:r>
              <a:rPr lang="en-US" sz="1200" dirty="0"/>
              <a:t> board level business initiatives and to describe the value of proactively address risk and security concerns in these initiatives. </a:t>
            </a:r>
          </a:p>
          <a:p>
            <a:r>
              <a:rPr lang="en-US" sz="1200" b="1" dirty="0"/>
              <a:t>NOTE: </a:t>
            </a:r>
            <a:r>
              <a:rPr lang="en-US" sz="1200" dirty="0"/>
              <a:t>This slide must be modified to reflect business initiatives in your specific business. This sample narrative below uses a growing healthcare company with a business model that leverages partners.</a:t>
            </a:r>
          </a:p>
          <a:p>
            <a:r>
              <a:rPr lang="en-US" sz="1200" b="1" dirty="0"/>
              <a:t>Narrative:</a:t>
            </a:r>
          </a:p>
          <a:p>
            <a:r>
              <a:rPr lang="en-US" sz="1200" dirty="0"/>
              <a:t>Here are further examples of our business initiatives that are directly impacted by our investment and choices in technology risk and security.</a:t>
            </a:r>
          </a:p>
          <a:p>
            <a:r>
              <a:rPr lang="en-US" sz="1200" dirty="0"/>
              <a:t>Our partnering strategy was described on the previous slide.</a:t>
            </a:r>
          </a:p>
          <a:p>
            <a:r>
              <a:rPr lang="en-US" sz="1200" dirty="0"/>
              <a:t>Mergers and acquisitions. We are growing by 30% a year based on acquisitions alone. Our current due diligence processes do not have IT or security readiness reviews. This results in integration tossed to the IT and security teams after the deal closes with no visibility into challenges or risks. Proactively analyzing IT and security readiness as part of due diligence can impact time to integrate, amount of risk accepted, and even purchase price.</a:t>
            </a:r>
          </a:p>
          <a:p>
            <a:r>
              <a:rPr lang="en-US" sz="1200" dirty="0"/>
              <a:t>Business productivity: As the Internet of Things accelerates and everything is connected to our networks, a more proactive engagement in risk and security can give us knowledge about accelerating or braking our planes to use cloud, mobile devices and social media. This can have direct impact on customer experience and satisfaction.</a:t>
            </a:r>
          </a:p>
          <a:p>
            <a:r>
              <a:rPr lang="en-US" sz="1200" dirty="0"/>
              <a:t>Compliance is a significant requirement for us to stay in business. Although in many cases this is box-checking without value, we can choose to approach our compliance obligations integrated with our risk and security program to create business benefit.</a:t>
            </a:r>
          </a:p>
          <a:p>
            <a:endParaRPr lang="en-US" sz="1200" dirty="0"/>
          </a:p>
          <a:p>
            <a:endParaRPr lang="en-CA" dirty="0"/>
          </a:p>
        </p:txBody>
      </p:sp>
      <p:sp>
        <p:nvSpPr>
          <p:cNvPr id="4" name="Slide Number Placeholder 3"/>
          <p:cNvSpPr>
            <a:spLocks noGrp="1"/>
          </p:cNvSpPr>
          <p:nvPr>
            <p:ph type="sldNum" sz="quarter" idx="10"/>
          </p:nvPr>
        </p:nvSpPr>
        <p:spPr/>
        <p:txBody>
          <a:bodyPr/>
          <a:lstStyle/>
          <a:p>
            <a:fld id="{E68A6A60-8CC5-4743-857E-6221447E3EB3}" type="slidenum">
              <a:rPr lang="en-CA" smtClean="0"/>
              <a:t>14</a:t>
            </a:fld>
            <a:endParaRPr lang="en-CA"/>
          </a:p>
        </p:txBody>
      </p:sp>
    </p:spTree>
    <p:extLst>
      <p:ext uri="{BB962C8B-B14F-4D97-AF65-F5344CB8AC3E}">
        <p14:creationId xmlns:p14="http://schemas.microsoft.com/office/powerpoint/2010/main" val="407615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CA" baseline="0" dirty="0"/>
          </a:p>
        </p:txBody>
      </p:sp>
      <p:sp>
        <p:nvSpPr>
          <p:cNvPr id="4" name="Slide Number Placeholder 3"/>
          <p:cNvSpPr>
            <a:spLocks noGrp="1"/>
          </p:cNvSpPr>
          <p:nvPr>
            <p:ph type="sldNum" sz="quarter" idx="10"/>
          </p:nvPr>
        </p:nvSpPr>
        <p:spPr/>
        <p:txBody>
          <a:bodyPr/>
          <a:lstStyle/>
          <a:p>
            <a:pPr>
              <a:defRPr/>
            </a:pPr>
            <a:fld id="{FF38275B-87A1-4A4F-9C48-48B7CDF095C8}" type="slidenum">
              <a:rPr lang="en-CA" smtClean="0">
                <a:solidFill>
                  <a:prstClr val="black"/>
                </a:solidFill>
              </a:rPr>
              <a:pPr>
                <a:defRPr/>
              </a:pPr>
              <a:t>15</a:t>
            </a:fld>
            <a:endParaRPr lang="en-CA" dirty="0">
              <a:solidFill>
                <a:prstClr val="black"/>
              </a:solidFill>
            </a:endParaRPr>
          </a:p>
        </p:txBody>
      </p:sp>
    </p:spTree>
    <p:extLst>
      <p:ext uri="{BB962C8B-B14F-4D97-AF65-F5344CB8AC3E}">
        <p14:creationId xmlns:p14="http://schemas.microsoft.com/office/powerpoint/2010/main" val="462759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aseline="0" dirty="0"/>
          </a:p>
        </p:txBody>
      </p:sp>
      <p:sp>
        <p:nvSpPr>
          <p:cNvPr id="4" name="Slide Number Placeholder 3"/>
          <p:cNvSpPr>
            <a:spLocks noGrp="1"/>
          </p:cNvSpPr>
          <p:nvPr>
            <p:ph type="sldNum" sz="quarter" idx="10"/>
          </p:nvPr>
        </p:nvSpPr>
        <p:spPr/>
        <p:txBody>
          <a:bodyPr/>
          <a:lstStyle/>
          <a:p>
            <a:pPr>
              <a:defRPr/>
            </a:pPr>
            <a:fld id="{FF38275B-87A1-4A4F-9C48-48B7CDF095C8}" type="slidenum">
              <a:rPr lang="en-CA" smtClean="0">
                <a:solidFill>
                  <a:prstClr val="black"/>
                </a:solidFill>
              </a:rPr>
              <a:pPr>
                <a:defRPr/>
              </a:pPr>
              <a:t>16</a:t>
            </a:fld>
            <a:endParaRPr lang="en-CA" dirty="0">
              <a:solidFill>
                <a:prstClr val="black"/>
              </a:solidFill>
            </a:endParaRPr>
          </a:p>
        </p:txBody>
      </p:sp>
    </p:spTree>
    <p:extLst>
      <p:ext uri="{BB962C8B-B14F-4D97-AF65-F5344CB8AC3E}">
        <p14:creationId xmlns:p14="http://schemas.microsoft.com/office/powerpoint/2010/main" val="3717281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9BF3C08-966E-40B5-80EE-448C2A21DC57}" type="datetimeFigureOut">
              <a:rPr lang="en-CA" smtClean="0"/>
              <a:t>2018-10-09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A524FF7-3C28-4457-B934-EDBE4A634590}" type="slidenum">
              <a:rPr lang="en-CA" smtClean="0"/>
              <a:t>‹#›</a:t>
            </a:fld>
            <a:endParaRPr lang="en-CA"/>
          </a:p>
        </p:txBody>
      </p:sp>
    </p:spTree>
    <p:extLst>
      <p:ext uri="{BB962C8B-B14F-4D97-AF65-F5344CB8AC3E}">
        <p14:creationId xmlns:p14="http://schemas.microsoft.com/office/powerpoint/2010/main" val="2822840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9BF3C08-966E-40B5-80EE-448C2A21DC57}" type="datetimeFigureOut">
              <a:rPr lang="en-CA" smtClean="0"/>
              <a:t>2018-10-09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A524FF7-3C28-4457-B934-EDBE4A634590}" type="slidenum">
              <a:rPr lang="en-CA" smtClean="0"/>
              <a:t>‹#›</a:t>
            </a:fld>
            <a:endParaRPr lang="en-CA"/>
          </a:p>
        </p:txBody>
      </p:sp>
    </p:spTree>
    <p:extLst>
      <p:ext uri="{BB962C8B-B14F-4D97-AF65-F5344CB8AC3E}">
        <p14:creationId xmlns:p14="http://schemas.microsoft.com/office/powerpoint/2010/main" val="2994048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9BF3C08-966E-40B5-80EE-448C2A21DC57}" type="datetimeFigureOut">
              <a:rPr lang="en-CA" smtClean="0"/>
              <a:t>2018-10-09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A524FF7-3C28-4457-B934-EDBE4A634590}" type="slidenum">
              <a:rPr lang="en-CA" smtClean="0"/>
              <a:t>‹#›</a:t>
            </a:fld>
            <a:endParaRPr lang="en-CA"/>
          </a:p>
        </p:txBody>
      </p:sp>
    </p:spTree>
    <p:extLst>
      <p:ext uri="{BB962C8B-B14F-4D97-AF65-F5344CB8AC3E}">
        <p14:creationId xmlns:p14="http://schemas.microsoft.com/office/powerpoint/2010/main" val="2353088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9BF3C08-966E-40B5-80EE-448C2A21DC57}" type="datetimeFigureOut">
              <a:rPr lang="en-CA" smtClean="0"/>
              <a:t>2018-10-09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A524FF7-3C28-4457-B934-EDBE4A634590}" type="slidenum">
              <a:rPr lang="en-CA" smtClean="0"/>
              <a:t>‹#›</a:t>
            </a:fld>
            <a:endParaRPr lang="en-CA"/>
          </a:p>
        </p:txBody>
      </p:sp>
    </p:spTree>
    <p:extLst>
      <p:ext uri="{BB962C8B-B14F-4D97-AF65-F5344CB8AC3E}">
        <p14:creationId xmlns:p14="http://schemas.microsoft.com/office/powerpoint/2010/main" val="23934685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BF3C08-966E-40B5-80EE-448C2A21DC57}" type="datetimeFigureOut">
              <a:rPr lang="en-CA" smtClean="0"/>
              <a:t>2018-10-09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A524FF7-3C28-4457-B934-EDBE4A634590}" type="slidenum">
              <a:rPr lang="en-CA" smtClean="0"/>
              <a:t>‹#›</a:t>
            </a:fld>
            <a:endParaRPr lang="en-CA"/>
          </a:p>
        </p:txBody>
      </p:sp>
    </p:spTree>
    <p:extLst>
      <p:ext uri="{BB962C8B-B14F-4D97-AF65-F5344CB8AC3E}">
        <p14:creationId xmlns:p14="http://schemas.microsoft.com/office/powerpoint/2010/main" val="3997228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9BF3C08-966E-40B5-80EE-448C2A21DC57}" type="datetimeFigureOut">
              <a:rPr lang="en-CA" smtClean="0"/>
              <a:t>2018-10-09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A524FF7-3C28-4457-B934-EDBE4A634590}" type="slidenum">
              <a:rPr lang="en-CA" smtClean="0"/>
              <a:t>‹#›</a:t>
            </a:fld>
            <a:endParaRPr lang="en-CA"/>
          </a:p>
        </p:txBody>
      </p:sp>
    </p:spTree>
    <p:extLst>
      <p:ext uri="{BB962C8B-B14F-4D97-AF65-F5344CB8AC3E}">
        <p14:creationId xmlns:p14="http://schemas.microsoft.com/office/powerpoint/2010/main" val="2606838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9BF3C08-966E-40B5-80EE-448C2A21DC57}" type="datetimeFigureOut">
              <a:rPr lang="en-CA" smtClean="0"/>
              <a:t>2018-10-09</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2A524FF7-3C28-4457-B934-EDBE4A634590}" type="slidenum">
              <a:rPr lang="en-CA" smtClean="0"/>
              <a:t>‹#›</a:t>
            </a:fld>
            <a:endParaRPr lang="en-CA"/>
          </a:p>
        </p:txBody>
      </p:sp>
    </p:spTree>
    <p:extLst>
      <p:ext uri="{BB962C8B-B14F-4D97-AF65-F5344CB8AC3E}">
        <p14:creationId xmlns:p14="http://schemas.microsoft.com/office/powerpoint/2010/main" val="2982381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9BF3C08-966E-40B5-80EE-448C2A21DC57}" type="datetimeFigureOut">
              <a:rPr lang="en-CA" smtClean="0"/>
              <a:t>2018-10-09</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A524FF7-3C28-4457-B934-EDBE4A634590}" type="slidenum">
              <a:rPr lang="en-CA" smtClean="0"/>
              <a:t>‹#›</a:t>
            </a:fld>
            <a:endParaRPr lang="en-CA"/>
          </a:p>
        </p:txBody>
      </p:sp>
    </p:spTree>
    <p:extLst>
      <p:ext uri="{BB962C8B-B14F-4D97-AF65-F5344CB8AC3E}">
        <p14:creationId xmlns:p14="http://schemas.microsoft.com/office/powerpoint/2010/main" val="3663038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BF3C08-966E-40B5-80EE-448C2A21DC57}" type="datetimeFigureOut">
              <a:rPr lang="en-CA" smtClean="0"/>
              <a:t>2018-10-09</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2A524FF7-3C28-4457-B934-EDBE4A634590}" type="slidenum">
              <a:rPr lang="en-CA" smtClean="0"/>
              <a:t>‹#›</a:t>
            </a:fld>
            <a:endParaRPr lang="en-CA"/>
          </a:p>
        </p:txBody>
      </p:sp>
    </p:spTree>
    <p:extLst>
      <p:ext uri="{BB962C8B-B14F-4D97-AF65-F5344CB8AC3E}">
        <p14:creationId xmlns:p14="http://schemas.microsoft.com/office/powerpoint/2010/main" val="995326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9BF3C08-966E-40B5-80EE-448C2A21DC57}" type="datetimeFigureOut">
              <a:rPr lang="en-CA" smtClean="0"/>
              <a:t>2018-10-09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A524FF7-3C28-4457-B934-EDBE4A634590}" type="slidenum">
              <a:rPr lang="en-CA" smtClean="0"/>
              <a:t>‹#›</a:t>
            </a:fld>
            <a:endParaRPr lang="en-CA"/>
          </a:p>
        </p:txBody>
      </p:sp>
    </p:spTree>
    <p:extLst>
      <p:ext uri="{BB962C8B-B14F-4D97-AF65-F5344CB8AC3E}">
        <p14:creationId xmlns:p14="http://schemas.microsoft.com/office/powerpoint/2010/main" val="1886535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9BF3C08-966E-40B5-80EE-448C2A21DC57}" type="datetimeFigureOut">
              <a:rPr lang="en-CA" smtClean="0"/>
              <a:t>2018-10-09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A524FF7-3C28-4457-B934-EDBE4A634590}" type="slidenum">
              <a:rPr lang="en-CA" smtClean="0"/>
              <a:t>‹#›</a:t>
            </a:fld>
            <a:endParaRPr lang="en-CA"/>
          </a:p>
        </p:txBody>
      </p:sp>
    </p:spTree>
    <p:extLst>
      <p:ext uri="{BB962C8B-B14F-4D97-AF65-F5344CB8AC3E}">
        <p14:creationId xmlns:p14="http://schemas.microsoft.com/office/powerpoint/2010/main" val="1127041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BF3C08-966E-40B5-80EE-448C2A21DC57}" type="datetimeFigureOut">
              <a:rPr lang="en-CA" smtClean="0"/>
              <a:t>2018-10-09</a:t>
            </a:fld>
            <a:endParaRPr lang="en-CA"/>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524FF7-3C28-4457-B934-EDBE4A634590}" type="slidenum">
              <a:rPr lang="en-CA" smtClean="0"/>
              <a:t>‹#›</a:t>
            </a:fld>
            <a:endParaRPr lang="en-CA"/>
          </a:p>
        </p:txBody>
      </p:sp>
    </p:spTree>
    <p:extLst>
      <p:ext uri="{BB962C8B-B14F-4D97-AF65-F5344CB8AC3E}">
        <p14:creationId xmlns:p14="http://schemas.microsoft.com/office/powerpoint/2010/main" val="36136127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69334-5708-428E-B3ED-560555E96783}"/>
              </a:ext>
            </a:extLst>
          </p:cNvPr>
          <p:cNvSpPr>
            <a:spLocks noGrp="1"/>
          </p:cNvSpPr>
          <p:nvPr>
            <p:ph type="ctrTitle"/>
          </p:nvPr>
        </p:nvSpPr>
        <p:spPr/>
        <p:txBody>
          <a:bodyPr>
            <a:normAutofit fontScale="90000"/>
          </a:bodyPr>
          <a:lstStyle/>
          <a:p>
            <a:r>
              <a:rPr lang="en-US" dirty="0"/>
              <a:t>Sample Presentation</a:t>
            </a:r>
            <a:br>
              <a:rPr lang="en-US" dirty="0"/>
            </a:br>
            <a:r>
              <a:rPr lang="en-US" dirty="0"/>
              <a:t>Cybersecurity Review for Executive</a:t>
            </a:r>
            <a:endParaRPr lang="en-CA" dirty="0"/>
          </a:p>
        </p:txBody>
      </p:sp>
      <p:sp>
        <p:nvSpPr>
          <p:cNvPr id="3" name="Subtitle 2">
            <a:extLst>
              <a:ext uri="{FF2B5EF4-FFF2-40B4-BE49-F238E27FC236}">
                <a16:creationId xmlns:a16="http://schemas.microsoft.com/office/drawing/2014/main" id="{5DA259C9-3C5D-4FC4-92DC-DDFD989A0CE8}"/>
              </a:ext>
            </a:extLst>
          </p:cNvPr>
          <p:cNvSpPr>
            <a:spLocks noGrp="1"/>
          </p:cNvSpPr>
          <p:nvPr>
            <p:ph type="subTitle" idx="1"/>
          </p:nvPr>
        </p:nvSpPr>
        <p:spPr>
          <a:xfrm>
            <a:off x="1204547" y="3769091"/>
            <a:ext cx="6858000" cy="1655762"/>
          </a:xfrm>
        </p:spPr>
        <p:txBody>
          <a:bodyPr/>
          <a:lstStyle/>
          <a:p>
            <a:r>
              <a:rPr lang="en-US" kern="0" dirty="0"/>
              <a:t>&lt;Organization&gt;</a:t>
            </a:r>
          </a:p>
          <a:p>
            <a:r>
              <a:rPr lang="en-US" kern="0" dirty="0"/>
              <a:t>Presenter's Name</a:t>
            </a:r>
          </a:p>
        </p:txBody>
      </p:sp>
    </p:spTree>
    <p:extLst>
      <p:ext uri="{BB962C8B-B14F-4D97-AF65-F5344CB8AC3E}">
        <p14:creationId xmlns:p14="http://schemas.microsoft.com/office/powerpoint/2010/main" val="963591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950" y="1657350"/>
            <a:ext cx="685800" cy="685800"/>
          </a:xfrm>
          <a:prstGeom prst="rect">
            <a:avLst/>
          </a:prstGeom>
        </p:spPr>
        <p:txBody>
          <a:bodyPr wrap="none" rtlCol="0">
            <a:normAutofit/>
          </a:bodyPr>
          <a:lstStyle/>
          <a:p>
            <a:pPr marL="0" marR="0" lvl="0" indent="0" algn="l" defTabSz="9125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325" y="1219200"/>
            <a:ext cx="8053388" cy="4833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a:extLst>
              <a:ext uri="{FF2B5EF4-FFF2-40B4-BE49-F238E27FC236}">
                <a16:creationId xmlns:a16="http://schemas.microsoft.com/office/drawing/2014/main" id="{51EB6C3A-08A5-4B6A-8978-2205381DE1BB}"/>
              </a:ext>
            </a:extLst>
          </p:cNvPr>
          <p:cNvSpPr/>
          <p:nvPr/>
        </p:nvSpPr>
        <p:spPr>
          <a:xfrm>
            <a:off x="695325" y="241300"/>
            <a:ext cx="8053388" cy="7699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0257" tIns="40116" rIns="80257" bIns="40116" anchor="ctr"/>
          <a:lstStyle/>
          <a:p>
            <a:pPr marL="0" marR="0" lvl="0" indent="0" algn="l" defTabSz="446806" rtl="0" eaLnBrk="1" fontAlgn="auto" latinLnBrk="0" hangingPunct="1">
              <a:lnSpc>
                <a:spcPct val="100000"/>
              </a:lnSpc>
              <a:spcBef>
                <a:spcPts val="0"/>
              </a:spcBef>
              <a:spcAft>
                <a:spcPts val="0"/>
              </a:spcAft>
              <a:buClrTx/>
              <a:buSzTx/>
              <a:buFontTx/>
              <a:buNone/>
              <a:tabLst/>
              <a:defRPr/>
            </a:pPr>
            <a:r>
              <a:rPr lang="en-CA" sz="3200" b="1" dirty="0">
                <a:solidFill>
                  <a:srgbClr val="00529B"/>
                </a:solidFill>
                <a:latin typeface="+mj-lt"/>
                <a:ea typeface="+mj-ea"/>
                <a:cs typeface="+mj-cs"/>
              </a:rPr>
              <a:t>Defensible Security Controls</a:t>
            </a:r>
          </a:p>
        </p:txBody>
      </p:sp>
    </p:spTree>
    <p:extLst>
      <p:ext uri="{BB962C8B-B14F-4D97-AF65-F5344CB8AC3E}">
        <p14:creationId xmlns:p14="http://schemas.microsoft.com/office/powerpoint/2010/main" val="1170222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2315913" y="1517269"/>
            <a:ext cx="4526280" cy="4334256"/>
            <a:chOff x="2321229" y="1526332"/>
            <a:chExt cx="4526280" cy="4334256"/>
          </a:xfrm>
        </p:grpSpPr>
        <p:sp>
          <p:nvSpPr>
            <p:cNvPr id="16" name="Freeform 5"/>
            <p:cNvSpPr>
              <a:spLocks/>
            </p:cNvSpPr>
            <p:nvPr/>
          </p:nvSpPr>
          <p:spPr bwMode="auto">
            <a:xfrm rot="10800000">
              <a:off x="4584369" y="3492470"/>
              <a:ext cx="1720280" cy="1291618"/>
            </a:xfrm>
            <a:custGeom>
              <a:avLst/>
              <a:gdLst>
                <a:gd name="T0" fmla="*/ 4331 w 16884"/>
                <a:gd name="T1" fmla="*/ 11339 h 11340"/>
                <a:gd name="T2" fmla="*/ 4334 w 16884"/>
                <a:gd name="T3" fmla="*/ 11340 h 11340"/>
                <a:gd name="T4" fmla="*/ 16884 w 16884"/>
                <a:gd name="T5" fmla="*/ 7337 h 11340"/>
                <a:gd name="T6" fmla="*/ 16884 w 16884"/>
                <a:gd name="T7" fmla="*/ 0 h 11340"/>
                <a:gd name="T8" fmla="*/ 1835 w 16884"/>
                <a:gd name="T9" fmla="*/ 4800 h 11340"/>
                <a:gd name="T10" fmla="*/ 0 w 16884"/>
                <a:gd name="T11" fmla="*/ 5385 h 11340"/>
                <a:gd name="T12" fmla="*/ 4331 w 16884"/>
                <a:gd name="T13" fmla="*/ 11339 h 11340"/>
              </a:gdLst>
              <a:ahLst/>
              <a:cxnLst>
                <a:cxn ang="0">
                  <a:pos x="T0" y="T1"/>
                </a:cxn>
                <a:cxn ang="0">
                  <a:pos x="T2" y="T3"/>
                </a:cxn>
                <a:cxn ang="0">
                  <a:pos x="T4" y="T5"/>
                </a:cxn>
                <a:cxn ang="0">
                  <a:pos x="T6" y="T7"/>
                </a:cxn>
                <a:cxn ang="0">
                  <a:pos x="T8" y="T9"/>
                </a:cxn>
                <a:cxn ang="0">
                  <a:pos x="T10" y="T11"/>
                </a:cxn>
                <a:cxn ang="0">
                  <a:pos x="T12" y="T13"/>
                </a:cxn>
              </a:cxnLst>
              <a:rect l="0" t="0" r="r" b="b"/>
              <a:pathLst>
                <a:path w="16884" h="11340">
                  <a:moveTo>
                    <a:pt x="4331" y="11339"/>
                  </a:moveTo>
                  <a:lnTo>
                    <a:pt x="4334" y="11340"/>
                  </a:lnTo>
                  <a:lnTo>
                    <a:pt x="16884" y="7337"/>
                  </a:lnTo>
                  <a:lnTo>
                    <a:pt x="16884" y="0"/>
                  </a:lnTo>
                  <a:lnTo>
                    <a:pt x="1835" y="4800"/>
                  </a:lnTo>
                  <a:lnTo>
                    <a:pt x="0" y="5385"/>
                  </a:lnTo>
                  <a:lnTo>
                    <a:pt x="4331" y="11339"/>
                  </a:lnTo>
                  <a:close/>
                </a:path>
              </a:pathLst>
            </a:custGeom>
            <a:gradFill flip="none" rotWithShape="1">
              <a:gsLst>
                <a:gs pos="0">
                  <a:srgbClr val="F8DA00">
                    <a:shade val="30000"/>
                    <a:satMod val="115000"/>
                  </a:srgbClr>
                </a:gs>
                <a:gs pos="50000">
                  <a:srgbClr val="F8DA00">
                    <a:shade val="67500"/>
                    <a:satMod val="115000"/>
                  </a:srgbClr>
                </a:gs>
                <a:gs pos="100000">
                  <a:srgbClr val="F8DA00">
                    <a:shade val="100000"/>
                    <a:satMod val="115000"/>
                  </a:srgbClr>
                </a:gs>
              </a:gsLst>
              <a:lin ang="10800000" scaled="1"/>
              <a:tileRect/>
            </a:gradFill>
            <a:ln w="38100"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lvl="0" indent="0" algn="ctr" defTabSz="912583" rtl="0" eaLnBrk="1" fontAlgn="base" latinLnBrk="0" hangingPunct="1">
                <a:lnSpc>
                  <a:spcPct val="100000"/>
                </a:lnSpc>
                <a:spcBef>
                  <a:spcPct val="0"/>
                </a:spcBef>
                <a:spcAft>
                  <a:spcPct val="0"/>
                </a:spcAft>
                <a:buClrTx/>
                <a:buSzTx/>
                <a:buFontTx/>
                <a:buNone/>
                <a:tabLst/>
                <a:defRPr/>
              </a:pPr>
              <a:endParaRPr kumimoji="0" lang="en-US" sz="2400" b="1" i="0" u="none" strike="noStrike" kern="1200" cap="small" spc="0" normalizeH="0" baseline="0" noProof="0" dirty="0">
                <a:ln>
                  <a:noFill/>
                </a:ln>
                <a:solidFill>
                  <a:prstClr val="white"/>
                </a:solidFill>
                <a:effectLst>
                  <a:outerShdw blurRad="25400" dist="38100" dir="2700000" algn="tl">
                    <a:srgbClr val="000000">
                      <a:alpha val="70000"/>
                    </a:srgbClr>
                  </a:outerShdw>
                </a:effectLst>
                <a:uLnTx/>
                <a:uFillTx/>
                <a:latin typeface="Calibri"/>
                <a:ea typeface="+mn-ea"/>
                <a:cs typeface="Arial" pitchFamily="34" charset="0"/>
              </a:endParaRPr>
            </a:p>
          </p:txBody>
        </p:sp>
        <p:sp>
          <p:nvSpPr>
            <p:cNvPr id="18" name="Freeform 6"/>
            <p:cNvSpPr>
              <a:spLocks/>
            </p:cNvSpPr>
            <p:nvPr/>
          </p:nvSpPr>
          <p:spPr bwMode="auto">
            <a:xfrm rot="10800000">
              <a:off x="4584369" y="2569106"/>
              <a:ext cx="732984" cy="345465"/>
            </a:xfrm>
            <a:custGeom>
              <a:avLst/>
              <a:gdLst>
                <a:gd name="T0" fmla="*/ 7195 w 7195"/>
                <a:gd name="T1" fmla="*/ 1425 h 3036"/>
                <a:gd name="T2" fmla="*/ 7195 w 7195"/>
                <a:gd name="T3" fmla="*/ 0 h 3036"/>
                <a:gd name="T4" fmla="*/ 0 w 7195"/>
                <a:gd name="T5" fmla="*/ 2294 h 3036"/>
                <a:gd name="T6" fmla="*/ 17 w 7195"/>
                <a:gd name="T7" fmla="*/ 2318 h 3036"/>
                <a:gd name="T8" fmla="*/ 2143 w 7195"/>
                <a:gd name="T9" fmla="*/ 3036 h 3036"/>
                <a:gd name="T10" fmla="*/ 7195 w 7195"/>
                <a:gd name="T11" fmla="*/ 1425 h 3036"/>
              </a:gdLst>
              <a:ahLst/>
              <a:cxnLst>
                <a:cxn ang="0">
                  <a:pos x="T0" y="T1"/>
                </a:cxn>
                <a:cxn ang="0">
                  <a:pos x="T2" y="T3"/>
                </a:cxn>
                <a:cxn ang="0">
                  <a:pos x="T4" y="T5"/>
                </a:cxn>
                <a:cxn ang="0">
                  <a:pos x="T6" y="T7"/>
                </a:cxn>
                <a:cxn ang="0">
                  <a:pos x="T8" y="T9"/>
                </a:cxn>
                <a:cxn ang="0">
                  <a:pos x="T10" y="T11"/>
                </a:cxn>
              </a:cxnLst>
              <a:rect l="0" t="0" r="r" b="b"/>
              <a:pathLst>
                <a:path w="7195" h="3036">
                  <a:moveTo>
                    <a:pt x="7195" y="1425"/>
                  </a:moveTo>
                  <a:lnTo>
                    <a:pt x="7195" y="0"/>
                  </a:lnTo>
                  <a:lnTo>
                    <a:pt x="0" y="2294"/>
                  </a:lnTo>
                  <a:lnTo>
                    <a:pt x="17" y="2318"/>
                  </a:lnTo>
                  <a:lnTo>
                    <a:pt x="2143" y="3036"/>
                  </a:lnTo>
                  <a:lnTo>
                    <a:pt x="7195" y="1425"/>
                  </a:lnTo>
                  <a:close/>
                </a:path>
              </a:pathLst>
            </a:custGeom>
            <a:solidFill>
              <a:srgbClr val="537712"/>
            </a:solidFill>
            <a:ln>
              <a:noFill/>
            </a:ln>
            <a:extLst/>
          </p:spPr>
          <p:txBody>
            <a:bodyPr vert="horz" wrap="square" lIns="91440" tIns="45720" rIns="91440" bIns="45720" numCol="1" anchor="t" anchorCtr="0" compatLnSpc="1">
              <a:prstTxWarp prst="textNoShape">
                <a:avLst/>
              </a:prstTxWarp>
            </a:bodyPr>
            <a:lstStyle/>
            <a:p>
              <a:pPr marL="0" marR="0" lvl="0" indent="0" algn="l" defTabSz="912583"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0" name="Freeform 7"/>
            <p:cNvSpPr>
              <a:spLocks/>
            </p:cNvSpPr>
            <p:nvPr/>
          </p:nvSpPr>
          <p:spPr bwMode="auto">
            <a:xfrm rot="10800000">
              <a:off x="4584369" y="2652965"/>
              <a:ext cx="1185978" cy="1119341"/>
            </a:xfrm>
            <a:custGeom>
              <a:avLst/>
              <a:gdLst>
                <a:gd name="T0" fmla="*/ 4445 w 11640"/>
                <a:gd name="T1" fmla="*/ 9822 h 9822"/>
                <a:gd name="T2" fmla="*/ 11640 w 11640"/>
                <a:gd name="T3" fmla="*/ 7528 h 9822"/>
                <a:gd name="T4" fmla="*/ 11640 w 11640"/>
                <a:gd name="T5" fmla="*/ 0 h 9822"/>
                <a:gd name="T6" fmla="*/ 1442 w 11640"/>
                <a:gd name="T7" fmla="*/ 3252 h 9822"/>
                <a:gd name="T8" fmla="*/ 0 w 11640"/>
                <a:gd name="T9" fmla="*/ 3712 h 9822"/>
                <a:gd name="T10" fmla="*/ 4445 w 11640"/>
                <a:gd name="T11" fmla="*/ 9822 h 9822"/>
              </a:gdLst>
              <a:ahLst/>
              <a:cxnLst>
                <a:cxn ang="0">
                  <a:pos x="T0" y="T1"/>
                </a:cxn>
                <a:cxn ang="0">
                  <a:pos x="T2" y="T3"/>
                </a:cxn>
                <a:cxn ang="0">
                  <a:pos x="T4" y="T5"/>
                </a:cxn>
                <a:cxn ang="0">
                  <a:pos x="T6" y="T7"/>
                </a:cxn>
                <a:cxn ang="0">
                  <a:pos x="T8" y="T9"/>
                </a:cxn>
                <a:cxn ang="0">
                  <a:pos x="T10" y="T11"/>
                </a:cxn>
              </a:cxnLst>
              <a:rect l="0" t="0" r="r" b="b"/>
              <a:pathLst>
                <a:path w="11640" h="9822">
                  <a:moveTo>
                    <a:pt x="4445" y="9822"/>
                  </a:moveTo>
                  <a:lnTo>
                    <a:pt x="11640" y="7528"/>
                  </a:lnTo>
                  <a:lnTo>
                    <a:pt x="11640" y="0"/>
                  </a:lnTo>
                  <a:lnTo>
                    <a:pt x="1442" y="3252"/>
                  </a:lnTo>
                  <a:lnTo>
                    <a:pt x="0" y="3712"/>
                  </a:lnTo>
                  <a:lnTo>
                    <a:pt x="4445" y="9822"/>
                  </a:lnTo>
                  <a:close/>
                </a:path>
              </a:pathLst>
            </a:custGeom>
            <a:gradFill flip="none" rotWithShape="1">
              <a:gsLst>
                <a:gs pos="0">
                  <a:srgbClr val="8FC332">
                    <a:shade val="30000"/>
                    <a:satMod val="115000"/>
                  </a:srgbClr>
                </a:gs>
                <a:gs pos="50000">
                  <a:srgbClr val="8FC332">
                    <a:shade val="67500"/>
                    <a:satMod val="115000"/>
                  </a:srgbClr>
                </a:gs>
                <a:gs pos="100000">
                  <a:srgbClr val="8FC332">
                    <a:shade val="100000"/>
                    <a:satMod val="115000"/>
                  </a:srgbClr>
                </a:gs>
              </a:gsLst>
              <a:lin ang="10800000" scaled="1"/>
              <a:tileRect/>
            </a:gradFill>
            <a:ln w="38100"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lvl="0" indent="0" algn="ctr" defTabSz="912583" rtl="0" eaLnBrk="1" fontAlgn="base" latinLnBrk="0" hangingPunct="1">
                <a:lnSpc>
                  <a:spcPct val="100000"/>
                </a:lnSpc>
                <a:spcBef>
                  <a:spcPct val="0"/>
                </a:spcBef>
                <a:spcAft>
                  <a:spcPct val="0"/>
                </a:spcAft>
                <a:buClrTx/>
                <a:buSzTx/>
                <a:buFontTx/>
                <a:buNone/>
                <a:tabLst/>
                <a:defRPr/>
              </a:pPr>
              <a:endParaRPr kumimoji="0" lang="en-US" sz="2400" b="1" i="0" u="none" strike="noStrike" kern="1200" cap="small" spc="0" normalizeH="0" baseline="0" noProof="0" dirty="0">
                <a:ln>
                  <a:noFill/>
                </a:ln>
                <a:solidFill>
                  <a:prstClr val="white"/>
                </a:solidFill>
                <a:effectLst>
                  <a:outerShdw blurRad="25400" dist="38100" dir="2700000" algn="tl">
                    <a:srgbClr val="000000">
                      <a:alpha val="70000"/>
                    </a:srgbClr>
                  </a:outerShdw>
                </a:effectLst>
                <a:uLnTx/>
                <a:uFillTx/>
                <a:latin typeface="Calibri"/>
                <a:ea typeface="+mn-ea"/>
                <a:cs typeface="Arial" pitchFamily="34" charset="0"/>
              </a:endParaRPr>
            </a:p>
          </p:txBody>
        </p:sp>
        <p:sp>
          <p:nvSpPr>
            <p:cNvPr id="21" name="Freeform 8"/>
            <p:cNvSpPr>
              <a:spLocks/>
            </p:cNvSpPr>
            <p:nvPr/>
          </p:nvSpPr>
          <p:spPr bwMode="auto">
            <a:xfrm rot="10800000">
              <a:off x="4584369" y="4237179"/>
              <a:ext cx="1819927" cy="757470"/>
            </a:xfrm>
            <a:custGeom>
              <a:avLst/>
              <a:gdLst>
                <a:gd name="T0" fmla="*/ 17858 w 17858"/>
                <a:gd name="T1" fmla="*/ 1843 h 6643"/>
                <a:gd name="T2" fmla="*/ 17858 w 17858"/>
                <a:gd name="T3" fmla="*/ 0 h 6643"/>
                <a:gd name="T4" fmla="*/ 0 w 17858"/>
                <a:gd name="T5" fmla="*/ 5695 h 6643"/>
                <a:gd name="T6" fmla="*/ 2809 w 17858"/>
                <a:gd name="T7" fmla="*/ 6643 h 6643"/>
                <a:gd name="T8" fmla="*/ 17858 w 17858"/>
                <a:gd name="T9" fmla="*/ 1843 h 6643"/>
              </a:gdLst>
              <a:ahLst/>
              <a:cxnLst>
                <a:cxn ang="0">
                  <a:pos x="T0" y="T1"/>
                </a:cxn>
                <a:cxn ang="0">
                  <a:pos x="T2" y="T3"/>
                </a:cxn>
                <a:cxn ang="0">
                  <a:pos x="T4" y="T5"/>
                </a:cxn>
                <a:cxn ang="0">
                  <a:pos x="T6" y="T7"/>
                </a:cxn>
                <a:cxn ang="0">
                  <a:pos x="T8" y="T9"/>
                </a:cxn>
              </a:cxnLst>
              <a:rect l="0" t="0" r="r" b="b"/>
              <a:pathLst>
                <a:path w="17858" h="6643">
                  <a:moveTo>
                    <a:pt x="17858" y="1843"/>
                  </a:moveTo>
                  <a:lnTo>
                    <a:pt x="17858" y="0"/>
                  </a:lnTo>
                  <a:lnTo>
                    <a:pt x="0" y="5695"/>
                  </a:lnTo>
                  <a:lnTo>
                    <a:pt x="2809" y="6643"/>
                  </a:lnTo>
                  <a:lnTo>
                    <a:pt x="17858" y="1843"/>
                  </a:lnTo>
                  <a:close/>
                </a:path>
              </a:pathLst>
            </a:custGeom>
            <a:solidFill>
              <a:srgbClr val="974C00"/>
            </a:solidFill>
            <a:ln>
              <a:noFill/>
            </a:ln>
            <a:extLst/>
          </p:spPr>
          <p:txBody>
            <a:bodyPr vert="horz" wrap="square" lIns="91440" tIns="45720" rIns="91440" bIns="45720" numCol="1" anchor="t" anchorCtr="0" compatLnSpc="1">
              <a:prstTxWarp prst="textNoShape">
                <a:avLst/>
              </a:prstTxWarp>
            </a:bodyPr>
            <a:lstStyle/>
            <a:p>
              <a:pPr marL="0" marR="0" lvl="0" indent="0" algn="l" defTabSz="912583"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3" name="Freeform 9"/>
            <p:cNvSpPr>
              <a:spLocks/>
            </p:cNvSpPr>
            <p:nvPr/>
          </p:nvSpPr>
          <p:spPr bwMode="auto">
            <a:xfrm rot="10800000">
              <a:off x="2761997" y="4244471"/>
              <a:ext cx="1822372" cy="750177"/>
            </a:xfrm>
            <a:custGeom>
              <a:avLst/>
              <a:gdLst>
                <a:gd name="T0" fmla="*/ 6 w 17885"/>
                <a:gd name="T1" fmla="*/ 1844 h 6581"/>
                <a:gd name="T2" fmla="*/ 15058 w 17885"/>
                <a:gd name="T3" fmla="*/ 6581 h 6581"/>
                <a:gd name="T4" fmla="*/ 17885 w 17885"/>
                <a:gd name="T5" fmla="*/ 5626 h 6581"/>
                <a:gd name="T6" fmla="*/ 6 w 17885"/>
                <a:gd name="T7" fmla="*/ 0 h 6581"/>
                <a:gd name="T8" fmla="*/ 0 w 17885"/>
                <a:gd name="T9" fmla="*/ 2 h 6581"/>
                <a:gd name="T10" fmla="*/ 0 w 17885"/>
                <a:gd name="T11" fmla="*/ 1845 h 6581"/>
                <a:gd name="T12" fmla="*/ 6 w 17885"/>
                <a:gd name="T13" fmla="*/ 1844 h 6581"/>
              </a:gdLst>
              <a:ahLst/>
              <a:cxnLst>
                <a:cxn ang="0">
                  <a:pos x="T0" y="T1"/>
                </a:cxn>
                <a:cxn ang="0">
                  <a:pos x="T2" y="T3"/>
                </a:cxn>
                <a:cxn ang="0">
                  <a:pos x="T4" y="T5"/>
                </a:cxn>
                <a:cxn ang="0">
                  <a:pos x="T6" y="T7"/>
                </a:cxn>
                <a:cxn ang="0">
                  <a:pos x="T8" y="T9"/>
                </a:cxn>
                <a:cxn ang="0">
                  <a:pos x="T10" y="T11"/>
                </a:cxn>
                <a:cxn ang="0">
                  <a:pos x="T12" y="T13"/>
                </a:cxn>
              </a:cxnLst>
              <a:rect l="0" t="0" r="r" b="b"/>
              <a:pathLst>
                <a:path w="17885" h="6581">
                  <a:moveTo>
                    <a:pt x="6" y="1844"/>
                  </a:moveTo>
                  <a:lnTo>
                    <a:pt x="15058" y="6581"/>
                  </a:lnTo>
                  <a:lnTo>
                    <a:pt x="17885" y="5626"/>
                  </a:lnTo>
                  <a:lnTo>
                    <a:pt x="6" y="0"/>
                  </a:lnTo>
                  <a:lnTo>
                    <a:pt x="0" y="2"/>
                  </a:lnTo>
                  <a:lnTo>
                    <a:pt x="0" y="1845"/>
                  </a:lnTo>
                  <a:lnTo>
                    <a:pt x="6" y="1844"/>
                  </a:lnTo>
                  <a:close/>
                </a:path>
              </a:pathLst>
            </a:custGeom>
            <a:solidFill>
              <a:srgbClr val="974C00"/>
            </a:solidFill>
            <a:ln>
              <a:noFill/>
            </a:ln>
            <a:extLst/>
          </p:spPr>
          <p:txBody>
            <a:bodyPr vert="horz" wrap="square" lIns="91440" tIns="45720" rIns="91440" bIns="45720" numCol="1" anchor="t" anchorCtr="0" compatLnSpc="1">
              <a:prstTxWarp prst="textNoShape">
                <a:avLst/>
              </a:prstTxWarp>
            </a:bodyPr>
            <a:lstStyle/>
            <a:p>
              <a:pPr marL="0" marR="0" lvl="0" indent="0" algn="l" defTabSz="912583"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4" name="Freeform 10"/>
            <p:cNvSpPr>
              <a:spLocks/>
            </p:cNvSpPr>
            <p:nvPr/>
          </p:nvSpPr>
          <p:spPr bwMode="auto">
            <a:xfrm rot="10800000">
              <a:off x="4584369" y="3402231"/>
              <a:ext cx="1278900" cy="545998"/>
            </a:xfrm>
            <a:custGeom>
              <a:avLst/>
              <a:gdLst>
                <a:gd name="T0" fmla="*/ 2352 w 12550"/>
                <a:gd name="T1" fmla="*/ 4797 h 4797"/>
                <a:gd name="T2" fmla="*/ 12550 w 12550"/>
                <a:gd name="T3" fmla="*/ 1545 h 4797"/>
                <a:gd name="T4" fmla="*/ 12550 w 12550"/>
                <a:gd name="T5" fmla="*/ 0 h 4797"/>
                <a:gd name="T6" fmla="*/ 0 w 12550"/>
                <a:gd name="T7" fmla="*/ 4003 h 4797"/>
                <a:gd name="T8" fmla="*/ 2352 w 12550"/>
                <a:gd name="T9" fmla="*/ 4797 h 4797"/>
              </a:gdLst>
              <a:ahLst/>
              <a:cxnLst>
                <a:cxn ang="0">
                  <a:pos x="T0" y="T1"/>
                </a:cxn>
                <a:cxn ang="0">
                  <a:pos x="T2" y="T3"/>
                </a:cxn>
                <a:cxn ang="0">
                  <a:pos x="T4" y="T5"/>
                </a:cxn>
                <a:cxn ang="0">
                  <a:pos x="T6" y="T7"/>
                </a:cxn>
                <a:cxn ang="0">
                  <a:pos x="T8" y="T9"/>
                </a:cxn>
              </a:cxnLst>
              <a:rect l="0" t="0" r="r" b="b"/>
              <a:pathLst>
                <a:path w="12550" h="4797">
                  <a:moveTo>
                    <a:pt x="2352" y="4797"/>
                  </a:moveTo>
                  <a:lnTo>
                    <a:pt x="12550" y="1545"/>
                  </a:lnTo>
                  <a:lnTo>
                    <a:pt x="12550" y="0"/>
                  </a:lnTo>
                  <a:lnTo>
                    <a:pt x="0" y="4003"/>
                  </a:lnTo>
                  <a:lnTo>
                    <a:pt x="2352" y="4797"/>
                  </a:lnTo>
                  <a:close/>
                </a:path>
              </a:pathLst>
            </a:custGeom>
            <a:solidFill>
              <a:srgbClr val="7E6F00"/>
            </a:solidFill>
            <a:ln>
              <a:noFill/>
            </a:ln>
            <a:extLst/>
          </p:spPr>
          <p:txBody>
            <a:bodyPr vert="horz" wrap="square" lIns="91440" tIns="45720" rIns="91440" bIns="45720" numCol="1" anchor="t" anchorCtr="0" compatLnSpc="1">
              <a:prstTxWarp prst="textNoShape">
                <a:avLst/>
              </a:prstTxWarp>
            </a:bodyPr>
            <a:lstStyle/>
            <a:p>
              <a:pPr marL="0" marR="0" lvl="0" indent="0" algn="l" defTabSz="912583"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5" name="Freeform 11"/>
            <p:cNvSpPr>
              <a:spLocks/>
            </p:cNvSpPr>
            <p:nvPr/>
          </p:nvSpPr>
          <p:spPr bwMode="auto">
            <a:xfrm rot="10800000">
              <a:off x="3307303" y="3407700"/>
              <a:ext cx="1277066" cy="540529"/>
            </a:xfrm>
            <a:custGeom>
              <a:avLst/>
              <a:gdLst>
                <a:gd name="T0" fmla="*/ 10168 w 12536"/>
                <a:gd name="T1" fmla="*/ 4744 h 4744"/>
                <a:gd name="T2" fmla="*/ 12536 w 12536"/>
                <a:gd name="T3" fmla="*/ 3944 h 4744"/>
                <a:gd name="T4" fmla="*/ 0 w 12536"/>
                <a:gd name="T5" fmla="*/ 0 h 4744"/>
                <a:gd name="T6" fmla="*/ 0 w 12536"/>
                <a:gd name="T7" fmla="*/ 1545 h 4744"/>
                <a:gd name="T8" fmla="*/ 10168 w 12536"/>
                <a:gd name="T9" fmla="*/ 4744 h 4744"/>
              </a:gdLst>
              <a:ahLst/>
              <a:cxnLst>
                <a:cxn ang="0">
                  <a:pos x="T0" y="T1"/>
                </a:cxn>
                <a:cxn ang="0">
                  <a:pos x="T2" y="T3"/>
                </a:cxn>
                <a:cxn ang="0">
                  <a:pos x="T4" y="T5"/>
                </a:cxn>
                <a:cxn ang="0">
                  <a:pos x="T6" y="T7"/>
                </a:cxn>
                <a:cxn ang="0">
                  <a:pos x="T8" y="T9"/>
                </a:cxn>
              </a:cxnLst>
              <a:rect l="0" t="0" r="r" b="b"/>
              <a:pathLst>
                <a:path w="12536" h="4744">
                  <a:moveTo>
                    <a:pt x="10168" y="4744"/>
                  </a:moveTo>
                  <a:lnTo>
                    <a:pt x="12536" y="3944"/>
                  </a:lnTo>
                  <a:lnTo>
                    <a:pt x="0" y="0"/>
                  </a:lnTo>
                  <a:lnTo>
                    <a:pt x="0" y="1545"/>
                  </a:lnTo>
                  <a:lnTo>
                    <a:pt x="10168" y="4744"/>
                  </a:lnTo>
                  <a:close/>
                </a:path>
              </a:pathLst>
            </a:custGeom>
            <a:solidFill>
              <a:srgbClr val="7E6F00"/>
            </a:solidFill>
            <a:ln>
              <a:noFill/>
            </a:ln>
            <a:extLst/>
          </p:spPr>
          <p:txBody>
            <a:bodyPr vert="horz" wrap="square" lIns="91440" tIns="45720" rIns="91440" bIns="45720" numCol="1" anchor="t" anchorCtr="0" compatLnSpc="1">
              <a:prstTxWarp prst="textNoShape">
                <a:avLst/>
              </a:prstTxWarp>
            </a:bodyPr>
            <a:lstStyle/>
            <a:p>
              <a:pPr marL="0" marR="0" lvl="0" indent="0" algn="l" defTabSz="912583"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6" name="Freeform 12"/>
            <p:cNvSpPr>
              <a:spLocks/>
            </p:cNvSpPr>
            <p:nvPr/>
          </p:nvSpPr>
          <p:spPr bwMode="auto">
            <a:xfrm rot="10800000">
              <a:off x="2859810" y="3498851"/>
              <a:ext cx="1724559" cy="1285237"/>
            </a:xfrm>
            <a:custGeom>
              <a:avLst/>
              <a:gdLst>
                <a:gd name="T0" fmla="*/ 12536 w 16930"/>
                <a:gd name="T1" fmla="*/ 11282 h 11282"/>
                <a:gd name="T2" fmla="*/ 12616 w 16930"/>
                <a:gd name="T3" fmla="*/ 11255 h 11282"/>
                <a:gd name="T4" fmla="*/ 16930 w 16930"/>
                <a:gd name="T5" fmla="*/ 5326 h 11282"/>
                <a:gd name="T6" fmla="*/ 15058 w 16930"/>
                <a:gd name="T7" fmla="*/ 4737 h 11282"/>
                <a:gd name="T8" fmla="*/ 6 w 16930"/>
                <a:gd name="T9" fmla="*/ 0 h 11282"/>
                <a:gd name="T10" fmla="*/ 0 w 16930"/>
                <a:gd name="T11" fmla="*/ 1 h 11282"/>
                <a:gd name="T12" fmla="*/ 0 w 16930"/>
                <a:gd name="T13" fmla="*/ 7338 h 11282"/>
                <a:gd name="T14" fmla="*/ 12536 w 16930"/>
                <a:gd name="T15" fmla="*/ 11282 h 112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30" h="11282">
                  <a:moveTo>
                    <a:pt x="12536" y="11282"/>
                  </a:moveTo>
                  <a:lnTo>
                    <a:pt x="12616" y="11255"/>
                  </a:lnTo>
                  <a:lnTo>
                    <a:pt x="16930" y="5326"/>
                  </a:lnTo>
                  <a:lnTo>
                    <a:pt x="15058" y="4737"/>
                  </a:lnTo>
                  <a:lnTo>
                    <a:pt x="6" y="0"/>
                  </a:lnTo>
                  <a:lnTo>
                    <a:pt x="0" y="1"/>
                  </a:lnTo>
                  <a:lnTo>
                    <a:pt x="0" y="7338"/>
                  </a:lnTo>
                  <a:lnTo>
                    <a:pt x="12536" y="11282"/>
                  </a:lnTo>
                  <a:close/>
                </a:path>
              </a:pathLst>
            </a:custGeom>
            <a:gradFill flip="none" rotWithShape="1">
              <a:gsLst>
                <a:gs pos="0">
                  <a:srgbClr val="F8DA00">
                    <a:shade val="30000"/>
                    <a:satMod val="115000"/>
                  </a:srgbClr>
                </a:gs>
                <a:gs pos="50000">
                  <a:srgbClr val="F8DA00">
                    <a:shade val="67500"/>
                    <a:satMod val="115000"/>
                  </a:srgbClr>
                </a:gs>
                <a:gs pos="100000">
                  <a:srgbClr val="F8DA00">
                    <a:shade val="100000"/>
                    <a:satMod val="115000"/>
                  </a:srgbClr>
                </a:gs>
              </a:gsLst>
              <a:lin ang="10800000" scaled="1"/>
              <a:tileRect/>
            </a:gradFill>
            <a:ln w="38100"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lvl="0" indent="0" algn="ctr" defTabSz="912583" rtl="0" eaLnBrk="1" fontAlgn="base" latinLnBrk="0" hangingPunct="1">
                <a:lnSpc>
                  <a:spcPct val="100000"/>
                </a:lnSpc>
                <a:spcBef>
                  <a:spcPct val="0"/>
                </a:spcBef>
                <a:spcAft>
                  <a:spcPct val="0"/>
                </a:spcAft>
                <a:buClrTx/>
                <a:buSzTx/>
                <a:buFontTx/>
                <a:buNone/>
                <a:tabLst/>
                <a:defRPr/>
              </a:pPr>
              <a:endParaRPr kumimoji="0" lang="en-US" sz="2400" b="1" i="0" u="none" strike="noStrike" kern="1200" cap="small" spc="0" normalizeH="0" baseline="0" noProof="0" dirty="0">
                <a:ln>
                  <a:noFill/>
                </a:ln>
                <a:solidFill>
                  <a:prstClr val="white"/>
                </a:solidFill>
                <a:effectLst>
                  <a:outerShdw blurRad="25400" dist="38100" dir="2700000" algn="tl">
                    <a:srgbClr val="000000">
                      <a:alpha val="70000"/>
                    </a:srgbClr>
                  </a:outerShdw>
                </a:effectLst>
                <a:uLnTx/>
                <a:uFillTx/>
                <a:latin typeface="Calibri"/>
                <a:ea typeface="+mn-ea"/>
                <a:cs typeface="Arial" pitchFamily="34" charset="0"/>
              </a:endParaRPr>
            </a:p>
          </p:txBody>
        </p:sp>
        <p:sp>
          <p:nvSpPr>
            <p:cNvPr id="27" name="Freeform 13"/>
            <p:cNvSpPr>
              <a:spLocks/>
            </p:cNvSpPr>
            <p:nvPr/>
          </p:nvSpPr>
          <p:spPr bwMode="auto">
            <a:xfrm rot="10800000">
              <a:off x="2321229" y="4353853"/>
              <a:ext cx="2263140" cy="1506735"/>
            </a:xfrm>
            <a:custGeom>
              <a:avLst/>
              <a:gdLst>
                <a:gd name="T0" fmla="*/ 6 w 22214"/>
                <a:gd name="T1" fmla="*/ 7596 h 13222"/>
                <a:gd name="T2" fmla="*/ 17885 w 22214"/>
                <a:gd name="T3" fmla="*/ 13222 h 13222"/>
                <a:gd name="T4" fmla="*/ 18107 w 22214"/>
                <a:gd name="T5" fmla="*/ 13148 h 13222"/>
                <a:gd name="T6" fmla="*/ 22214 w 22214"/>
                <a:gd name="T7" fmla="*/ 7501 h 13222"/>
                <a:gd name="T8" fmla="*/ 0 w 22214"/>
                <a:gd name="T9" fmla="*/ 0 h 13222"/>
                <a:gd name="T10" fmla="*/ 0 w 22214"/>
                <a:gd name="T11" fmla="*/ 7598 h 13222"/>
                <a:gd name="T12" fmla="*/ 6 w 22214"/>
                <a:gd name="T13" fmla="*/ 7596 h 13222"/>
              </a:gdLst>
              <a:ahLst/>
              <a:cxnLst>
                <a:cxn ang="0">
                  <a:pos x="T0" y="T1"/>
                </a:cxn>
                <a:cxn ang="0">
                  <a:pos x="T2" y="T3"/>
                </a:cxn>
                <a:cxn ang="0">
                  <a:pos x="T4" y="T5"/>
                </a:cxn>
                <a:cxn ang="0">
                  <a:pos x="T6" y="T7"/>
                </a:cxn>
                <a:cxn ang="0">
                  <a:pos x="T8" y="T9"/>
                </a:cxn>
                <a:cxn ang="0">
                  <a:pos x="T10" y="T11"/>
                </a:cxn>
                <a:cxn ang="0">
                  <a:pos x="T12" y="T13"/>
                </a:cxn>
              </a:cxnLst>
              <a:rect l="0" t="0" r="r" b="b"/>
              <a:pathLst>
                <a:path w="22214" h="13222">
                  <a:moveTo>
                    <a:pt x="6" y="7596"/>
                  </a:moveTo>
                  <a:lnTo>
                    <a:pt x="17885" y="13222"/>
                  </a:lnTo>
                  <a:lnTo>
                    <a:pt x="18107" y="13148"/>
                  </a:lnTo>
                  <a:lnTo>
                    <a:pt x="22214" y="7501"/>
                  </a:lnTo>
                  <a:lnTo>
                    <a:pt x="0" y="0"/>
                  </a:lnTo>
                  <a:lnTo>
                    <a:pt x="0" y="7598"/>
                  </a:lnTo>
                  <a:lnTo>
                    <a:pt x="6" y="7596"/>
                  </a:lnTo>
                  <a:close/>
                </a:path>
              </a:pathLst>
            </a:custGeom>
            <a:gradFill flip="none" rotWithShape="1">
              <a:gsLst>
                <a:gs pos="0">
                  <a:srgbClr val="EE8510">
                    <a:shade val="30000"/>
                    <a:satMod val="115000"/>
                  </a:srgbClr>
                </a:gs>
                <a:gs pos="50000">
                  <a:srgbClr val="EE8510">
                    <a:shade val="67500"/>
                    <a:satMod val="115000"/>
                  </a:srgbClr>
                </a:gs>
                <a:gs pos="100000">
                  <a:srgbClr val="EE8510">
                    <a:shade val="100000"/>
                    <a:satMod val="115000"/>
                  </a:srgbClr>
                </a:gs>
              </a:gsLst>
              <a:lin ang="10800000" scaled="1"/>
              <a:tileRect/>
            </a:gradFill>
            <a:ln w="38100"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lvl="0" indent="0" algn="ctr" defTabSz="912583" rtl="0" eaLnBrk="1" fontAlgn="base" latinLnBrk="0" hangingPunct="1">
                <a:lnSpc>
                  <a:spcPct val="100000"/>
                </a:lnSpc>
                <a:spcBef>
                  <a:spcPct val="0"/>
                </a:spcBef>
                <a:spcAft>
                  <a:spcPct val="0"/>
                </a:spcAft>
                <a:buClrTx/>
                <a:buSzTx/>
                <a:buFontTx/>
                <a:buNone/>
                <a:tabLst/>
                <a:defRPr/>
              </a:pPr>
              <a:endParaRPr kumimoji="0" lang="en-US" sz="2400" b="1" i="0" u="none" strike="noStrike" kern="1200" cap="small" spc="0" normalizeH="0" baseline="0" noProof="0" dirty="0">
                <a:ln>
                  <a:noFill/>
                </a:ln>
                <a:solidFill>
                  <a:prstClr val="white"/>
                </a:solidFill>
                <a:effectLst>
                  <a:outerShdw blurRad="25400" dist="38100" dir="2700000" algn="tl">
                    <a:srgbClr val="000000">
                      <a:alpha val="70000"/>
                    </a:srgbClr>
                  </a:outerShdw>
                </a:effectLst>
                <a:uLnTx/>
                <a:uFillTx/>
                <a:latin typeface="Calibri"/>
                <a:ea typeface="+mn-ea"/>
                <a:cs typeface="Arial" pitchFamily="34" charset="0"/>
              </a:endParaRPr>
            </a:p>
          </p:txBody>
        </p:sp>
        <p:sp>
          <p:nvSpPr>
            <p:cNvPr id="28" name="Freeform 14"/>
            <p:cNvSpPr>
              <a:spLocks/>
            </p:cNvSpPr>
            <p:nvPr/>
          </p:nvSpPr>
          <p:spPr bwMode="auto">
            <a:xfrm rot="10800000">
              <a:off x="4584369" y="4345649"/>
              <a:ext cx="2263140" cy="1514939"/>
            </a:xfrm>
            <a:custGeom>
              <a:avLst/>
              <a:gdLst>
                <a:gd name="T0" fmla="*/ 4166 w 22212"/>
                <a:gd name="T1" fmla="*/ 13230 h 13293"/>
                <a:gd name="T2" fmla="*/ 4354 w 22212"/>
                <a:gd name="T3" fmla="*/ 13293 h 13293"/>
                <a:gd name="T4" fmla="*/ 22212 w 22212"/>
                <a:gd name="T5" fmla="*/ 7598 h 13293"/>
                <a:gd name="T6" fmla="*/ 22212 w 22212"/>
                <a:gd name="T7" fmla="*/ 0 h 13293"/>
                <a:gd name="T8" fmla="*/ 0 w 22212"/>
                <a:gd name="T9" fmla="*/ 7501 h 13293"/>
                <a:gd name="T10" fmla="*/ 4166 w 22212"/>
                <a:gd name="T11" fmla="*/ 13230 h 13293"/>
              </a:gdLst>
              <a:ahLst/>
              <a:cxnLst>
                <a:cxn ang="0">
                  <a:pos x="T0" y="T1"/>
                </a:cxn>
                <a:cxn ang="0">
                  <a:pos x="T2" y="T3"/>
                </a:cxn>
                <a:cxn ang="0">
                  <a:pos x="T4" y="T5"/>
                </a:cxn>
                <a:cxn ang="0">
                  <a:pos x="T6" y="T7"/>
                </a:cxn>
                <a:cxn ang="0">
                  <a:pos x="T8" y="T9"/>
                </a:cxn>
                <a:cxn ang="0">
                  <a:pos x="T10" y="T11"/>
                </a:cxn>
              </a:cxnLst>
              <a:rect l="0" t="0" r="r" b="b"/>
              <a:pathLst>
                <a:path w="22212" h="13293">
                  <a:moveTo>
                    <a:pt x="4166" y="13230"/>
                  </a:moveTo>
                  <a:lnTo>
                    <a:pt x="4354" y="13293"/>
                  </a:lnTo>
                  <a:lnTo>
                    <a:pt x="22212" y="7598"/>
                  </a:lnTo>
                  <a:lnTo>
                    <a:pt x="22212" y="0"/>
                  </a:lnTo>
                  <a:lnTo>
                    <a:pt x="0" y="7501"/>
                  </a:lnTo>
                  <a:lnTo>
                    <a:pt x="4166" y="13230"/>
                  </a:lnTo>
                  <a:close/>
                </a:path>
              </a:pathLst>
            </a:custGeom>
            <a:gradFill flip="none" rotWithShape="1">
              <a:gsLst>
                <a:gs pos="0">
                  <a:srgbClr val="EE8510">
                    <a:shade val="30000"/>
                    <a:satMod val="115000"/>
                  </a:srgbClr>
                </a:gs>
                <a:gs pos="50000">
                  <a:srgbClr val="EE8510">
                    <a:shade val="67500"/>
                    <a:satMod val="115000"/>
                  </a:srgbClr>
                </a:gs>
                <a:gs pos="100000">
                  <a:srgbClr val="EE8510">
                    <a:shade val="100000"/>
                    <a:satMod val="115000"/>
                  </a:srgbClr>
                </a:gs>
              </a:gsLst>
              <a:lin ang="10800000" scaled="1"/>
              <a:tileRect/>
            </a:gradFill>
            <a:ln w="38100"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lvl="0" indent="0" algn="ctr" defTabSz="912583" rtl="0" eaLnBrk="1" fontAlgn="base" latinLnBrk="0" hangingPunct="1">
                <a:lnSpc>
                  <a:spcPct val="100000"/>
                </a:lnSpc>
                <a:spcBef>
                  <a:spcPct val="0"/>
                </a:spcBef>
                <a:spcAft>
                  <a:spcPct val="0"/>
                </a:spcAft>
                <a:buClrTx/>
                <a:buSzTx/>
                <a:buFontTx/>
                <a:buNone/>
                <a:tabLst/>
                <a:defRPr/>
              </a:pPr>
              <a:endParaRPr kumimoji="0" lang="en-US" sz="2400" b="1" i="0" u="none" strike="noStrike" kern="1200" cap="small" spc="0" normalizeH="0" baseline="0" noProof="0" dirty="0">
                <a:ln>
                  <a:noFill/>
                </a:ln>
                <a:solidFill>
                  <a:prstClr val="white"/>
                </a:solidFill>
                <a:effectLst>
                  <a:outerShdw blurRad="25400" dist="38100" dir="2700000" algn="tl">
                    <a:srgbClr val="000000">
                      <a:alpha val="70000"/>
                    </a:srgbClr>
                  </a:outerShdw>
                </a:effectLst>
                <a:uLnTx/>
                <a:uFillTx/>
                <a:latin typeface="Calibri"/>
                <a:ea typeface="+mn-ea"/>
                <a:cs typeface="Arial" pitchFamily="34" charset="0"/>
              </a:endParaRPr>
            </a:p>
          </p:txBody>
        </p:sp>
        <p:sp>
          <p:nvSpPr>
            <p:cNvPr id="29" name="Freeform 15"/>
            <p:cNvSpPr>
              <a:spLocks/>
            </p:cNvSpPr>
            <p:nvPr/>
          </p:nvSpPr>
          <p:spPr bwMode="auto">
            <a:xfrm rot="10800000">
              <a:off x="3935749" y="1526332"/>
              <a:ext cx="648620" cy="1225988"/>
            </a:xfrm>
            <a:custGeom>
              <a:avLst/>
              <a:gdLst>
                <a:gd name="T0" fmla="*/ 6371 w 6371"/>
                <a:gd name="T1" fmla="*/ 2005 h 10760"/>
                <a:gd name="T2" fmla="*/ 5036 w 6371"/>
                <a:gd name="T3" fmla="*/ 1584 h 10760"/>
                <a:gd name="T4" fmla="*/ 0 w 6371"/>
                <a:gd name="T5" fmla="*/ 0 h 10760"/>
                <a:gd name="T6" fmla="*/ 0 w 6371"/>
                <a:gd name="T7" fmla="*/ 10760 h 10760"/>
                <a:gd name="T8" fmla="*/ 6371 w 6371"/>
                <a:gd name="T9" fmla="*/ 2005 h 10760"/>
              </a:gdLst>
              <a:ahLst/>
              <a:cxnLst>
                <a:cxn ang="0">
                  <a:pos x="T0" y="T1"/>
                </a:cxn>
                <a:cxn ang="0">
                  <a:pos x="T2" y="T3"/>
                </a:cxn>
                <a:cxn ang="0">
                  <a:pos x="T4" y="T5"/>
                </a:cxn>
                <a:cxn ang="0">
                  <a:pos x="T6" y="T7"/>
                </a:cxn>
                <a:cxn ang="0">
                  <a:pos x="T8" y="T9"/>
                </a:cxn>
              </a:cxnLst>
              <a:rect l="0" t="0" r="r" b="b"/>
              <a:pathLst>
                <a:path w="6371" h="10760">
                  <a:moveTo>
                    <a:pt x="6371" y="2005"/>
                  </a:moveTo>
                  <a:lnTo>
                    <a:pt x="5036" y="1584"/>
                  </a:lnTo>
                  <a:lnTo>
                    <a:pt x="0" y="0"/>
                  </a:lnTo>
                  <a:lnTo>
                    <a:pt x="0" y="10760"/>
                  </a:lnTo>
                  <a:lnTo>
                    <a:pt x="6371" y="2005"/>
                  </a:lnTo>
                  <a:close/>
                </a:path>
              </a:pathLst>
            </a:custGeom>
            <a:gradFill flip="none" rotWithShape="1">
              <a:gsLst>
                <a:gs pos="0">
                  <a:srgbClr val="0098D1">
                    <a:shade val="30000"/>
                    <a:satMod val="115000"/>
                  </a:srgbClr>
                </a:gs>
                <a:gs pos="50000">
                  <a:srgbClr val="0098D1">
                    <a:shade val="67500"/>
                    <a:satMod val="115000"/>
                  </a:srgbClr>
                </a:gs>
                <a:gs pos="100000">
                  <a:srgbClr val="0098D1">
                    <a:shade val="100000"/>
                    <a:satMod val="115000"/>
                  </a:srgbClr>
                </a:gs>
              </a:gsLst>
              <a:lin ang="10800000" scaled="1"/>
              <a:tileRect/>
            </a:gradFill>
            <a:ln w="38100"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lvl="0" indent="0" algn="ctr" defTabSz="912583" rtl="0" eaLnBrk="1" fontAlgn="base" latinLnBrk="0" hangingPunct="1">
                <a:lnSpc>
                  <a:spcPct val="100000"/>
                </a:lnSpc>
                <a:spcBef>
                  <a:spcPct val="0"/>
                </a:spcBef>
                <a:spcAft>
                  <a:spcPct val="0"/>
                </a:spcAft>
                <a:buClrTx/>
                <a:buSzTx/>
                <a:buFontTx/>
                <a:buNone/>
                <a:tabLst/>
                <a:defRPr/>
              </a:pPr>
              <a:endParaRPr kumimoji="0" lang="en-US" sz="2400" b="1" i="0" u="none" strike="noStrike" kern="1200" cap="small" spc="0" normalizeH="0" baseline="0" noProof="0" dirty="0">
                <a:ln>
                  <a:noFill/>
                </a:ln>
                <a:solidFill>
                  <a:prstClr val="white"/>
                </a:solidFill>
                <a:effectLst>
                  <a:outerShdw blurRad="25400" dist="38100" dir="2700000" algn="tl">
                    <a:srgbClr val="000000">
                      <a:alpha val="70000"/>
                    </a:srgbClr>
                  </a:outerShdw>
                </a:effectLst>
                <a:uLnTx/>
                <a:uFillTx/>
                <a:latin typeface="Calibri"/>
                <a:ea typeface="+mn-ea"/>
                <a:cs typeface="Arial" pitchFamily="34" charset="0"/>
              </a:endParaRPr>
            </a:p>
          </p:txBody>
        </p:sp>
        <p:sp>
          <p:nvSpPr>
            <p:cNvPr id="30" name="Freeform 16"/>
            <p:cNvSpPr>
              <a:spLocks/>
            </p:cNvSpPr>
            <p:nvPr/>
          </p:nvSpPr>
          <p:spPr bwMode="auto">
            <a:xfrm rot="10800000">
              <a:off x="3395334" y="2655699"/>
              <a:ext cx="1189035" cy="1116607"/>
            </a:xfrm>
            <a:custGeom>
              <a:avLst/>
              <a:gdLst>
                <a:gd name="T0" fmla="*/ 7214 w 11671"/>
                <a:gd name="T1" fmla="*/ 9798 h 9798"/>
                <a:gd name="T2" fmla="*/ 11671 w 11671"/>
                <a:gd name="T3" fmla="*/ 3672 h 9798"/>
                <a:gd name="T4" fmla="*/ 10168 w 11671"/>
                <a:gd name="T5" fmla="*/ 3199 h 9798"/>
                <a:gd name="T6" fmla="*/ 0 w 11671"/>
                <a:gd name="T7" fmla="*/ 0 h 9798"/>
                <a:gd name="T8" fmla="*/ 0 w 11671"/>
                <a:gd name="T9" fmla="*/ 7528 h 9798"/>
                <a:gd name="T10" fmla="*/ 7214 w 11671"/>
                <a:gd name="T11" fmla="*/ 9798 h 9798"/>
              </a:gdLst>
              <a:ahLst/>
              <a:cxnLst>
                <a:cxn ang="0">
                  <a:pos x="T0" y="T1"/>
                </a:cxn>
                <a:cxn ang="0">
                  <a:pos x="T2" y="T3"/>
                </a:cxn>
                <a:cxn ang="0">
                  <a:pos x="T4" y="T5"/>
                </a:cxn>
                <a:cxn ang="0">
                  <a:pos x="T6" y="T7"/>
                </a:cxn>
                <a:cxn ang="0">
                  <a:pos x="T8" y="T9"/>
                </a:cxn>
                <a:cxn ang="0">
                  <a:pos x="T10" y="T11"/>
                </a:cxn>
              </a:cxnLst>
              <a:rect l="0" t="0" r="r" b="b"/>
              <a:pathLst>
                <a:path w="11671" h="9798">
                  <a:moveTo>
                    <a:pt x="7214" y="9798"/>
                  </a:moveTo>
                  <a:lnTo>
                    <a:pt x="11671" y="3672"/>
                  </a:lnTo>
                  <a:lnTo>
                    <a:pt x="10168" y="3199"/>
                  </a:lnTo>
                  <a:lnTo>
                    <a:pt x="0" y="0"/>
                  </a:lnTo>
                  <a:lnTo>
                    <a:pt x="0" y="7528"/>
                  </a:lnTo>
                  <a:lnTo>
                    <a:pt x="7214" y="9798"/>
                  </a:lnTo>
                  <a:close/>
                </a:path>
              </a:pathLst>
            </a:custGeom>
            <a:gradFill flip="none" rotWithShape="1">
              <a:gsLst>
                <a:gs pos="0">
                  <a:srgbClr val="8FC332">
                    <a:shade val="30000"/>
                    <a:satMod val="115000"/>
                  </a:srgbClr>
                </a:gs>
                <a:gs pos="50000">
                  <a:srgbClr val="8FC332">
                    <a:shade val="67500"/>
                    <a:satMod val="115000"/>
                  </a:srgbClr>
                </a:gs>
                <a:gs pos="100000">
                  <a:srgbClr val="8FC332">
                    <a:shade val="100000"/>
                    <a:satMod val="115000"/>
                  </a:srgbClr>
                </a:gs>
              </a:gsLst>
              <a:lin ang="10800000" scaled="1"/>
              <a:tileRect/>
            </a:gradFill>
            <a:ln w="38100"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lvl="0" indent="0" algn="ctr" defTabSz="912583" rtl="0" eaLnBrk="1" fontAlgn="base" latinLnBrk="0" hangingPunct="1">
                <a:lnSpc>
                  <a:spcPct val="100000"/>
                </a:lnSpc>
                <a:spcBef>
                  <a:spcPct val="0"/>
                </a:spcBef>
                <a:spcAft>
                  <a:spcPct val="0"/>
                </a:spcAft>
                <a:buClrTx/>
                <a:buSzTx/>
                <a:buFontTx/>
                <a:buNone/>
                <a:tabLst/>
                <a:defRPr/>
              </a:pPr>
              <a:endParaRPr kumimoji="0" lang="en-US" sz="2400" b="1" i="0" u="none" strike="noStrike" kern="1200" cap="small" spc="0" normalizeH="0" baseline="0" noProof="0" dirty="0">
                <a:ln>
                  <a:noFill/>
                </a:ln>
                <a:solidFill>
                  <a:prstClr val="white"/>
                </a:solidFill>
                <a:effectLst>
                  <a:outerShdw blurRad="25400" dist="38100" dir="2700000" algn="tl">
                    <a:srgbClr val="000000">
                      <a:alpha val="70000"/>
                    </a:srgbClr>
                  </a:outerShdw>
                </a:effectLst>
                <a:uLnTx/>
                <a:uFillTx/>
                <a:latin typeface="Calibri"/>
                <a:ea typeface="+mn-ea"/>
                <a:cs typeface="Arial" pitchFamily="34" charset="0"/>
              </a:endParaRPr>
            </a:p>
          </p:txBody>
        </p:sp>
        <p:sp>
          <p:nvSpPr>
            <p:cNvPr id="31" name="Freeform 17"/>
            <p:cNvSpPr>
              <a:spLocks/>
            </p:cNvSpPr>
            <p:nvPr/>
          </p:nvSpPr>
          <p:spPr bwMode="auto">
            <a:xfrm rot="10800000">
              <a:off x="4584369" y="1526332"/>
              <a:ext cx="647398" cy="1225988"/>
            </a:xfrm>
            <a:custGeom>
              <a:avLst/>
              <a:gdLst>
                <a:gd name="T0" fmla="*/ 6353 w 6353"/>
                <a:gd name="T1" fmla="*/ 10760 h 10760"/>
                <a:gd name="T2" fmla="*/ 6353 w 6353"/>
                <a:gd name="T3" fmla="*/ 0 h 10760"/>
                <a:gd name="T4" fmla="*/ 1301 w 6353"/>
                <a:gd name="T5" fmla="*/ 1611 h 10760"/>
                <a:gd name="T6" fmla="*/ 0 w 6353"/>
                <a:gd name="T7" fmla="*/ 2026 h 10760"/>
                <a:gd name="T8" fmla="*/ 6353 w 6353"/>
                <a:gd name="T9" fmla="*/ 10760 h 10760"/>
              </a:gdLst>
              <a:ahLst/>
              <a:cxnLst>
                <a:cxn ang="0">
                  <a:pos x="T0" y="T1"/>
                </a:cxn>
                <a:cxn ang="0">
                  <a:pos x="T2" y="T3"/>
                </a:cxn>
                <a:cxn ang="0">
                  <a:pos x="T4" y="T5"/>
                </a:cxn>
                <a:cxn ang="0">
                  <a:pos x="T6" y="T7"/>
                </a:cxn>
                <a:cxn ang="0">
                  <a:pos x="T8" y="T9"/>
                </a:cxn>
              </a:cxnLst>
              <a:rect l="0" t="0" r="r" b="b"/>
              <a:pathLst>
                <a:path w="6353" h="10760">
                  <a:moveTo>
                    <a:pt x="6353" y="10760"/>
                  </a:moveTo>
                  <a:lnTo>
                    <a:pt x="6353" y="0"/>
                  </a:lnTo>
                  <a:lnTo>
                    <a:pt x="1301" y="1611"/>
                  </a:lnTo>
                  <a:lnTo>
                    <a:pt x="0" y="2026"/>
                  </a:lnTo>
                  <a:lnTo>
                    <a:pt x="6353" y="10760"/>
                  </a:lnTo>
                  <a:close/>
                </a:path>
              </a:pathLst>
            </a:custGeom>
            <a:gradFill flip="none" rotWithShape="1">
              <a:gsLst>
                <a:gs pos="0">
                  <a:srgbClr val="0098D1">
                    <a:shade val="30000"/>
                    <a:satMod val="115000"/>
                  </a:srgbClr>
                </a:gs>
                <a:gs pos="50000">
                  <a:srgbClr val="0098D1">
                    <a:shade val="67500"/>
                    <a:satMod val="115000"/>
                  </a:srgbClr>
                </a:gs>
                <a:gs pos="100000">
                  <a:srgbClr val="0098D1">
                    <a:shade val="100000"/>
                    <a:satMod val="115000"/>
                  </a:srgbClr>
                </a:gs>
              </a:gsLst>
              <a:lin ang="10800000" scaled="1"/>
              <a:tileRect/>
            </a:gradFill>
            <a:ln w="38100"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lvl="0" indent="0" algn="ctr" defTabSz="912583" rtl="0" eaLnBrk="1" fontAlgn="base" latinLnBrk="0" hangingPunct="1">
                <a:lnSpc>
                  <a:spcPct val="100000"/>
                </a:lnSpc>
                <a:spcBef>
                  <a:spcPct val="0"/>
                </a:spcBef>
                <a:spcAft>
                  <a:spcPct val="0"/>
                </a:spcAft>
                <a:buClrTx/>
                <a:buSzTx/>
                <a:buFontTx/>
                <a:buNone/>
                <a:tabLst/>
                <a:defRPr/>
              </a:pPr>
              <a:endParaRPr kumimoji="0" lang="en-US" sz="2400" b="1" i="0" u="none" strike="noStrike" kern="1200" cap="small" spc="0" normalizeH="0" baseline="0" noProof="0" dirty="0">
                <a:ln>
                  <a:noFill/>
                </a:ln>
                <a:solidFill>
                  <a:prstClr val="white"/>
                </a:solidFill>
                <a:effectLst>
                  <a:outerShdw blurRad="25400" dist="38100" dir="2700000" algn="tl">
                    <a:srgbClr val="000000">
                      <a:alpha val="70000"/>
                    </a:srgbClr>
                  </a:outerShdw>
                </a:effectLst>
                <a:uLnTx/>
                <a:uFillTx/>
                <a:latin typeface="Calibri"/>
                <a:ea typeface="+mn-ea"/>
                <a:cs typeface="Arial" pitchFamily="34" charset="0"/>
              </a:endParaRPr>
            </a:p>
          </p:txBody>
        </p:sp>
        <p:sp>
          <p:nvSpPr>
            <p:cNvPr id="32" name="Freeform 18"/>
            <p:cNvSpPr>
              <a:spLocks/>
            </p:cNvSpPr>
            <p:nvPr/>
          </p:nvSpPr>
          <p:spPr bwMode="auto">
            <a:xfrm rot="10800000">
              <a:off x="3849552" y="2571840"/>
              <a:ext cx="734817" cy="342730"/>
            </a:xfrm>
            <a:custGeom>
              <a:avLst/>
              <a:gdLst>
                <a:gd name="T0" fmla="*/ 0 w 7214"/>
                <a:gd name="T1" fmla="*/ 1425 h 3009"/>
                <a:gd name="T2" fmla="*/ 5036 w 7214"/>
                <a:gd name="T3" fmla="*/ 3009 h 3009"/>
                <a:gd name="T4" fmla="*/ 7211 w 7214"/>
                <a:gd name="T5" fmla="*/ 2274 h 3009"/>
                <a:gd name="T6" fmla="*/ 7214 w 7214"/>
                <a:gd name="T7" fmla="*/ 2270 h 3009"/>
                <a:gd name="T8" fmla="*/ 0 w 7214"/>
                <a:gd name="T9" fmla="*/ 0 h 3009"/>
                <a:gd name="T10" fmla="*/ 0 w 7214"/>
                <a:gd name="T11" fmla="*/ 1425 h 3009"/>
              </a:gdLst>
              <a:ahLst/>
              <a:cxnLst>
                <a:cxn ang="0">
                  <a:pos x="T0" y="T1"/>
                </a:cxn>
                <a:cxn ang="0">
                  <a:pos x="T2" y="T3"/>
                </a:cxn>
                <a:cxn ang="0">
                  <a:pos x="T4" y="T5"/>
                </a:cxn>
                <a:cxn ang="0">
                  <a:pos x="T6" y="T7"/>
                </a:cxn>
                <a:cxn ang="0">
                  <a:pos x="T8" y="T9"/>
                </a:cxn>
                <a:cxn ang="0">
                  <a:pos x="T10" y="T11"/>
                </a:cxn>
              </a:cxnLst>
              <a:rect l="0" t="0" r="r" b="b"/>
              <a:pathLst>
                <a:path w="7214" h="3009">
                  <a:moveTo>
                    <a:pt x="0" y="1425"/>
                  </a:moveTo>
                  <a:lnTo>
                    <a:pt x="5036" y="3009"/>
                  </a:lnTo>
                  <a:lnTo>
                    <a:pt x="7211" y="2274"/>
                  </a:lnTo>
                  <a:lnTo>
                    <a:pt x="7214" y="2270"/>
                  </a:lnTo>
                  <a:lnTo>
                    <a:pt x="0" y="0"/>
                  </a:lnTo>
                  <a:lnTo>
                    <a:pt x="0" y="1425"/>
                  </a:lnTo>
                  <a:close/>
                </a:path>
              </a:pathLst>
            </a:custGeom>
            <a:solidFill>
              <a:srgbClr val="537712"/>
            </a:solidFill>
            <a:ln>
              <a:noFill/>
            </a:ln>
            <a:extLst/>
          </p:spPr>
          <p:txBody>
            <a:bodyPr vert="horz" wrap="square" lIns="91440" tIns="45720" rIns="91440" bIns="45720" numCol="1" anchor="t" anchorCtr="0" compatLnSpc="1">
              <a:prstTxWarp prst="textNoShape">
                <a:avLst/>
              </a:prstTxWarp>
            </a:bodyPr>
            <a:lstStyle/>
            <a:p>
              <a:pPr marL="0" marR="0" lvl="0" indent="0" algn="l" defTabSz="912583"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33" name="Freeform 32"/>
          <p:cNvSpPr/>
          <p:nvPr/>
        </p:nvSpPr>
        <p:spPr>
          <a:xfrm>
            <a:off x="533400" y="1584325"/>
            <a:ext cx="3475618" cy="987321"/>
          </a:xfrm>
          <a:custGeom>
            <a:avLst/>
            <a:gdLst>
              <a:gd name="connsiteX0" fmla="*/ 0 w 4014333"/>
              <a:gd name="connsiteY0" fmla="*/ 0 h 987321"/>
              <a:gd name="connsiteX1" fmla="*/ 4014333 w 4014333"/>
              <a:gd name="connsiteY1" fmla="*/ 0 h 987321"/>
              <a:gd name="connsiteX2" fmla="*/ 3373538 w 4014333"/>
              <a:gd name="connsiteY2" fmla="*/ 987321 h 987321"/>
              <a:gd name="connsiteX3" fmla="*/ 0 w 4014333"/>
              <a:gd name="connsiteY3" fmla="*/ 987321 h 987321"/>
            </a:gdLst>
            <a:ahLst/>
            <a:cxnLst>
              <a:cxn ang="0">
                <a:pos x="connsiteX0" y="connsiteY0"/>
              </a:cxn>
              <a:cxn ang="0">
                <a:pos x="connsiteX1" y="connsiteY1"/>
              </a:cxn>
              <a:cxn ang="0">
                <a:pos x="connsiteX2" y="connsiteY2"/>
              </a:cxn>
              <a:cxn ang="0">
                <a:pos x="connsiteX3" y="connsiteY3"/>
              </a:cxn>
            </a:cxnLst>
            <a:rect l="l" t="t" r="r" b="b"/>
            <a:pathLst>
              <a:path w="4014333" h="987321">
                <a:moveTo>
                  <a:pt x="0" y="0"/>
                </a:moveTo>
                <a:lnTo>
                  <a:pt x="4014333" y="0"/>
                </a:lnTo>
                <a:lnTo>
                  <a:pt x="3373538" y="987321"/>
                </a:lnTo>
                <a:lnTo>
                  <a:pt x="0" y="987321"/>
                </a:lnTo>
                <a:close/>
              </a:path>
            </a:pathLst>
          </a:custGeom>
          <a:gradFill flip="none" rotWithShape="1">
            <a:gsLst>
              <a:gs pos="80000">
                <a:srgbClr val="F2F2F2">
                  <a:alpha val="20000"/>
                </a:srgbClr>
              </a:gs>
              <a:gs pos="60000">
                <a:srgbClr val="F2F2F2"/>
              </a:gs>
              <a:gs pos="0">
                <a:schemeClr val="bg1">
                  <a:lumMod val="95000"/>
                </a:schemeClr>
              </a:gs>
              <a:gs pos="100000">
                <a:schemeClr val="bg1">
                  <a:lumMod val="95000"/>
                  <a:alpha val="9000"/>
                </a:schemeClr>
              </a:gs>
            </a:gsLst>
            <a:lin ang="10800000" scaled="1"/>
            <a:tileRect/>
          </a:gradFill>
          <a:ln w="38100" cap="flat" cmpd="sng" algn="ctr">
            <a:noFill/>
            <a:prstDash val="solid"/>
            <a:round/>
            <a:headEnd type="none" w="med" len="med"/>
            <a:tailEnd type="none" w="med" len="med"/>
          </a:ln>
          <a:effectLst/>
        </p:spPr>
        <p:txBody>
          <a:bodyPr vert="horz" wrap="square" lIns="91440" tIns="45720" rIns="457200" bIns="45720" numCol="1" rtlCol="0" anchor="ctr" anchorCtr="0" compatLnSpc="1">
            <a:prstTxWarp prst="textNoShape">
              <a:avLst/>
            </a:prstTxWarp>
          </a:bodyPr>
          <a:lstStyle/>
          <a:p>
            <a:pPr marL="0" marR="0" lvl="0" indent="0" algn="r" defTabSz="912583" rtl="0" eaLnBrk="1" fontAlgn="base" latinLnBrk="0" hangingPunct="1">
              <a:lnSpc>
                <a:spcPct val="100000"/>
              </a:lnSpc>
              <a:spcBef>
                <a:spcPct val="0"/>
              </a:spcBef>
              <a:spcAft>
                <a:spcPct val="0"/>
              </a:spcAft>
              <a:buClrTx/>
              <a:buSzTx/>
              <a:buFontTx/>
              <a:buNone/>
              <a:tabLst/>
              <a:defRPr/>
            </a:pPr>
            <a:r>
              <a:rPr kumimoji="0" lang="en-US" sz="1600" b="0" i="0" u="none" strike="noStrike" kern="1200" cap="small" spc="0" normalizeH="0" baseline="0" noProof="0" dirty="0">
                <a:ln>
                  <a:noFill/>
                </a:ln>
                <a:solidFill>
                  <a:prstClr val="black">
                    <a:lumMod val="85000"/>
                    <a:lumOff val="15000"/>
                  </a:prstClr>
                </a:solidFill>
                <a:effectLst/>
                <a:uLnTx/>
                <a:uFillTx/>
                <a:latin typeface="Calibri"/>
                <a:ea typeface="+mn-ea"/>
                <a:cs typeface="Arial" pitchFamily="34" charset="0"/>
              </a:rPr>
              <a:t>World Class</a:t>
            </a:r>
          </a:p>
        </p:txBody>
      </p:sp>
      <p:sp>
        <p:nvSpPr>
          <p:cNvPr id="34" name="Freeform 33"/>
          <p:cNvSpPr/>
          <p:nvPr/>
        </p:nvSpPr>
        <p:spPr>
          <a:xfrm>
            <a:off x="533400" y="2710957"/>
            <a:ext cx="2744406" cy="690431"/>
          </a:xfrm>
          <a:custGeom>
            <a:avLst/>
            <a:gdLst>
              <a:gd name="connsiteX0" fmla="*/ 0 w 3283122"/>
              <a:gd name="connsiteY0" fmla="*/ 0 h 690431"/>
              <a:gd name="connsiteX1" fmla="*/ 3283122 w 3283122"/>
              <a:gd name="connsiteY1" fmla="*/ 0 h 690431"/>
              <a:gd name="connsiteX2" fmla="*/ 2835016 w 3283122"/>
              <a:gd name="connsiteY2" fmla="*/ 690431 h 690431"/>
              <a:gd name="connsiteX3" fmla="*/ 0 w 3283122"/>
              <a:gd name="connsiteY3" fmla="*/ 690431 h 690431"/>
            </a:gdLst>
            <a:ahLst/>
            <a:cxnLst>
              <a:cxn ang="0">
                <a:pos x="connsiteX0" y="connsiteY0"/>
              </a:cxn>
              <a:cxn ang="0">
                <a:pos x="connsiteX1" y="connsiteY1"/>
              </a:cxn>
              <a:cxn ang="0">
                <a:pos x="connsiteX2" y="connsiteY2"/>
              </a:cxn>
              <a:cxn ang="0">
                <a:pos x="connsiteX3" y="connsiteY3"/>
              </a:cxn>
            </a:cxnLst>
            <a:rect l="l" t="t" r="r" b="b"/>
            <a:pathLst>
              <a:path w="3283122" h="690431">
                <a:moveTo>
                  <a:pt x="0" y="0"/>
                </a:moveTo>
                <a:lnTo>
                  <a:pt x="3283122" y="0"/>
                </a:lnTo>
                <a:lnTo>
                  <a:pt x="2835016" y="690431"/>
                </a:lnTo>
                <a:lnTo>
                  <a:pt x="0" y="690431"/>
                </a:lnTo>
                <a:close/>
              </a:path>
            </a:pathLst>
          </a:custGeom>
          <a:gradFill flip="none" rotWithShape="1">
            <a:gsLst>
              <a:gs pos="80000">
                <a:srgbClr val="F2F2F2">
                  <a:alpha val="20000"/>
                </a:srgbClr>
              </a:gs>
              <a:gs pos="60000">
                <a:srgbClr val="F2F2F2"/>
              </a:gs>
              <a:gs pos="0">
                <a:schemeClr val="bg1">
                  <a:lumMod val="95000"/>
                </a:schemeClr>
              </a:gs>
              <a:gs pos="100000">
                <a:schemeClr val="bg1">
                  <a:lumMod val="95000"/>
                  <a:alpha val="9000"/>
                </a:schemeClr>
              </a:gs>
            </a:gsLst>
            <a:lin ang="10800000" scaled="1"/>
            <a:tileRect/>
          </a:gradFill>
          <a:ln w="38100" cap="flat" cmpd="sng" algn="ctr">
            <a:noFill/>
            <a:prstDash val="solid"/>
            <a:round/>
            <a:headEnd type="none" w="med" len="med"/>
            <a:tailEnd type="none" w="med" len="med"/>
          </a:ln>
          <a:effectLst/>
        </p:spPr>
        <p:txBody>
          <a:bodyPr vert="horz" wrap="square" lIns="91440" tIns="45720" rIns="457200" bIns="45720" numCol="1" rtlCol="0" anchor="ctr" anchorCtr="0" compatLnSpc="1">
            <a:prstTxWarp prst="textNoShape">
              <a:avLst/>
            </a:prstTxWarp>
          </a:bodyPr>
          <a:lstStyle/>
          <a:p>
            <a:pPr marL="0" marR="0" lvl="0" indent="0" algn="r" defTabSz="912583" rtl="0" eaLnBrk="1" fontAlgn="base" latinLnBrk="0" hangingPunct="1">
              <a:lnSpc>
                <a:spcPct val="100000"/>
              </a:lnSpc>
              <a:spcBef>
                <a:spcPct val="0"/>
              </a:spcBef>
              <a:spcAft>
                <a:spcPct val="0"/>
              </a:spcAft>
              <a:buClrTx/>
              <a:buSzTx/>
              <a:buFontTx/>
              <a:buNone/>
              <a:tabLst/>
              <a:defRPr/>
            </a:pPr>
            <a:r>
              <a:rPr kumimoji="0" lang="en-US" sz="1600" b="0" i="0" u="none" strike="noStrike" kern="1200" cap="small" spc="0" normalizeH="0" baseline="0" noProof="0" dirty="0">
                <a:ln>
                  <a:noFill/>
                </a:ln>
                <a:solidFill>
                  <a:prstClr val="black">
                    <a:lumMod val="85000"/>
                    <a:lumOff val="15000"/>
                  </a:prstClr>
                </a:solidFill>
                <a:effectLst/>
                <a:uLnTx/>
                <a:uFillTx/>
                <a:latin typeface="Calibri"/>
                <a:ea typeface="+mn-ea"/>
                <a:cs typeface="Arial" pitchFamily="34" charset="0"/>
              </a:rPr>
              <a:t>Risk-Based</a:t>
            </a:r>
          </a:p>
        </p:txBody>
      </p:sp>
      <p:sp>
        <p:nvSpPr>
          <p:cNvPr id="35" name="Freeform 34"/>
          <p:cNvSpPr/>
          <p:nvPr/>
        </p:nvSpPr>
        <p:spPr>
          <a:xfrm>
            <a:off x="533400" y="3540699"/>
            <a:ext cx="2205884" cy="670866"/>
          </a:xfrm>
          <a:custGeom>
            <a:avLst/>
            <a:gdLst>
              <a:gd name="connsiteX0" fmla="*/ 0 w 2744600"/>
              <a:gd name="connsiteY0" fmla="*/ 0 h 670866"/>
              <a:gd name="connsiteX1" fmla="*/ 2744600 w 2744600"/>
              <a:gd name="connsiteY1" fmla="*/ 0 h 670866"/>
              <a:gd name="connsiteX2" fmla="*/ 2309193 w 2744600"/>
              <a:gd name="connsiteY2" fmla="*/ 670866 h 670866"/>
              <a:gd name="connsiteX3" fmla="*/ 0 w 2744600"/>
              <a:gd name="connsiteY3" fmla="*/ 670866 h 670866"/>
            </a:gdLst>
            <a:ahLst/>
            <a:cxnLst>
              <a:cxn ang="0">
                <a:pos x="connsiteX0" y="connsiteY0"/>
              </a:cxn>
              <a:cxn ang="0">
                <a:pos x="connsiteX1" y="connsiteY1"/>
              </a:cxn>
              <a:cxn ang="0">
                <a:pos x="connsiteX2" y="connsiteY2"/>
              </a:cxn>
              <a:cxn ang="0">
                <a:pos x="connsiteX3" y="connsiteY3"/>
              </a:cxn>
            </a:cxnLst>
            <a:rect l="l" t="t" r="r" b="b"/>
            <a:pathLst>
              <a:path w="2744600" h="670866">
                <a:moveTo>
                  <a:pt x="0" y="0"/>
                </a:moveTo>
                <a:lnTo>
                  <a:pt x="2744600" y="0"/>
                </a:lnTo>
                <a:lnTo>
                  <a:pt x="2309193" y="670866"/>
                </a:lnTo>
                <a:lnTo>
                  <a:pt x="0" y="670866"/>
                </a:lnTo>
                <a:close/>
              </a:path>
            </a:pathLst>
          </a:custGeom>
          <a:gradFill flip="none" rotWithShape="1">
            <a:gsLst>
              <a:gs pos="80000">
                <a:srgbClr val="F2F2F2">
                  <a:alpha val="20000"/>
                </a:srgbClr>
              </a:gs>
              <a:gs pos="60000">
                <a:srgbClr val="F2F2F2"/>
              </a:gs>
              <a:gs pos="0">
                <a:schemeClr val="bg1">
                  <a:lumMod val="95000"/>
                </a:schemeClr>
              </a:gs>
              <a:gs pos="100000">
                <a:schemeClr val="bg1">
                  <a:lumMod val="95000"/>
                  <a:alpha val="9000"/>
                </a:schemeClr>
              </a:gs>
            </a:gsLst>
            <a:lin ang="10800000" scaled="1"/>
            <a:tileRect/>
          </a:gradFill>
          <a:ln w="38100" cap="flat" cmpd="sng" algn="ctr">
            <a:noFill/>
            <a:prstDash val="solid"/>
            <a:round/>
            <a:headEnd type="none" w="med" len="med"/>
            <a:tailEnd type="none" w="med" len="med"/>
          </a:ln>
          <a:effectLst/>
        </p:spPr>
        <p:txBody>
          <a:bodyPr vert="horz" wrap="square" lIns="91440" tIns="45720" rIns="457200" bIns="45720" numCol="1" rtlCol="0" anchor="ctr" anchorCtr="0" compatLnSpc="1">
            <a:prstTxWarp prst="textNoShape">
              <a:avLst/>
            </a:prstTxWarp>
          </a:bodyPr>
          <a:lstStyle/>
          <a:p>
            <a:pPr marL="0" marR="0" lvl="0" indent="0" algn="r" defTabSz="912583" rtl="0" eaLnBrk="1" fontAlgn="base" latinLnBrk="0" hangingPunct="1">
              <a:lnSpc>
                <a:spcPct val="100000"/>
              </a:lnSpc>
              <a:spcBef>
                <a:spcPct val="0"/>
              </a:spcBef>
              <a:spcAft>
                <a:spcPct val="0"/>
              </a:spcAft>
              <a:buClrTx/>
              <a:buSzTx/>
              <a:buFontTx/>
              <a:buNone/>
              <a:tabLst/>
              <a:defRPr/>
            </a:pPr>
            <a:r>
              <a:rPr kumimoji="0" lang="en-US" sz="1600" b="0" i="0" u="none" strike="noStrike" kern="1200" cap="small" spc="0" normalizeH="0" baseline="0" noProof="0" dirty="0">
                <a:ln>
                  <a:noFill/>
                </a:ln>
                <a:solidFill>
                  <a:prstClr val="black">
                    <a:lumMod val="85000"/>
                    <a:lumOff val="15000"/>
                  </a:prstClr>
                </a:solidFill>
                <a:effectLst/>
                <a:uLnTx/>
                <a:uFillTx/>
                <a:latin typeface="Calibri"/>
                <a:ea typeface="+mn-ea"/>
                <a:cs typeface="Arial" pitchFamily="34" charset="0"/>
              </a:rPr>
              <a:t>Compliance</a:t>
            </a:r>
          </a:p>
        </p:txBody>
      </p:sp>
      <p:sp>
        <p:nvSpPr>
          <p:cNvPr id="36" name="Freeform 35"/>
          <p:cNvSpPr/>
          <p:nvPr/>
        </p:nvSpPr>
        <p:spPr>
          <a:xfrm>
            <a:off x="533400" y="4411847"/>
            <a:ext cx="1640490" cy="647494"/>
          </a:xfrm>
          <a:custGeom>
            <a:avLst/>
            <a:gdLst>
              <a:gd name="connsiteX0" fmla="*/ 0 w 2179205"/>
              <a:gd name="connsiteY0" fmla="*/ 0 h 647494"/>
              <a:gd name="connsiteX1" fmla="*/ 2179205 w 2179205"/>
              <a:gd name="connsiteY1" fmla="*/ 0 h 647494"/>
              <a:gd name="connsiteX2" fmla="*/ 1758966 w 2179205"/>
              <a:gd name="connsiteY2" fmla="*/ 647494 h 647494"/>
              <a:gd name="connsiteX3" fmla="*/ 0 w 2179205"/>
              <a:gd name="connsiteY3" fmla="*/ 647494 h 647494"/>
            </a:gdLst>
            <a:ahLst/>
            <a:cxnLst>
              <a:cxn ang="0">
                <a:pos x="connsiteX0" y="connsiteY0"/>
              </a:cxn>
              <a:cxn ang="0">
                <a:pos x="connsiteX1" y="connsiteY1"/>
              </a:cxn>
              <a:cxn ang="0">
                <a:pos x="connsiteX2" y="connsiteY2"/>
              </a:cxn>
              <a:cxn ang="0">
                <a:pos x="connsiteX3" y="connsiteY3"/>
              </a:cxn>
            </a:cxnLst>
            <a:rect l="l" t="t" r="r" b="b"/>
            <a:pathLst>
              <a:path w="2179205" h="647494">
                <a:moveTo>
                  <a:pt x="0" y="0"/>
                </a:moveTo>
                <a:lnTo>
                  <a:pt x="2179205" y="0"/>
                </a:lnTo>
                <a:lnTo>
                  <a:pt x="1758966" y="647494"/>
                </a:lnTo>
                <a:lnTo>
                  <a:pt x="0" y="647494"/>
                </a:lnTo>
                <a:close/>
              </a:path>
            </a:pathLst>
          </a:custGeom>
          <a:gradFill flip="none" rotWithShape="1">
            <a:gsLst>
              <a:gs pos="80000">
                <a:srgbClr val="F2F2F2">
                  <a:alpha val="20000"/>
                </a:srgbClr>
              </a:gs>
              <a:gs pos="60000">
                <a:srgbClr val="F2F2F2"/>
              </a:gs>
              <a:gs pos="0">
                <a:schemeClr val="bg1">
                  <a:lumMod val="95000"/>
                </a:schemeClr>
              </a:gs>
              <a:gs pos="100000">
                <a:schemeClr val="bg1">
                  <a:lumMod val="95000"/>
                  <a:alpha val="9000"/>
                </a:schemeClr>
              </a:gs>
            </a:gsLst>
            <a:lin ang="10800000" scaled="1"/>
            <a:tileRect/>
          </a:gradFill>
          <a:ln w="38100" cap="flat" cmpd="sng" algn="ctr">
            <a:noFill/>
            <a:prstDash val="solid"/>
            <a:round/>
            <a:headEnd type="none" w="med" len="med"/>
            <a:tailEnd type="none" w="med" len="med"/>
          </a:ln>
          <a:effectLst/>
        </p:spPr>
        <p:txBody>
          <a:bodyPr vert="horz" wrap="square" lIns="91440" tIns="45720" rIns="457200" bIns="45720" numCol="1" rtlCol="0" anchor="ctr" anchorCtr="0" compatLnSpc="1">
            <a:prstTxWarp prst="textNoShape">
              <a:avLst/>
            </a:prstTxWarp>
          </a:bodyPr>
          <a:lstStyle/>
          <a:p>
            <a:pPr marL="0" marR="0" lvl="0" indent="0" algn="r" defTabSz="912583" rtl="0" eaLnBrk="1" fontAlgn="base" latinLnBrk="0" hangingPunct="1">
              <a:lnSpc>
                <a:spcPct val="100000"/>
              </a:lnSpc>
              <a:spcBef>
                <a:spcPct val="0"/>
              </a:spcBef>
              <a:spcAft>
                <a:spcPct val="0"/>
              </a:spcAft>
              <a:buClrTx/>
              <a:buSzTx/>
              <a:buFontTx/>
              <a:buNone/>
              <a:tabLst/>
              <a:defRPr/>
            </a:pPr>
            <a:r>
              <a:rPr kumimoji="0" lang="en-US" sz="1600" b="0" i="0" u="none" strike="noStrike" kern="1200" cap="small" spc="0" normalizeH="0" baseline="0" noProof="0" dirty="0">
                <a:ln>
                  <a:noFill/>
                </a:ln>
                <a:solidFill>
                  <a:prstClr val="black">
                    <a:lumMod val="85000"/>
                    <a:lumOff val="15000"/>
                  </a:prstClr>
                </a:solidFill>
                <a:effectLst/>
                <a:uLnTx/>
                <a:uFillTx/>
                <a:latin typeface="Calibri"/>
                <a:ea typeface="+mn-ea"/>
                <a:cs typeface="Arial" pitchFamily="34" charset="0"/>
              </a:rPr>
              <a:t>Hygiene</a:t>
            </a:r>
          </a:p>
        </p:txBody>
      </p:sp>
      <p:sp>
        <p:nvSpPr>
          <p:cNvPr id="37" name="Freeform 36"/>
          <p:cNvSpPr/>
          <p:nvPr/>
        </p:nvSpPr>
        <p:spPr>
          <a:xfrm>
            <a:off x="5124352" y="1584325"/>
            <a:ext cx="4014332" cy="987321"/>
          </a:xfrm>
          <a:custGeom>
            <a:avLst/>
            <a:gdLst>
              <a:gd name="connsiteX0" fmla="*/ 0 w 4014332"/>
              <a:gd name="connsiteY0" fmla="*/ 0 h 987321"/>
              <a:gd name="connsiteX1" fmla="*/ 4014332 w 4014332"/>
              <a:gd name="connsiteY1" fmla="*/ 0 h 987321"/>
              <a:gd name="connsiteX2" fmla="*/ 4014332 w 4014332"/>
              <a:gd name="connsiteY2" fmla="*/ 987321 h 987321"/>
              <a:gd name="connsiteX3" fmla="*/ 640794 w 4014332"/>
              <a:gd name="connsiteY3" fmla="*/ 987321 h 987321"/>
            </a:gdLst>
            <a:ahLst/>
            <a:cxnLst>
              <a:cxn ang="0">
                <a:pos x="connsiteX0" y="connsiteY0"/>
              </a:cxn>
              <a:cxn ang="0">
                <a:pos x="connsiteX1" y="connsiteY1"/>
              </a:cxn>
              <a:cxn ang="0">
                <a:pos x="connsiteX2" y="connsiteY2"/>
              </a:cxn>
              <a:cxn ang="0">
                <a:pos x="connsiteX3" y="connsiteY3"/>
              </a:cxn>
            </a:cxnLst>
            <a:rect l="l" t="t" r="r" b="b"/>
            <a:pathLst>
              <a:path w="4014332" h="987321">
                <a:moveTo>
                  <a:pt x="0" y="0"/>
                </a:moveTo>
                <a:lnTo>
                  <a:pt x="4014332" y="0"/>
                </a:lnTo>
                <a:lnTo>
                  <a:pt x="4014332" y="987321"/>
                </a:lnTo>
                <a:lnTo>
                  <a:pt x="640794" y="987321"/>
                </a:lnTo>
                <a:close/>
              </a:path>
            </a:pathLst>
          </a:custGeom>
          <a:gradFill flip="none" rotWithShape="1">
            <a:gsLst>
              <a:gs pos="80000">
                <a:srgbClr val="F2F2F2">
                  <a:alpha val="20000"/>
                </a:srgbClr>
              </a:gs>
              <a:gs pos="60000">
                <a:srgbClr val="F2F2F2"/>
              </a:gs>
              <a:gs pos="0">
                <a:schemeClr val="bg1">
                  <a:lumMod val="95000"/>
                </a:schemeClr>
              </a:gs>
              <a:gs pos="100000">
                <a:schemeClr val="bg1">
                  <a:lumMod val="95000"/>
                  <a:alpha val="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pPr marL="0" marR="0" lvl="0" indent="0" algn="l" defTabSz="912583" rtl="0" eaLnBrk="1" fontAlgn="auto" latinLnBrk="0" hangingPunct="1">
              <a:lnSpc>
                <a:spcPct val="100000"/>
              </a:lnSpc>
              <a:spcBef>
                <a:spcPts val="0"/>
              </a:spcBef>
              <a:spcAft>
                <a:spcPts val="0"/>
              </a:spcAft>
              <a:buClrTx/>
              <a:buSzTx/>
              <a:buFontTx/>
              <a:buNone/>
              <a:tabLst/>
              <a:defRPr/>
            </a:pPr>
            <a:r>
              <a:rPr kumimoji="0" lang="en-US" sz="1600" b="0" i="0" u="none" strike="noStrike" kern="1200" cap="small" spc="0" normalizeH="0" baseline="0" noProof="0" dirty="0">
                <a:ln>
                  <a:noFill/>
                </a:ln>
                <a:solidFill>
                  <a:prstClr val="black">
                    <a:lumMod val="85000"/>
                    <a:lumOff val="15000"/>
                  </a:prstClr>
                </a:solidFill>
                <a:effectLst/>
                <a:uLnTx/>
                <a:uFillTx/>
                <a:latin typeface="Calibri"/>
                <a:ea typeface="+mn-ea"/>
                <a:cs typeface="Arial" pitchFamily="34" charset="0"/>
              </a:rPr>
              <a:t>DefSec1</a:t>
            </a:r>
          </a:p>
        </p:txBody>
      </p:sp>
      <p:sp>
        <p:nvSpPr>
          <p:cNvPr id="38" name="Freeform 37"/>
          <p:cNvSpPr/>
          <p:nvPr/>
        </p:nvSpPr>
        <p:spPr>
          <a:xfrm>
            <a:off x="5855562" y="2710957"/>
            <a:ext cx="3283122" cy="690431"/>
          </a:xfrm>
          <a:custGeom>
            <a:avLst/>
            <a:gdLst>
              <a:gd name="connsiteX0" fmla="*/ 0 w 3283122"/>
              <a:gd name="connsiteY0" fmla="*/ 0 h 690431"/>
              <a:gd name="connsiteX1" fmla="*/ 3283122 w 3283122"/>
              <a:gd name="connsiteY1" fmla="*/ 0 h 690431"/>
              <a:gd name="connsiteX2" fmla="*/ 3283122 w 3283122"/>
              <a:gd name="connsiteY2" fmla="*/ 690431 h 690431"/>
              <a:gd name="connsiteX3" fmla="*/ 448106 w 3283122"/>
              <a:gd name="connsiteY3" fmla="*/ 690431 h 690431"/>
            </a:gdLst>
            <a:ahLst/>
            <a:cxnLst>
              <a:cxn ang="0">
                <a:pos x="connsiteX0" y="connsiteY0"/>
              </a:cxn>
              <a:cxn ang="0">
                <a:pos x="connsiteX1" y="connsiteY1"/>
              </a:cxn>
              <a:cxn ang="0">
                <a:pos x="connsiteX2" y="connsiteY2"/>
              </a:cxn>
              <a:cxn ang="0">
                <a:pos x="connsiteX3" y="connsiteY3"/>
              </a:cxn>
            </a:cxnLst>
            <a:rect l="l" t="t" r="r" b="b"/>
            <a:pathLst>
              <a:path w="3283122" h="690431">
                <a:moveTo>
                  <a:pt x="0" y="0"/>
                </a:moveTo>
                <a:lnTo>
                  <a:pt x="3283122" y="0"/>
                </a:lnTo>
                <a:lnTo>
                  <a:pt x="3283122" y="690431"/>
                </a:lnTo>
                <a:lnTo>
                  <a:pt x="448106" y="690431"/>
                </a:lnTo>
                <a:close/>
              </a:path>
            </a:pathLst>
          </a:custGeom>
          <a:gradFill flip="none" rotWithShape="1">
            <a:gsLst>
              <a:gs pos="80000">
                <a:srgbClr val="F2F2F2">
                  <a:alpha val="20000"/>
                </a:srgbClr>
              </a:gs>
              <a:gs pos="60000">
                <a:srgbClr val="F2F2F2"/>
              </a:gs>
              <a:gs pos="0">
                <a:schemeClr val="bg1">
                  <a:lumMod val="95000"/>
                </a:schemeClr>
              </a:gs>
              <a:gs pos="100000">
                <a:schemeClr val="bg1">
                  <a:lumMod val="95000"/>
                  <a:alpha val="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pPr marL="0" marR="0" lvl="0" indent="0" algn="l" defTabSz="912583" rtl="0" eaLnBrk="1" fontAlgn="auto" latinLnBrk="0" hangingPunct="1">
              <a:lnSpc>
                <a:spcPct val="100000"/>
              </a:lnSpc>
              <a:spcBef>
                <a:spcPts val="0"/>
              </a:spcBef>
              <a:spcAft>
                <a:spcPts val="0"/>
              </a:spcAft>
              <a:buClrTx/>
              <a:buSzTx/>
              <a:buFontTx/>
              <a:buNone/>
              <a:tabLst/>
              <a:defRPr/>
            </a:pPr>
            <a:r>
              <a:rPr kumimoji="0" lang="en-US" sz="1600" b="0" i="0" u="none" strike="noStrike" kern="1200" cap="small" spc="0" normalizeH="0" baseline="0" noProof="0" dirty="0">
                <a:ln>
                  <a:noFill/>
                </a:ln>
                <a:solidFill>
                  <a:prstClr val="black">
                    <a:lumMod val="85000"/>
                    <a:lumOff val="15000"/>
                  </a:prstClr>
                </a:solidFill>
                <a:effectLst/>
                <a:uLnTx/>
                <a:uFillTx/>
                <a:latin typeface="Calibri"/>
                <a:ea typeface="+mn-ea"/>
                <a:cs typeface="Arial" pitchFamily="34" charset="0"/>
              </a:rPr>
              <a:t>DefSec2</a:t>
            </a:r>
          </a:p>
        </p:txBody>
      </p:sp>
      <p:sp>
        <p:nvSpPr>
          <p:cNvPr id="39" name="Freeform 38"/>
          <p:cNvSpPr/>
          <p:nvPr/>
        </p:nvSpPr>
        <p:spPr>
          <a:xfrm>
            <a:off x="6394084" y="3540699"/>
            <a:ext cx="2744600" cy="670866"/>
          </a:xfrm>
          <a:custGeom>
            <a:avLst/>
            <a:gdLst>
              <a:gd name="connsiteX0" fmla="*/ 0 w 2744600"/>
              <a:gd name="connsiteY0" fmla="*/ 0 h 670866"/>
              <a:gd name="connsiteX1" fmla="*/ 2744600 w 2744600"/>
              <a:gd name="connsiteY1" fmla="*/ 0 h 670866"/>
              <a:gd name="connsiteX2" fmla="*/ 2744600 w 2744600"/>
              <a:gd name="connsiteY2" fmla="*/ 670866 h 670866"/>
              <a:gd name="connsiteX3" fmla="*/ 435408 w 2744600"/>
              <a:gd name="connsiteY3" fmla="*/ 670866 h 670866"/>
            </a:gdLst>
            <a:ahLst/>
            <a:cxnLst>
              <a:cxn ang="0">
                <a:pos x="connsiteX0" y="connsiteY0"/>
              </a:cxn>
              <a:cxn ang="0">
                <a:pos x="connsiteX1" y="connsiteY1"/>
              </a:cxn>
              <a:cxn ang="0">
                <a:pos x="connsiteX2" y="connsiteY2"/>
              </a:cxn>
              <a:cxn ang="0">
                <a:pos x="connsiteX3" y="connsiteY3"/>
              </a:cxn>
            </a:cxnLst>
            <a:rect l="l" t="t" r="r" b="b"/>
            <a:pathLst>
              <a:path w="2744600" h="670866">
                <a:moveTo>
                  <a:pt x="0" y="0"/>
                </a:moveTo>
                <a:lnTo>
                  <a:pt x="2744600" y="0"/>
                </a:lnTo>
                <a:lnTo>
                  <a:pt x="2744600" y="670866"/>
                </a:lnTo>
                <a:lnTo>
                  <a:pt x="435408" y="670866"/>
                </a:lnTo>
                <a:close/>
              </a:path>
            </a:pathLst>
          </a:custGeom>
          <a:gradFill flip="none" rotWithShape="1">
            <a:gsLst>
              <a:gs pos="80000">
                <a:srgbClr val="F2F2F2">
                  <a:alpha val="20000"/>
                </a:srgbClr>
              </a:gs>
              <a:gs pos="60000">
                <a:srgbClr val="F2F2F2"/>
              </a:gs>
              <a:gs pos="0">
                <a:schemeClr val="bg1">
                  <a:lumMod val="95000"/>
                </a:schemeClr>
              </a:gs>
              <a:gs pos="100000">
                <a:schemeClr val="bg1">
                  <a:lumMod val="95000"/>
                  <a:alpha val="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pPr marL="0" marR="0" lvl="0" indent="0" algn="l" defTabSz="912583" rtl="0" eaLnBrk="1" fontAlgn="auto" latinLnBrk="0" hangingPunct="1">
              <a:lnSpc>
                <a:spcPct val="100000"/>
              </a:lnSpc>
              <a:spcBef>
                <a:spcPts val="0"/>
              </a:spcBef>
              <a:spcAft>
                <a:spcPts val="0"/>
              </a:spcAft>
              <a:buClrTx/>
              <a:buSzTx/>
              <a:buFontTx/>
              <a:buNone/>
              <a:tabLst/>
              <a:defRPr/>
            </a:pPr>
            <a:r>
              <a:rPr kumimoji="0" lang="en-US" sz="1600" b="0" i="0" u="none" strike="noStrike" kern="1200" cap="small" spc="0" normalizeH="0" baseline="0" noProof="0" dirty="0">
                <a:ln>
                  <a:noFill/>
                </a:ln>
                <a:solidFill>
                  <a:prstClr val="black">
                    <a:lumMod val="85000"/>
                    <a:lumOff val="15000"/>
                  </a:prstClr>
                </a:solidFill>
                <a:effectLst/>
                <a:uLnTx/>
                <a:uFillTx/>
                <a:latin typeface="Calibri"/>
                <a:ea typeface="+mn-ea"/>
                <a:cs typeface="Arial" pitchFamily="34" charset="0"/>
              </a:rPr>
              <a:t>DefSec3</a:t>
            </a:r>
          </a:p>
        </p:txBody>
      </p:sp>
      <p:sp>
        <p:nvSpPr>
          <p:cNvPr id="40" name="Freeform 39"/>
          <p:cNvSpPr/>
          <p:nvPr/>
        </p:nvSpPr>
        <p:spPr>
          <a:xfrm>
            <a:off x="6959480" y="4411847"/>
            <a:ext cx="2179204" cy="647494"/>
          </a:xfrm>
          <a:custGeom>
            <a:avLst/>
            <a:gdLst>
              <a:gd name="connsiteX0" fmla="*/ 0 w 2179204"/>
              <a:gd name="connsiteY0" fmla="*/ 0 h 647494"/>
              <a:gd name="connsiteX1" fmla="*/ 2179204 w 2179204"/>
              <a:gd name="connsiteY1" fmla="*/ 0 h 647494"/>
              <a:gd name="connsiteX2" fmla="*/ 2179204 w 2179204"/>
              <a:gd name="connsiteY2" fmla="*/ 647494 h 647494"/>
              <a:gd name="connsiteX3" fmla="*/ 420238 w 2179204"/>
              <a:gd name="connsiteY3" fmla="*/ 647494 h 647494"/>
            </a:gdLst>
            <a:ahLst/>
            <a:cxnLst>
              <a:cxn ang="0">
                <a:pos x="connsiteX0" y="connsiteY0"/>
              </a:cxn>
              <a:cxn ang="0">
                <a:pos x="connsiteX1" y="connsiteY1"/>
              </a:cxn>
              <a:cxn ang="0">
                <a:pos x="connsiteX2" y="connsiteY2"/>
              </a:cxn>
              <a:cxn ang="0">
                <a:pos x="connsiteX3" y="connsiteY3"/>
              </a:cxn>
            </a:cxnLst>
            <a:rect l="l" t="t" r="r" b="b"/>
            <a:pathLst>
              <a:path w="2179204" h="647494">
                <a:moveTo>
                  <a:pt x="0" y="0"/>
                </a:moveTo>
                <a:lnTo>
                  <a:pt x="2179204" y="0"/>
                </a:lnTo>
                <a:lnTo>
                  <a:pt x="2179204" y="647494"/>
                </a:lnTo>
                <a:lnTo>
                  <a:pt x="420238" y="647494"/>
                </a:lnTo>
                <a:close/>
              </a:path>
            </a:pathLst>
          </a:custGeom>
          <a:gradFill flip="none" rotWithShape="1">
            <a:gsLst>
              <a:gs pos="80000">
                <a:srgbClr val="F2F2F2">
                  <a:alpha val="20000"/>
                </a:srgbClr>
              </a:gs>
              <a:gs pos="60000">
                <a:srgbClr val="F2F2F2"/>
              </a:gs>
              <a:gs pos="0">
                <a:schemeClr val="bg1">
                  <a:lumMod val="95000"/>
                </a:schemeClr>
              </a:gs>
              <a:gs pos="100000">
                <a:schemeClr val="bg1">
                  <a:lumMod val="95000"/>
                  <a:alpha val="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pPr marL="0" marR="0" lvl="0" indent="0" algn="l" defTabSz="912583" rtl="0" eaLnBrk="1" fontAlgn="auto" latinLnBrk="0" hangingPunct="1">
              <a:lnSpc>
                <a:spcPct val="100000"/>
              </a:lnSpc>
              <a:spcBef>
                <a:spcPts val="0"/>
              </a:spcBef>
              <a:spcAft>
                <a:spcPts val="0"/>
              </a:spcAft>
              <a:buClrTx/>
              <a:buSzTx/>
              <a:buFontTx/>
              <a:buNone/>
              <a:tabLst/>
              <a:defRPr/>
            </a:pPr>
            <a:r>
              <a:rPr kumimoji="0" lang="en-US" sz="1600" b="0" i="0" u="none" strike="noStrike" kern="1200" cap="small" spc="0" normalizeH="0" baseline="0" noProof="0" dirty="0">
                <a:ln>
                  <a:noFill/>
                </a:ln>
                <a:solidFill>
                  <a:prstClr val="black">
                    <a:lumMod val="85000"/>
                    <a:lumOff val="15000"/>
                  </a:prstClr>
                </a:solidFill>
                <a:effectLst/>
                <a:uLnTx/>
                <a:uFillTx/>
                <a:latin typeface="Calibri"/>
                <a:ea typeface="+mn-ea"/>
                <a:cs typeface="Arial" pitchFamily="34" charset="0"/>
              </a:rPr>
              <a:t>DefSec4 </a:t>
            </a:r>
          </a:p>
        </p:txBody>
      </p:sp>
      <p:cxnSp>
        <p:nvCxnSpPr>
          <p:cNvPr id="41" name="Straight Connector 40"/>
          <p:cNvCxnSpPr/>
          <p:nvPr/>
        </p:nvCxnSpPr>
        <p:spPr>
          <a:xfrm>
            <a:off x="3436144" y="3314700"/>
            <a:ext cx="1159669" cy="433388"/>
          </a:xfrm>
          <a:prstGeom prst="line">
            <a:avLst/>
          </a:prstGeom>
          <a:ln w="85725" cap="flat">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25" idx="3"/>
            <a:endCxn id="31" idx="0"/>
          </p:cNvCxnSpPr>
          <p:nvPr/>
        </p:nvCxnSpPr>
        <p:spPr>
          <a:xfrm flipV="1">
            <a:off x="4579053" y="1517269"/>
            <a:ext cx="0" cy="2245860"/>
          </a:xfrm>
          <a:prstGeom prst="line">
            <a:avLst/>
          </a:prstGeom>
          <a:ln w="8572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3390017" y="3200400"/>
            <a:ext cx="2375013" cy="400110"/>
          </a:xfrm>
          <a:prstGeom prst="rect">
            <a:avLst/>
          </a:prstGeom>
          <a:noFill/>
        </p:spPr>
        <p:txBody>
          <a:bodyPr wrap="square" rtlCol="0">
            <a:spAutoFit/>
          </a:bodyPr>
          <a:lstStyle/>
          <a:p>
            <a:pPr marL="0" marR="0" lvl="0" indent="0" algn="ctr" defTabSz="912583" rtl="0" eaLnBrk="1" fontAlgn="auto" latinLnBrk="0" hangingPunct="1">
              <a:lnSpc>
                <a:spcPct val="100000"/>
              </a:lnSpc>
              <a:spcBef>
                <a:spcPts val="0"/>
              </a:spcBef>
              <a:spcAft>
                <a:spcPts val="0"/>
              </a:spcAft>
              <a:buClrTx/>
              <a:buSzTx/>
              <a:buFontTx/>
              <a:buNone/>
              <a:tabLst/>
              <a:defRPr/>
            </a:pPr>
            <a:r>
              <a:rPr kumimoji="0" lang="en-CA" sz="2000" b="1" i="0" u="none" strike="noStrike" kern="1200" cap="small" spc="0" normalizeH="0" baseline="0" noProof="0" dirty="0">
                <a:ln>
                  <a:noFill/>
                </a:ln>
                <a:solidFill>
                  <a:prstClr val="white">
                    <a:lumMod val="95000"/>
                  </a:prstClr>
                </a:solidFill>
                <a:effectLst/>
                <a:uLnTx/>
                <a:uFillTx/>
                <a:latin typeface="Calibri"/>
                <a:ea typeface="+mn-ea"/>
                <a:cs typeface="Arial" pitchFamily="34" charset="0"/>
              </a:rPr>
              <a:t>Defensible</a:t>
            </a:r>
          </a:p>
        </p:txBody>
      </p:sp>
      <p:cxnSp>
        <p:nvCxnSpPr>
          <p:cNvPr id="44" name="Straight Connector 43"/>
          <p:cNvCxnSpPr/>
          <p:nvPr/>
        </p:nvCxnSpPr>
        <p:spPr>
          <a:xfrm flipV="1">
            <a:off x="4564856" y="3312319"/>
            <a:ext cx="1154907" cy="435769"/>
          </a:xfrm>
          <a:prstGeom prst="line">
            <a:avLst/>
          </a:prstGeom>
          <a:ln w="85725">
            <a:solidFill>
              <a:schemeClr val="tx1"/>
            </a:solidFill>
          </a:ln>
        </p:spPr>
        <p:style>
          <a:lnRef idx="1">
            <a:schemeClr val="accent1"/>
          </a:lnRef>
          <a:fillRef idx="0">
            <a:schemeClr val="accent1"/>
          </a:fillRef>
          <a:effectRef idx="0">
            <a:schemeClr val="accent1"/>
          </a:effectRef>
          <a:fontRef idx="minor">
            <a:schemeClr val="tx1"/>
          </a:fontRef>
        </p:style>
      </p:cxnSp>
      <p:pic>
        <p:nvPicPr>
          <p:cNvPr id="45"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rot="20293532">
            <a:off x="4895052" y="4758764"/>
            <a:ext cx="1273596" cy="70520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6" name="Rectangle 45">
            <a:extLst>
              <a:ext uri="{FF2B5EF4-FFF2-40B4-BE49-F238E27FC236}">
                <a16:creationId xmlns:a16="http://schemas.microsoft.com/office/drawing/2014/main" id="{736D5393-6EC0-4FA8-8553-8257FD138363}"/>
              </a:ext>
            </a:extLst>
          </p:cNvPr>
          <p:cNvSpPr/>
          <p:nvPr/>
        </p:nvSpPr>
        <p:spPr>
          <a:xfrm>
            <a:off x="695325" y="241300"/>
            <a:ext cx="8053388" cy="7699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0257" tIns="40116" rIns="80257" bIns="40116" anchor="ctr"/>
          <a:lstStyle/>
          <a:p>
            <a:pPr marL="0" marR="0" lvl="0" indent="0" algn="l" defTabSz="446806" rtl="0" eaLnBrk="1" fontAlgn="auto" latinLnBrk="0" hangingPunct="1">
              <a:lnSpc>
                <a:spcPct val="100000"/>
              </a:lnSpc>
              <a:spcBef>
                <a:spcPts val="0"/>
              </a:spcBef>
              <a:spcAft>
                <a:spcPts val="0"/>
              </a:spcAft>
              <a:buClrTx/>
              <a:buSzTx/>
              <a:buFontTx/>
              <a:buNone/>
              <a:tabLst/>
              <a:defRPr/>
            </a:pPr>
            <a:r>
              <a:rPr lang="en-CA" sz="3200" b="1" dirty="0">
                <a:solidFill>
                  <a:srgbClr val="00529B"/>
                </a:solidFill>
                <a:latin typeface="+mj-lt"/>
                <a:ea typeface="+mj-ea"/>
                <a:cs typeface="+mj-cs"/>
              </a:rPr>
              <a:t>Defensible Security Posture</a:t>
            </a:r>
          </a:p>
        </p:txBody>
      </p:sp>
    </p:spTree>
    <p:extLst>
      <p:ext uri="{BB962C8B-B14F-4D97-AF65-F5344CB8AC3E}">
        <p14:creationId xmlns:p14="http://schemas.microsoft.com/office/powerpoint/2010/main" val="31700486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42"/>
          <p:cNvSpPr>
            <a:spLocks/>
          </p:cNvSpPr>
          <p:nvPr/>
        </p:nvSpPr>
        <p:spPr bwMode="auto">
          <a:xfrm>
            <a:off x="4806804" y="3789932"/>
            <a:ext cx="1771957" cy="1771957"/>
          </a:xfrm>
          <a:custGeom>
            <a:avLst/>
            <a:gdLst>
              <a:gd name="connsiteX0" fmla="*/ 1068751 w 2031336"/>
              <a:gd name="connsiteY0" fmla="*/ 0 h 2031336"/>
              <a:gd name="connsiteX1" fmla="*/ 2031336 w 2031336"/>
              <a:gd name="connsiteY1" fmla="*/ 0 h 2031336"/>
              <a:gd name="connsiteX2" fmla="*/ 2031336 w 2031336"/>
              <a:gd name="connsiteY2" fmla="*/ 1 h 2031336"/>
              <a:gd name="connsiteX3" fmla="*/ 2031336 w 2031336"/>
              <a:gd name="connsiteY3" fmla="*/ 1 h 2031336"/>
              <a:gd name="connsiteX4" fmla="*/ 2030138 w 2031336"/>
              <a:gd name="connsiteY4" fmla="*/ 52763 h 2031336"/>
              <a:gd name="connsiteX5" fmla="*/ 2025344 w 2031336"/>
              <a:gd name="connsiteY5" fmla="*/ 157088 h 2031336"/>
              <a:gd name="connsiteX6" fmla="*/ 2014558 w 2031336"/>
              <a:gd name="connsiteY6" fmla="*/ 259014 h 2031336"/>
              <a:gd name="connsiteX7" fmla="*/ 1998979 w 2031336"/>
              <a:gd name="connsiteY7" fmla="*/ 359742 h 2031336"/>
              <a:gd name="connsiteX8" fmla="*/ 1978605 w 2031336"/>
              <a:gd name="connsiteY8" fmla="*/ 459270 h 2031336"/>
              <a:gd name="connsiteX9" fmla="*/ 1953438 w 2031336"/>
              <a:gd name="connsiteY9" fmla="*/ 556400 h 2031336"/>
              <a:gd name="connsiteX10" fmla="*/ 1924077 w 2031336"/>
              <a:gd name="connsiteY10" fmla="*/ 652331 h 2031336"/>
              <a:gd name="connsiteX11" fmla="*/ 1889922 w 2031336"/>
              <a:gd name="connsiteY11" fmla="*/ 745264 h 2031336"/>
              <a:gd name="connsiteX12" fmla="*/ 1851572 w 2031336"/>
              <a:gd name="connsiteY12" fmla="*/ 836998 h 2031336"/>
              <a:gd name="connsiteX13" fmla="*/ 1808429 w 2031336"/>
              <a:gd name="connsiteY13" fmla="*/ 925734 h 2031336"/>
              <a:gd name="connsiteX14" fmla="*/ 1762289 w 2031336"/>
              <a:gd name="connsiteY14" fmla="*/ 1012072 h 2031336"/>
              <a:gd name="connsiteX15" fmla="*/ 1711356 w 2031336"/>
              <a:gd name="connsiteY15" fmla="*/ 1095412 h 2031336"/>
              <a:gd name="connsiteX16" fmla="*/ 1656228 w 2031336"/>
              <a:gd name="connsiteY16" fmla="*/ 1176953 h 2031336"/>
              <a:gd name="connsiteX17" fmla="*/ 1597505 w 2031336"/>
              <a:gd name="connsiteY17" fmla="*/ 1254297 h 2031336"/>
              <a:gd name="connsiteX18" fmla="*/ 1535187 w 2031336"/>
              <a:gd name="connsiteY18" fmla="*/ 1330442 h 2031336"/>
              <a:gd name="connsiteX19" fmla="*/ 1469873 w 2031336"/>
              <a:gd name="connsiteY19" fmla="*/ 1401791 h 2031336"/>
              <a:gd name="connsiteX20" fmla="*/ 1401562 w 2031336"/>
              <a:gd name="connsiteY20" fmla="*/ 1470741 h 2031336"/>
              <a:gd name="connsiteX21" fmla="*/ 1329057 w 2031336"/>
              <a:gd name="connsiteY21" fmla="*/ 1536694 h 2031336"/>
              <a:gd name="connsiteX22" fmla="*/ 1254155 w 2031336"/>
              <a:gd name="connsiteY22" fmla="*/ 1598449 h 2031336"/>
              <a:gd name="connsiteX23" fmla="*/ 1175658 w 2031336"/>
              <a:gd name="connsiteY23" fmla="*/ 1657207 h 2031336"/>
              <a:gd name="connsiteX24" fmla="*/ 1094165 w 2031336"/>
              <a:gd name="connsiteY24" fmla="*/ 1711768 h 2031336"/>
              <a:gd name="connsiteX25" fmla="*/ 1054332 w 2031336"/>
              <a:gd name="connsiteY25" fmla="*/ 1736141 h 2031336"/>
              <a:gd name="connsiteX26" fmla="*/ 1054056 w 2031336"/>
              <a:gd name="connsiteY26" fmla="*/ 1736309 h 2031336"/>
              <a:gd name="connsiteX27" fmla="*/ 1010875 w 2031336"/>
              <a:gd name="connsiteY27" fmla="*/ 1762730 h 2031336"/>
              <a:gd name="connsiteX28" fmla="*/ 1007664 w 2031336"/>
              <a:gd name="connsiteY28" fmla="*/ 1764493 h 2031336"/>
              <a:gd name="connsiteX29" fmla="*/ 1007642 w 2031336"/>
              <a:gd name="connsiteY29" fmla="*/ 1764506 h 2031336"/>
              <a:gd name="connsiteX30" fmla="*/ 945782 w 2031336"/>
              <a:gd name="connsiteY30" fmla="*/ 1798463 h 2031336"/>
              <a:gd name="connsiteX31" fmla="*/ 945765 w 2031336"/>
              <a:gd name="connsiteY31" fmla="*/ 1798471 h 2031336"/>
              <a:gd name="connsiteX32" fmla="*/ 924588 w 2031336"/>
              <a:gd name="connsiteY32" fmla="*/ 1810096 h 2031336"/>
              <a:gd name="connsiteX33" fmla="*/ 835904 w 2031336"/>
              <a:gd name="connsiteY33" fmla="*/ 1852065 h 2031336"/>
              <a:gd name="connsiteX34" fmla="*/ 824064 w 2031336"/>
              <a:gd name="connsiteY34" fmla="*/ 1857098 h 2031336"/>
              <a:gd name="connsiteX35" fmla="*/ 824037 w 2031336"/>
              <a:gd name="connsiteY35" fmla="*/ 1857111 h 2031336"/>
              <a:gd name="connsiteX36" fmla="*/ 771433 w 2031336"/>
              <a:gd name="connsiteY36" fmla="*/ 1879472 h 2031336"/>
              <a:gd name="connsiteX37" fmla="*/ 771413 w 2031336"/>
              <a:gd name="connsiteY37" fmla="*/ 1879480 h 2031336"/>
              <a:gd name="connsiteX38" fmla="*/ 744224 w 2031336"/>
              <a:gd name="connsiteY38" fmla="*/ 1891037 h 2031336"/>
              <a:gd name="connsiteX39" fmla="*/ 650747 w 2031336"/>
              <a:gd name="connsiteY39" fmla="*/ 1925213 h 2031336"/>
              <a:gd name="connsiteX40" fmla="*/ 623523 w 2031336"/>
              <a:gd name="connsiteY40" fmla="*/ 1933608 h 2031336"/>
              <a:gd name="connsiteX41" fmla="*/ 623508 w 2031336"/>
              <a:gd name="connsiteY41" fmla="*/ 1933613 h 2031336"/>
              <a:gd name="connsiteX42" fmla="*/ 596313 w 2031336"/>
              <a:gd name="connsiteY42" fmla="*/ 1941999 h 2031336"/>
              <a:gd name="connsiteX43" fmla="*/ 596288 w 2031336"/>
              <a:gd name="connsiteY43" fmla="*/ 1942006 h 2031336"/>
              <a:gd name="connsiteX44" fmla="*/ 555472 w 2031336"/>
              <a:gd name="connsiteY44" fmla="*/ 1954591 h 2031336"/>
              <a:gd name="connsiteX45" fmla="*/ 458399 w 2031336"/>
              <a:gd name="connsiteY45" fmla="*/ 1979773 h 2031336"/>
              <a:gd name="connsiteX46" fmla="*/ 359529 w 2031336"/>
              <a:gd name="connsiteY46" fmla="*/ 2000758 h 2031336"/>
              <a:gd name="connsiteX47" fmla="*/ 258861 w 2031336"/>
              <a:gd name="connsiteY47" fmla="*/ 2016347 h 2031336"/>
              <a:gd name="connsiteX48" fmla="*/ 155796 w 2031336"/>
              <a:gd name="connsiteY48" fmla="*/ 2026540 h 2031336"/>
              <a:gd name="connsiteX49" fmla="*/ 51533 w 2031336"/>
              <a:gd name="connsiteY49" fmla="*/ 2031336 h 2031336"/>
              <a:gd name="connsiteX50" fmla="*/ 0 w 2031336"/>
              <a:gd name="connsiteY50" fmla="*/ 2031336 h 2031336"/>
              <a:gd name="connsiteX51" fmla="*/ 0 w 2031336"/>
              <a:gd name="connsiteY51" fmla="*/ 2029177 h 2031336"/>
              <a:gd name="connsiteX52" fmla="*/ 0 w 2031336"/>
              <a:gd name="connsiteY52" fmla="*/ 1671694 h 2031336"/>
              <a:gd name="connsiteX53" fmla="*/ 0 w 2031336"/>
              <a:gd name="connsiteY53" fmla="*/ 1022493 h 2031336"/>
              <a:gd name="connsiteX54" fmla="*/ 109524 w 2031336"/>
              <a:gd name="connsiteY54" fmla="*/ 1016963 h 2031336"/>
              <a:gd name="connsiteX55" fmla="*/ 1065681 w 2031336"/>
              <a:gd name="connsiteY55" fmla="*/ 60806 h 2031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031336" h="2031336">
                <a:moveTo>
                  <a:pt x="1068751" y="0"/>
                </a:moveTo>
                <a:lnTo>
                  <a:pt x="2031336" y="0"/>
                </a:lnTo>
                <a:lnTo>
                  <a:pt x="2031336" y="1"/>
                </a:lnTo>
                <a:lnTo>
                  <a:pt x="2031336" y="1"/>
                </a:lnTo>
                <a:lnTo>
                  <a:pt x="2030138" y="52763"/>
                </a:lnTo>
                <a:lnTo>
                  <a:pt x="2025344" y="157088"/>
                </a:lnTo>
                <a:lnTo>
                  <a:pt x="2014558" y="259014"/>
                </a:lnTo>
                <a:lnTo>
                  <a:pt x="1998979" y="359742"/>
                </a:lnTo>
                <a:lnTo>
                  <a:pt x="1978605" y="459270"/>
                </a:lnTo>
                <a:lnTo>
                  <a:pt x="1953438" y="556400"/>
                </a:lnTo>
                <a:lnTo>
                  <a:pt x="1924077" y="652331"/>
                </a:lnTo>
                <a:lnTo>
                  <a:pt x="1889922" y="745264"/>
                </a:lnTo>
                <a:lnTo>
                  <a:pt x="1851572" y="836998"/>
                </a:lnTo>
                <a:lnTo>
                  <a:pt x="1808429" y="925734"/>
                </a:lnTo>
                <a:lnTo>
                  <a:pt x="1762289" y="1012072"/>
                </a:lnTo>
                <a:lnTo>
                  <a:pt x="1711356" y="1095412"/>
                </a:lnTo>
                <a:lnTo>
                  <a:pt x="1656228" y="1176953"/>
                </a:lnTo>
                <a:lnTo>
                  <a:pt x="1597505" y="1254297"/>
                </a:lnTo>
                <a:lnTo>
                  <a:pt x="1535187" y="1330442"/>
                </a:lnTo>
                <a:lnTo>
                  <a:pt x="1469873" y="1401791"/>
                </a:lnTo>
                <a:lnTo>
                  <a:pt x="1401562" y="1470741"/>
                </a:lnTo>
                <a:lnTo>
                  <a:pt x="1329057" y="1536694"/>
                </a:lnTo>
                <a:lnTo>
                  <a:pt x="1254155" y="1598449"/>
                </a:lnTo>
                <a:lnTo>
                  <a:pt x="1175658" y="1657207"/>
                </a:lnTo>
                <a:lnTo>
                  <a:pt x="1094165" y="1711768"/>
                </a:lnTo>
                <a:lnTo>
                  <a:pt x="1054332" y="1736141"/>
                </a:lnTo>
                <a:lnTo>
                  <a:pt x="1054056" y="1736309"/>
                </a:lnTo>
                <a:lnTo>
                  <a:pt x="1010875" y="1762730"/>
                </a:lnTo>
                <a:lnTo>
                  <a:pt x="1007664" y="1764493"/>
                </a:lnTo>
                <a:lnTo>
                  <a:pt x="1007642" y="1764506"/>
                </a:lnTo>
                <a:lnTo>
                  <a:pt x="945782" y="1798463"/>
                </a:lnTo>
                <a:lnTo>
                  <a:pt x="945765" y="1798471"/>
                </a:lnTo>
                <a:lnTo>
                  <a:pt x="924588" y="1810096"/>
                </a:lnTo>
                <a:lnTo>
                  <a:pt x="835904" y="1852065"/>
                </a:lnTo>
                <a:lnTo>
                  <a:pt x="824064" y="1857098"/>
                </a:lnTo>
                <a:lnTo>
                  <a:pt x="824037" y="1857111"/>
                </a:lnTo>
                <a:lnTo>
                  <a:pt x="771433" y="1879472"/>
                </a:lnTo>
                <a:lnTo>
                  <a:pt x="771413" y="1879480"/>
                </a:lnTo>
                <a:lnTo>
                  <a:pt x="744224" y="1891037"/>
                </a:lnTo>
                <a:lnTo>
                  <a:pt x="650747" y="1925213"/>
                </a:lnTo>
                <a:lnTo>
                  <a:pt x="623523" y="1933608"/>
                </a:lnTo>
                <a:lnTo>
                  <a:pt x="623508" y="1933613"/>
                </a:lnTo>
                <a:lnTo>
                  <a:pt x="596313" y="1941999"/>
                </a:lnTo>
                <a:lnTo>
                  <a:pt x="596288" y="1942006"/>
                </a:lnTo>
                <a:lnTo>
                  <a:pt x="555472" y="1954591"/>
                </a:lnTo>
                <a:lnTo>
                  <a:pt x="458399" y="1979773"/>
                </a:lnTo>
                <a:lnTo>
                  <a:pt x="359529" y="2000758"/>
                </a:lnTo>
                <a:lnTo>
                  <a:pt x="258861" y="2016347"/>
                </a:lnTo>
                <a:lnTo>
                  <a:pt x="155796" y="2026540"/>
                </a:lnTo>
                <a:lnTo>
                  <a:pt x="51533" y="2031336"/>
                </a:lnTo>
                <a:lnTo>
                  <a:pt x="0" y="2031336"/>
                </a:lnTo>
                <a:lnTo>
                  <a:pt x="0" y="2029177"/>
                </a:lnTo>
                <a:lnTo>
                  <a:pt x="0" y="1671694"/>
                </a:lnTo>
                <a:lnTo>
                  <a:pt x="0" y="1022493"/>
                </a:lnTo>
                <a:lnTo>
                  <a:pt x="109524" y="1016963"/>
                </a:lnTo>
                <a:cubicBezTo>
                  <a:pt x="613679" y="965763"/>
                  <a:pt x="1014481" y="564961"/>
                  <a:pt x="1065681" y="60806"/>
                </a:cubicBezTo>
                <a:close/>
              </a:path>
            </a:pathLst>
          </a:custGeom>
          <a:solidFill>
            <a:srgbClr val="C13018"/>
          </a:solidFill>
          <a:ln>
            <a:noFill/>
          </a:ln>
        </p:spPr>
        <p:txBody>
          <a:bodyPr vert="horz" wrap="square" lIns="68580" tIns="34290" rIns="68580" bIns="3429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a:ea typeface="+mn-ea"/>
              <a:cs typeface="+mn-cs"/>
            </a:endParaRPr>
          </a:p>
        </p:txBody>
      </p:sp>
      <p:sp>
        <p:nvSpPr>
          <p:cNvPr id="5" name="Freeform: Shape 41"/>
          <p:cNvSpPr>
            <a:spLocks/>
          </p:cNvSpPr>
          <p:nvPr/>
        </p:nvSpPr>
        <p:spPr bwMode="auto">
          <a:xfrm>
            <a:off x="4806804" y="2019543"/>
            <a:ext cx="1771957" cy="1770391"/>
          </a:xfrm>
          <a:custGeom>
            <a:avLst/>
            <a:gdLst>
              <a:gd name="connsiteX0" fmla="*/ 0 w 2031336"/>
              <a:gd name="connsiteY0" fmla="*/ 0 h 2029540"/>
              <a:gd name="connsiteX1" fmla="*/ 51533 w 2031336"/>
              <a:gd name="connsiteY1" fmla="*/ 599 h 2029540"/>
              <a:gd name="connsiteX2" fmla="*/ 155796 w 2031336"/>
              <a:gd name="connsiteY2" fmla="*/ 5990 h 2029540"/>
              <a:gd name="connsiteX3" fmla="*/ 258861 w 2031336"/>
              <a:gd name="connsiteY3" fmla="*/ 16174 h 2029540"/>
              <a:gd name="connsiteX4" fmla="*/ 359529 w 2031336"/>
              <a:gd name="connsiteY4" fmla="*/ 31749 h 2029540"/>
              <a:gd name="connsiteX5" fmla="*/ 458399 w 2031336"/>
              <a:gd name="connsiteY5" fmla="*/ 51517 h 2029540"/>
              <a:gd name="connsiteX6" fmla="*/ 555472 w 2031336"/>
              <a:gd name="connsiteY6" fmla="*/ 76677 h 2029540"/>
              <a:gd name="connsiteX7" fmla="*/ 650747 w 2031336"/>
              <a:gd name="connsiteY7" fmla="*/ 106629 h 2029540"/>
              <a:gd name="connsiteX8" fmla="*/ 744224 w 2031336"/>
              <a:gd name="connsiteY8" fmla="*/ 141373 h 2029540"/>
              <a:gd name="connsiteX9" fmla="*/ 835904 w 2031336"/>
              <a:gd name="connsiteY9" fmla="*/ 179112 h 2029540"/>
              <a:gd name="connsiteX10" fmla="*/ 924588 w 2031336"/>
              <a:gd name="connsiteY10" fmla="*/ 222243 h 2029540"/>
              <a:gd name="connsiteX11" fmla="*/ 1010875 w 2031336"/>
              <a:gd name="connsiteY11" fmla="*/ 268968 h 2029540"/>
              <a:gd name="connsiteX12" fmla="*/ 1094165 w 2031336"/>
              <a:gd name="connsiteY12" fmla="*/ 319886 h 2029540"/>
              <a:gd name="connsiteX13" fmla="*/ 1175658 w 2031336"/>
              <a:gd name="connsiteY13" fmla="*/ 374998 h 2029540"/>
              <a:gd name="connsiteX14" fmla="*/ 1254155 w 2031336"/>
              <a:gd name="connsiteY14" fmla="*/ 432505 h 2029540"/>
              <a:gd name="connsiteX15" fmla="*/ 1329057 w 2031336"/>
              <a:gd name="connsiteY15" fmla="*/ 494805 h 2029540"/>
              <a:gd name="connsiteX16" fmla="*/ 1401562 w 2031336"/>
              <a:gd name="connsiteY16" fmla="*/ 560100 h 2029540"/>
              <a:gd name="connsiteX17" fmla="*/ 1469873 w 2031336"/>
              <a:gd name="connsiteY17" fmla="*/ 628990 h 2029540"/>
              <a:gd name="connsiteX18" fmla="*/ 1535187 w 2031336"/>
              <a:gd name="connsiteY18" fmla="*/ 701473 h 2029540"/>
              <a:gd name="connsiteX19" fmla="*/ 1597505 w 2031336"/>
              <a:gd name="connsiteY19" fmla="*/ 776353 h 2029540"/>
              <a:gd name="connsiteX20" fmla="*/ 1656228 w 2031336"/>
              <a:gd name="connsiteY20" fmla="*/ 854827 h 2029540"/>
              <a:gd name="connsiteX21" fmla="*/ 1711356 w 2031336"/>
              <a:gd name="connsiteY21" fmla="*/ 935697 h 2029540"/>
              <a:gd name="connsiteX22" fmla="*/ 1762289 w 2031336"/>
              <a:gd name="connsiteY22" fmla="*/ 1019562 h 2029540"/>
              <a:gd name="connsiteX23" fmla="*/ 1808429 w 2031336"/>
              <a:gd name="connsiteY23" fmla="*/ 1105823 h 2029540"/>
              <a:gd name="connsiteX24" fmla="*/ 1851572 w 2031336"/>
              <a:gd name="connsiteY24" fmla="*/ 1194481 h 2029540"/>
              <a:gd name="connsiteX25" fmla="*/ 1889922 w 2031336"/>
              <a:gd name="connsiteY25" fmla="*/ 1285535 h 2029540"/>
              <a:gd name="connsiteX26" fmla="*/ 1924077 w 2031336"/>
              <a:gd name="connsiteY26" fmla="*/ 1378984 h 2029540"/>
              <a:gd name="connsiteX27" fmla="*/ 1953438 w 2031336"/>
              <a:gd name="connsiteY27" fmla="*/ 1474231 h 2029540"/>
              <a:gd name="connsiteX28" fmla="*/ 1978605 w 2031336"/>
              <a:gd name="connsiteY28" fmla="*/ 1571276 h 2029540"/>
              <a:gd name="connsiteX29" fmla="*/ 1998979 w 2031336"/>
              <a:gd name="connsiteY29" fmla="*/ 1670117 h 2029540"/>
              <a:gd name="connsiteX30" fmla="*/ 2014558 w 2031336"/>
              <a:gd name="connsiteY30" fmla="*/ 1770755 h 2029540"/>
              <a:gd name="connsiteX31" fmla="*/ 2025344 w 2031336"/>
              <a:gd name="connsiteY31" fmla="*/ 1873789 h 2029540"/>
              <a:gd name="connsiteX32" fmla="*/ 2030138 w 2031336"/>
              <a:gd name="connsiteY32" fmla="*/ 1976824 h 2029540"/>
              <a:gd name="connsiteX33" fmla="*/ 2031336 w 2031336"/>
              <a:gd name="connsiteY33" fmla="*/ 2029539 h 2029540"/>
              <a:gd name="connsiteX34" fmla="*/ 2031336 w 2031336"/>
              <a:gd name="connsiteY34" fmla="*/ 2029539 h 2029540"/>
              <a:gd name="connsiteX35" fmla="*/ 2031336 w 2031336"/>
              <a:gd name="connsiteY35" fmla="*/ 2029540 h 2029540"/>
              <a:gd name="connsiteX36" fmla="*/ 1679247 w 2031336"/>
              <a:gd name="connsiteY36" fmla="*/ 2029540 h 2029540"/>
              <a:gd name="connsiteX37" fmla="*/ 1679247 w 2031336"/>
              <a:gd name="connsiteY37" fmla="*/ 2029539 h 2029540"/>
              <a:gd name="connsiteX38" fmla="*/ 1068751 w 2031336"/>
              <a:gd name="connsiteY38" fmla="*/ 2029539 h 2029540"/>
              <a:gd name="connsiteX39" fmla="*/ 1071211 w 2031336"/>
              <a:gd name="connsiteY39" fmla="*/ 1980818 h 2029540"/>
              <a:gd name="connsiteX40" fmla="*/ 109524 w 2031336"/>
              <a:gd name="connsiteY40" fmla="*/ 915137 h 2029540"/>
              <a:gd name="connsiteX41" fmla="*/ 0 w 2031336"/>
              <a:gd name="connsiteY41" fmla="*/ 909606 h 2029540"/>
              <a:gd name="connsiteX42" fmla="*/ 0 w 2031336"/>
              <a:gd name="connsiteY42" fmla="*/ 357845 h 2029540"/>
              <a:gd name="connsiteX43" fmla="*/ 0 w 2031336"/>
              <a:gd name="connsiteY43" fmla="*/ 362 h 2029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031336" h="2029540">
                <a:moveTo>
                  <a:pt x="0" y="0"/>
                </a:moveTo>
                <a:lnTo>
                  <a:pt x="51533" y="599"/>
                </a:lnTo>
                <a:lnTo>
                  <a:pt x="155796" y="5990"/>
                </a:lnTo>
                <a:lnTo>
                  <a:pt x="258861" y="16174"/>
                </a:lnTo>
                <a:lnTo>
                  <a:pt x="359529" y="31749"/>
                </a:lnTo>
                <a:lnTo>
                  <a:pt x="458399" y="51517"/>
                </a:lnTo>
                <a:lnTo>
                  <a:pt x="555472" y="76677"/>
                </a:lnTo>
                <a:lnTo>
                  <a:pt x="650747" y="106629"/>
                </a:lnTo>
                <a:lnTo>
                  <a:pt x="744224" y="141373"/>
                </a:lnTo>
                <a:lnTo>
                  <a:pt x="835904" y="179112"/>
                </a:lnTo>
                <a:lnTo>
                  <a:pt x="924588" y="222243"/>
                </a:lnTo>
                <a:lnTo>
                  <a:pt x="1010875" y="268968"/>
                </a:lnTo>
                <a:lnTo>
                  <a:pt x="1094165" y="319886"/>
                </a:lnTo>
                <a:lnTo>
                  <a:pt x="1175658" y="374998"/>
                </a:lnTo>
                <a:lnTo>
                  <a:pt x="1254155" y="432505"/>
                </a:lnTo>
                <a:lnTo>
                  <a:pt x="1329057" y="494805"/>
                </a:lnTo>
                <a:lnTo>
                  <a:pt x="1401562" y="560100"/>
                </a:lnTo>
                <a:lnTo>
                  <a:pt x="1469873" y="628990"/>
                </a:lnTo>
                <a:lnTo>
                  <a:pt x="1535187" y="701473"/>
                </a:lnTo>
                <a:lnTo>
                  <a:pt x="1597505" y="776353"/>
                </a:lnTo>
                <a:lnTo>
                  <a:pt x="1656228" y="854827"/>
                </a:lnTo>
                <a:lnTo>
                  <a:pt x="1711356" y="935697"/>
                </a:lnTo>
                <a:lnTo>
                  <a:pt x="1762289" y="1019562"/>
                </a:lnTo>
                <a:lnTo>
                  <a:pt x="1808429" y="1105823"/>
                </a:lnTo>
                <a:lnTo>
                  <a:pt x="1851572" y="1194481"/>
                </a:lnTo>
                <a:lnTo>
                  <a:pt x="1889922" y="1285535"/>
                </a:lnTo>
                <a:lnTo>
                  <a:pt x="1924077" y="1378984"/>
                </a:lnTo>
                <a:lnTo>
                  <a:pt x="1953438" y="1474231"/>
                </a:lnTo>
                <a:lnTo>
                  <a:pt x="1978605" y="1571276"/>
                </a:lnTo>
                <a:lnTo>
                  <a:pt x="1998979" y="1670117"/>
                </a:lnTo>
                <a:lnTo>
                  <a:pt x="2014558" y="1770755"/>
                </a:lnTo>
                <a:lnTo>
                  <a:pt x="2025344" y="1873789"/>
                </a:lnTo>
                <a:lnTo>
                  <a:pt x="2030138" y="1976824"/>
                </a:lnTo>
                <a:lnTo>
                  <a:pt x="2031336" y="2029539"/>
                </a:lnTo>
                <a:lnTo>
                  <a:pt x="2031336" y="2029539"/>
                </a:lnTo>
                <a:lnTo>
                  <a:pt x="2031336" y="2029540"/>
                </a:lnTo>
                <a:lnTo>
                  <a:pt x="1679247" y="2029540"/>
                </a:lnTo>
                <a:lnTo>
                  <a:pt x="1679247" y="2029539"/>
                </a:lnTo>
                <a:lnTo>
                  <a:pt x="1068751" y="2029539"/>
                </a:lnTo>
                <a:lnTo>
                  <a:pt x="1071211" y="1980818"/>
                </a:lnTo>
                <a:cubicBezTo>
                  <a:pt x="1071211" y="1426180"/>
                  <a:pt x="649690" y="969994"/>
                  <a:pt x="109524" y="915137"/>
                </a:cubicBezTo>
                <a:lnTo>
                  <a:pt x="0" y="909606"/>
                </a:lnTo>
                <a:lnTo>
                  <a:pt x="0" y="357845"/>
                </a:lnTo>
                <a:lnTo>
                  <a:pt x="0" y="362"/>
                </a:lnTo>
                <a:close/>
              </a:path>
            </a:pathLst>
          </a:custGeom>
          <a:solidFill>
            <a:srgbClr val="0D95BC"/>
          </a:solidFill>
          <a:ln>
            <a:noFill/>
          </a:ln>
        </p:spPr>
        <p:txBody>
          <a:bodyPr vert="horz" wrap="square" lIns="68580" tIns="34290" rIns="68580" bIns="3429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a:ea typeface="+mn-ea"/>
              <a:cs typeface="+mn-cs"/>
            </a:endParaRPr>
          </a:p>
        </p:txBody>
      </p:sp>
      <p:sp>
        <p:nvSpPr>
          <p:cNvPr id="6" name="Freeform: Shape 40"/>
          <p:cNvSpPr>
            <a:spLocks/>
          </p:cNvSpPr>
          <p:nvPr/>
        </p:nvSpPr>
        <p:spPr bwMode="auto">
          <a:xfrm>
            <a:off x="3034847" y="2019544"/>
            <a:ext cx="1771957" cy="1770389"/>
          </a:xfrm>
          <a:custGeom>
            <a:avLst/>
            <a:gdLst>
              <a:gd name="connsiteX0" fmla="*/ 2031336 w 2031336"/>
              <a:gd name="connsiteY0" fmla="*/ 0 h 2029539"/>
              <a:gd name="connsiteX1" fmla="*/ 2031336 w 2031336"/>
              <a:gd name="connsiteY1" fmla="*/ 361 h 2029539"/>
              <a:gd name="connsiteX2" fmla="*/ 2031336 w 2031336"/>
              <a:gd name="connsiteY2" fmla="*/ 357844 h 2029539"/>
              <a:gd name="connsiteX3" fmla="*/ 2031336 w 2031336"/>
              <a:gd name="connsiteY3" fmla="*/ 909606 h 2029539"/>
              <a:gd name="connsiteX4" fmla="*/ 2031335 w 2031336"/>
              <a:gd name="connsiteY4" fmla="*/ 909606 h 2029539"/>
              <a:gd name="connsiteX5" fmla="*/ 960123 w 2031336"/>
              <a:gd name="connsiteY5" fmla="*/ 1980818 h 2029539"/>
              <a:gd name="connsiteX6" fmla="*/ 962583 w 2031336"/>
              <a:gd name="connsiteY6" fmla="*/ 2029539 h 2029539"/>
              <a:gd name="connsiteX7" fmla="*/ 366471 w 2031336"/>
              <a:gd name="connsiteY7" fmla="*/ 2029539 h 2029539"/>
              <a:gd name="connsiteX8" fmla="*/ 8988 w 2031336"/>
              <a:gd name="connsiteY8" fmla="*/ 2029539 h 2029539"/>
              <a:gd name="connsiteX9" fmla="*/ 0 w 2031336"/>
              <a:gd name="connsiteY9" fmla="*/ 2029539 h 2029539"/>
              <a:gd name="connsiteX10" fmla="*/ 0 w 2031336"/>
              <a:gd name="connsiteY10" fmla="*/ 1976824 h 2029539"/>
              <a:gd name="connsiteX11" fmla="*/ 4794 w 2031336"/>
              <a:gd name="connsiteY11" fmla="*/ 1873789 h 2029539"/>
              <a:gd name="connsiteX12" fmla="*/ 15580 w 2031336"/>
              <a:gd name="connsiteY12" fmla="*/ 1770755 h 2029539"/>
              <a:gd name="connsiteX13" fmla="*/ 30560 w 2031336"/>
              <a:gd name="connsiteY13" fmla="*/ 1670117 h 2029539"/>
              <a:gd name="connsiteX14" fmla="*/ 51533 w 2031336"/>
              <a:gd name="connsiteY14" fmla="*/ 1571276 h 2029539"/>
              <a:gd name="connsiteX15" fmla="*/ 76700 w 2031336"/>
              <a:gd name="connsiteY15" fmla="*/ 1474231 h 2029539"/>
              <a:gd name="connsiteX16" fmla="*/ 106061 w 2031336"/>
              <a:gd name="connsiteY16" fmla="*/ 1378984 h 2029539"/>
              <a:gd name="connsiteX17" fmla="*/ 140216 w 2031336"/>
              <a:gd name="connsiteY17" fmla="*/ 1285535 h 2029539"/>
              <a:gd name="connsiteX18" fmla="*/ 178566 w 2031336"/>
              <a:gd name="connsiteY18" fmla="*/ 1194481 h 2029539"/>
              <a:gd name="connsiteX19" fmla="*/ 221709 w 2031336"/>
              <a:gd name="connsiteY19" fmla="*/ 1105823 h 2029539"/>
              <a:gd name="connsiteX20" fmla="*/ 267849 w 2031336"/>
              <a:gd name="connsiteY20" fmla="*/ 1019562 h 2029539"/>
              <a:gd name="connsiteX21" fmla="*/ 318782 w 2031336"/>
              <a:gd name="connsiteY21" fmla="*/ 935697 h 2029539"/>
              <a:gd name="connsiteX22" fmla="*/ 373910 w 2031336"/>
              <a:gd name="connsiteY22" fmla="*/ 854827 h 2029539"/>
              <a:gd name="connsiteX23" fmla="*/ 432633 w 2031336"/>
              <a:gd name="connsiteY23" fmla="*/ 776353 h 2029539"/>
              <a:gd name="connsiteX24" fmla="*/ 494951 w 2031336"/>
              <a:gd name="connsiteY24" fmla="*/ 701473 h 2029539"/>
              <a:gd name="connsiteX25" fmla="*/ 560265 w 2031336"/>
              <a:gd name="connsiteY25" fmla="*/ 628990 h 2029539"/>
              <a:gd name="connsiteX26" fmla="*/ 629175 w 2031336"/>
              <a:gd name="connsiteY26" fmla="*/ 560100 h 2029539"/>
              <a:gd name="connsiteX27" fmla="*/ 701081 w 2031336"/>
              <a:gd name="connsiteY27" fmla="*/ 494805 h 2029539"/>
              <a:gd name="connsiteX28" fmla="*/ 777181 w 2031336"/>
              <a:gd name="connsiteY28" fmla="*/ 432505 h 2029539"/>
              <a:gd name="connsiteX29" fmla="*/ 854480 w 2031336"/>
              <a:gd name="connsiteY29" fmla="*/ 374998 h 2029539"/>
              <a:gd name="connsiteX30" fmla="*/ 935374 w 2031336"/>
              <a:gd name="connsiteY30" fmla="*/ 319886 h 2029539"/>
              <a:gd name="connsiteX31" fmla="*/ 1019264 w 2031336"/>
              <a:gd name="connsiteY31" fmla="*/ 268968 h 2029539"/>
              <a:gd name="connsiteX32" fmla="*/ 1105550 w 2031336"/>
              <a:gd name="connsiteY32" fmla="*/ 222243 h 2029539"/>
              <a:gd name="connsiteX33" fmla="*/ 1194234 w 2031336"/>
              <a:gd name="connsiteY33" fmla="*/ 179112 h 2029539"/>
              <a:gd name="connsiteX34" fmla="*/ 1285914 w 2031336"/>
              <a:gd name="connsiteY34" fmla="*/ 141373 h 2029539"/>
              <a:gd name="connsiteX35" fmla="*/ 1378792 w 2031336"/>
              <a:gd name="connsiteY35" fmla="*/ 106629 h 2029539"/>
              <a:gd name="connsiteX36" fmla="*/ 1474666 w 2031336"/>
              <a:gd name="connsiteY36" fmla="*/ 76677 h 2029539"/>
              <a:gd name="connsiteX37" fmla="*/ 1572338 w 2031336"/>
              <a:gd name="connsiteY37" fmla="*/ 51517 h 2029539"/>
              <a:gd name="connsiteX38" fmla="*/ 1671208 w 2031336"/>
              <a:gd name="connsiteY38" fmla="*/ 31749 h 2029539"/>
              <a:gd name="connsiteX39" fmla="*/ 1772476 w 2031336"/>
              <a:gd name="connsiteY39" fmla="*/ 16174 h 2029539"/>
              <a:gd name="connsiteX40" fmla="*/ 1874342 w 2031336"/>
              <a:gd name="connsiteY40" fmla="*/ 5990 h 2029539"/>
              <a:gd name="connsiteX41" fmla="*/ 1978605 w 2031336"/>
              <a:gd name="connsiteY41" fmla="*/ 599 h 2029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031336" h="2029539">
                <a:moveTo>
                  <a:pt x="2031336" y="0"/>
                </a:moveTo>
                <a:lnTo>
                  <a:pt x="2031336" y="361"/>
                </a:lnTo>
                <a:lnTo>
                  <a:pt x="2031336" y="357844"/>
                </a:lnTo>
                <a:lnTo>
                  <a:pt x="2031336" y="909606"/>
                </a:lnTo>
                <a:lnTo>
                  <a:pt x="2031335" y="909606"/>
                </a:lnTo>
                <a:cubicBezTo>
                  <a:pt x="1439721" y="909606"/>
                  <a:pt x="960123" y="1389204"/>
                  <a:pt x="960123" y="1980818"/>
                </a:cubicBezTo>
                <a:lnTo>
                  <a:pt x="962583" y="2029539"/>
                </a:lnTo>
                <a:lnTo>
                  <a:pt x="366471" y="2029539"/>
                </a:lnTo>
                <a:lnTo>
                  <a:pt x="8988" y="2029539"/>
                </a:lnTo>
                <a:lnTo>
                  <a:pt x="0" y="2029539"/>
                </a:lnTo>
                <a:lnTo>
                  <a:pt x="0" y="1976824"/>
                </a:lnTo>
                <a:lnTo>
                  <a:pt x="4794" y="1873789"/>
                </a:lnTo>
                <a:lnTo>
                  <a:pt x="15580" y="1770755"/>
                </a:lnTo>
                <a:lnTo>
                  <a:pt x="30560" y="1670117"/>
                </a:lnTo>
                <a:lnTo>
                  <a:pt x="51533" y="1571276"/>
                </a:lnTo>
                <a:lnTo>
                  <a:pt x="76700" y="1474231"/>
                </a:lnTo>
                <a:lnTo>
                  <a:pt x="106061" y="1378984"/>
                </a:lnTo>
                <a:lnTo>
                  <a:pt x="140216" y="1285535"/>
                </a:lnTo>
                <a:lnTo>
                  <a:pt x="178566" y="1194481"/>
                </a:lnTo>
                <a:lnTo>
                  <a:pt x="221709" y="1105823"/>
                </a:lnTo>
                <a:lnTo>
                  <a:pt x="267849" y="1019562"/>
                </a:lnTo>
                <a:lnTo>
                  <a:pt x="318782" y="935697"/>
                </a:lnTo>
                <a:lnTo>
                  <a:pt x="373910" y="854827"/>
                </a:lnTo>
                <a:lnTo>
                  <a:pt x="432633" y="776353"/>
                </a:lnTo>
                <a:lnTo>
                  <a:pt x="494951" y="701473"/>
                </a:lnTo>
                <a:lnTo>
                  <a:pt x="560265" y="628990"/>
                </a:lnTo>
                <a:lnTo>
                  <a:pt x="629175" y="560100"/>
                </a:lnTo>
                <a:lnTo>
                  <a:pt x="701081" y="494805"/>
                </a:lnTo>
                <a:lnTo>
                  <a:pt x="777181" y="432505"/>
                </a:lnTo>
                <a:lnTo>
                  <a:pt x="854480" y="374998"/>
                </a:lnTo>
                <a:lnTo>
                  <a:pt x="935374" y="319886"/>
                </a:lnTo>
                <a:lnTo>
                  <a:pt x="1019264" y="268968"/>
                </a:lnTo>
                <a:lnTo>
                  <a:pt x="1105550" y="222243"/>
                </a:lnTo>
                <a:lnTo>
                  <a:pt x="1194234" y="179112"/>
                </a:lnTo>
                <a:lnTo>
                  <a:pt x="1285914" y="141373"/>
                </a:lnTo>
                <a:lnTo>
                  <a:pt x="1378792" y="106629"/>
                </a:lnTo>
                <a:lnTo>
                  <a:pt x="1474666" y="76677"/>
                </a:lnTo>
                <a:lnTo>
                  <a:pt x="1572338" y="51517"/>
                </a:lnTo>
                <a:lnTo>
                  <a:pt x="1671208" y="31749"/>
                </a:lnTo>
                <a:lnTo>
                  <a:pt x="1772476" y="16174"/>
                </a:lnTo>
                <a:lnTo>
                  <a:pt x="1874342" y="5990"/>
                </a:lnTo>
                <a:lnTo>
                  <a:pt x="1978605" y="599"/>
                </a:lnTo>
                <a:close/>
              </a:path>
            </a:pathLst>
          </a:custGeom>
          <a:solidFill>
            <a:srgbClr val="A2B969"/>
          </a:solidFill>
          <a:ln>
            <a:noFill/>
          </a:ln>
        </p:spPr>
        <p:txBody>
          <a:bodyPr vert="horz" wrap="square" lIns="68580" tIns="34290" rIns="68580" bIns="3429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a:ea typeface="+mn-ea"/>
              <a:cs typeface="+mn-cs"/>
            </a:endParaRPr>
          </a:p>
        </p:txBody>
      </p:sp>
      <p:sp>
        <p:nvSpPr>
          <p:cNvPr id="7" name="Freeform: Shape 43"/>
          <p:cNvSpPr>
            <a:spLocks/>
          </p:cNvSpPr>
          <p:nvPr/>
        </p:nvSpPr>
        <p:spPr bwMode="auto">
          <a:xfrm>
            <a:off x="3034847" y="3789932"/>
            <a:ext cx="1771957" cy="1771957"/>
          </a:xfrm>
          <a:custGeom>
            <a:avLst/>
            <a:gdLst>
              <a:gd name="connsiteX0" fmla="*/ 0 w 2031336"/>
              <a:gd name="connsiteY0" fmla="*/ 0 h 2031336"/>
              <a:gd name="connsiteX1" fmla="*/ 8988 w 2031336"/>
              <a:gd name="connsiteY1" fmla="*/ 0 h 2031336"/>
              <a:gd name="connsiteX2" fmla="*/ 366471 w 2031336"/>
              <a:gd name="connsiteY2" fmla="*/ 0 h 2031336"/>
              <a:gd name="connsiteX3" fmla="*/ 962583 w 2031336"/>
              <a:gd name="connsiteY3" fmla="*/ 0 h 2031336"/>
              <a:gd name="connsiteX4" fmla="*/ 965654 w 2031336"/>
              <a:gd name="connsiteY4" fmla="*/ 60806 h 2031336"/>
              <a:gd name="connsiteX5" fmla="*/ 2031335 w 2031336"/>
              <a:gd name="connsiteY5" fmla="*/ 1022493 h 2031336"/>
              <a:gd name="connsiteX6" fmla="*/ 2031336 w 2031336"/>
              <a:gd name="connsiteY6" fmla="*/ 1022493 h 2031336"/>
              <a:gd name="connsiteX7" fmla="*/ 2031336 w 2031336"/>
              <a:gd name="connsiteY7" fmla="*/ 1671693 h 2031336"/>
              <a:gd name="connsiteX8" fmla="*/ 2031336 w 2031336"/>
              <a:gd name="connsiteY8" fmla="*/ 2029176 h 2031336"/>
              <a:gd name="connsiteX9" fmla="*/ 2031336 w 2031336"/>
              <a:gd name="connsiteY9" fmla="*/ 2031336 h 2031336"/>
              <a:gd name="connsiteX10" fmla="*/ 1978605 w 2031336"/>
              <a:gd name="connsiteY10" fmla="*/ 2031336 h 2031336"/>
              <a:gd name="connsiteX11" fmla="*/ 1874342 w 2031336"/>
              <a:gd name="connsiteY11" fmla="*/ 2026540 h 2031336"/>
              <a:gd name="connsiteX12" fmla="*/ 1772476 w 2031336"/>
              <a:gd name="connsiteY12" fmla="*/ 2016347 h 2031336"/>
              <a:gd name="connsiteX13" fmla="*/ 1671208 w 2031336"/>
              <a:gd name="connsiteY13" fmla="*/ 2000758 h 2031336"/>
              <a:gd name="connsiteX14" fmla="*/ 1572338 w 2031336"/>
              <a:gd name="connsiteY14" fmla="*/ 1979773 h 2031336"/>
              <a:gd name="connsiteX15" fmla="*/ 1474666 w 2031336"/>
              <a:gd name="connsiteY15" fmla="*/ 1954591 h 2031336"/>
              <a:gd name="connsiteX16" fmla="*/ 1378792 w 2031336"/>
              <a:gd name="connsiteY16" fmla="*/ 1925213 h 2031336"/>
              <a:gd name="connsiteX17" fmla="*/ 1285914 w 2031336"/>
              <a:gd name="connsiteY17" fmla="*/ 1891037 h 2031336"/>
              <a:gd name="connsiteX18" fmla="*/ 1194234 w 2031336"/>
              <a:gd name="connsiteY18" fmla="*/ 1852065 h 2031336"/>
              <a:gd name="connsiteX19" fmla="*/ 1105550 w 2031336"/>
              <a:gd name="connsiteY19" fmla="*/ 1810096 h 2031336"/>
              <a:gd name="connsiteX20" fmla="*/ 1019264 w 2031336"/>
              <a:gd name="connsiteY20" fmla="*/ 1762730 h 2031336"/>
              <a:gd name="connsiteX21" fmla="*/ 935374 w 2031336"/>
              <a:gd name="connsiteY21" fmla="*/ 1711767 h 2031336"/>
              <a:gd name="connsiteX22" fmla="*/ 854480 w 2031336"/>
              <a:gd name="connsiteY22" fmla="*/ 1657206 h 2031336"/>
              <a:gd name="connsiteX23" fmla="*/ 777181 w 2031336"/>
              <a:gd name="connsiteY23" fmla="*/ 1598448 h 2031336"/>
              <a:gd name="connsiteX24" fmla="*/ 701081 w 2031336"/>
              <a:gd name="connsiteY24" fmla="*/ 1536693 h 2031336"/>
              <a:gd name="connsiteX25" fmla="*/ 629175 w 2031336"/>
              <a:gd name="connsiteY25" fmla="*/ 1470740 h 2031336"/>
              <a:gd name="connsiteX26" fmla="*/ 560265 w 2031336"/>
              <a:gd name="connsiteY26" fmla="*/ 1401790 h 2031336"/>
              <a:gd name="connsiteX27" fmla="*/ 494951 w 2031336"/>
              <a:gd name="connsiteY27" fmla="*/ 1330441 h 2031336"/>
              <a:gd name="connsiteX28" fmla="*/ 432633 w 2031336"/>
              <a:gd name="connsiteY28" fmla="*/ 1254296 h 2031336"/>
              <a:gd name="connsiteX29" fmla="*/ 373910 w 2031336"/>
              <a:gd name="connsiteY29" fmla="*/ 1176952 h 2031336"/>
              <a:gd name="connsiteX30" fmla="*/ 318782 w 2031336"/>
              <a:gd name="connsiteY30" fmla="*/ 1095411 h 2031336"/>
              <a:gd name="connsiteX31" fmla="*/ 267849 w 2031336"/>
              <a:gd name="connsiteY31" fmla="*/ 1012071 h 2031336"/>
              <a:gd name="connsiteX32" fmla="*/ 221709 w 2031336"/>
              <a:gd name="connsiteY32" fmla="*/ 925733 h 2031336"/>
              <a:gd name="connsiteX33" fmla="*/ 178566 w 2031336"/>
              <a:gd name="connsiteY33" fmla="*/ 836997 h 2031336"/>
              <a:gd name="connsiteX34" fmla="*/ 140216 w 2031336"/>
              <a:gd name="connsiteY34" fmla="*/ 745263 h 2031336"/>
              <a:gd name="connsiteX35" fmla="*/ 106061 w 2031336"/>
              <a:gd name="connsiteY35" fmla="*/ 652330 h 2031336"/>
              <a:gd name="connsiteX36" fmla="*/ 76700 w 2031336"/>
              <a:gd name="connsiteY36" fmla="*/ 556399 h 2031336"/>
              <a:gd name="connsiteX37" fmla="*/ 51533 w 2031336"/>
              <a:gd name="connsiteY37" fmla="*/ 459269 h 2031336"/>
              <a:gd name="connsiteX38" fmla="*/ 30560 w 2031336"/>
              <a:gd name="connsiteY38" fmla="*/ 359741 h 2031336"/>
              <a:gd name="connsiteX39" fmla="*/ 15580 w 2031336"/>
              <a:gd name="connsiteY39" fmla="*/ 259013 h 2031336"/>
              <a:gd name="connsiteX40" fmla="*/ 4794 w 2031336"/>
              <a:gd name="connsiteY40" fmla="*/ 157087 h 2031336"/>
              <a:gd name="connsiteX41" fmla="*/ 0 w 2031336"/>
              <a:gd name="connsiteY41" fmla="*/ 52762 h 2031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031336" h="2031336">
                <a:moveTo>
                  <a:pt x="0" y="0"/>
                </a:moveTo>
                <a:lnTo>
                  <a:pt x="8988" y="0"/>
                </a:lnTo>
                <a:lnTo>
                  <a:pt x="366471" y="0"/>
                </a:lnTo>
                <a:lnTo>
                  <a:pt x="962583" y="0"/>
                </a:lnTo>
                <a:lnTo>
                  <a:pt x="965654" y="60806"/>
                </a:lnTo>
                <a:cubicBezTo>
                  <a:pt x="1020511" y="600972"/>
                  <a:pt x="1476697" y="1022493"/>
                  <a:pt x="2031335" y="1022493"/>
                </a:cubicBezTo>
                <a:lnTo>
                  <a:pt x="2031336" y="1022493"/>
                </a:lnTo>
                <a:lnTo>
                  <a:pt x="2031336" y="1671693"/>
                </a:lnTo>
                <a:lnTo>
                  <a:pt x="2031336" y="2029176"/>
                </a:lnTo>
                <a:lnTo>
                  <a:pt x="2031336" y="2031336"/>
                </a:lnTo>
                <a:lnTo>
                  <a:pt x="1978605" y="2031336"/>
                </a:lnTo>
                <a:lnTo>
                  <a:pt x="1874342" y="2026540"/>
                </a:lnTo>
                <a:lnTo>
                  <a:pt x="1772476" y="2016347"/>
                </a:lnTo>
                <a:lnTo>
                  <a:pt x="1671208" y="2000758"/>
                </a:lnTo>
                <a:lnTo>
                  <a:pt x="1572338" y="1979773"/>
                </a:lnTo>
                <a:lnTo>
                  <a:pt x="1474666" y="1954591"/>
                </a:lnTo>
                <a:lnTo>
                  <a:pt x="1378792" y="1925213"/>
                </a:lnTo>
                <a:lnTo>
                  <a:pt x="1285914" y="1891037"/>
                </a:lnTo>
                <a:lnTo>
                  <a:pt x="1194234" y="1852065"/>
                </a:lnTo>
                <a:lnTo>
                  <a:pt x="1105550" y="1810096"/>
                </a:lnTo>
                <a:lnTo>
                  <a:pt x="1019264" y="1762730"/>
                </a:lnTo>
                <a:lnTo>
                  <a:pt x="935374" y="1711767"/>
                </a:lnTo>
                <a:lnTo>
                  <a:pt x="854480" y="1657206"/>
                </a:lnTo>
                <a:lnTo>
                  <a:pt x="777181" y="1598448"/>
                </a:lnTo>
                <a:lnTo>
                  <a:pt x="701081" y="1536693"/>
                </a:lnTo>
                <a:lnTo>
                  <a:pt x="629175" y="1470740"/>
                </a:lnTo>
                <a:lnTo>
                  <a:pt x="560265" y="1401790"/>
                </a:lnTo>
                <a:lnTo>
                  <a:pt x="494951" y="1330441"/>
                </a:lnTo>
                <a:lnTo>
                  <a:pt x="432633" y="1254296"/>
                </a:lnTo>
                <a:lnTo>
                  <a:pt x="373910" y="1176952"/>
                </a:lnTo>
                <a:lnTo>
                  <a:pt x="318782" y="1095411"/>
                </a:lnTo>
                <a:lnTo>
                  <a:pt x="267849" y="1012071"/>
                </a:lnTo>
                <a:lnTo>
                  <a:pt x="221709" y="925733"/>
                </a:lnTo>
                <a:lnTo>
                  <a:pt x="178566" y="836997"/>
                </a:lnTo>
                <a:lnTo>
                  <a:pt x="140216" y="745263"/>
                </a:lnTo>
                <a:lnTo>
                  <a:pt x="106061" y="652330"/>
                </a:lnTo>
                <a:lnTo>
                  <a:pt x="76700" y="556399"/>
                </a:lnTo>
                <a:lnTo>
                  <a:pt x="51533" y="459269"/>
                </a:lnTo>
                <a:lnTo>
                  <a:pt x="30560" y="359741"/>
                </a:lnTo>
                <a:lnTo>
                  <a:pt x="15580" y="259013"/>
                </a:lnTo>
                <a:lnTo>
                  <a:pt x="4794" y="157087"/>
                </a:lnTo>
                <a:lnTo>
                  <a:pt x="0" y="52762"/>
                </a:lnTo>
                <a:close/>
              </a:path>
            </a:pathLst>
          </a:custGeom>
          <a:solidFill>
            <a:srgbClr val="EBCB38"/>
          </a:solidFill>
          <a:ln>
            <a:noFill/>
          </a:ln>
        </p:spPr>
        <p:txBody>
          <a:bodyPr vert="horz" wrap="square" lIns="68580" tIns="34290" rIns="68580" bIns="3429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a:ea typeface="+mn-ea"/>
              <a:cs typeface="+mn-cs"/>
            </a:endParaRPr>
          </a:p>
        </p:txBody>
      </p:sp>
      <p:sp>
        <p:nvSpPr>
          <p:cNvPr id="8" name="Circle: Hollow 44"/>
          <p:cNvSpPr/>
          <p:nvPr/>
        </p:nvSpPr>
        <p:spPr>
          <a:xfrm>
            <a:off x="3034846" y="2019542"/>
            <a:ext cx="3548622" cy="3540780"/>
          </a:xfrm>
          <a:prstGeom prst="donut">
            <a:avLst>
              <a:gd name="adj" fmla="val 8807"/>
            </a:avLst>
          </a:prstGeom>
          <a:solidFill>
            <a:sysClr val="windowText" lastClr="000000">
              <a:alpha val="40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9" name="Freeform 1634"/>
          <p:cNvSpPr>
            <a:spLocks/>
          </p:cNvSpPr>
          <p:nvPr/>
        </p:nvSpPr>
        <p:spPr bwMode="auto">
          <a:xfrm>
            <a:off x="4806805" y="2019544"/>
            <a:ext cx="1952290" cy="622538"/>
          </a:xfrm>
          <a:custGeom>
            <a:avLst/>
            <a:gdLst>
              <a:gd name="T0" fmla="*/ 3352 w 3734"/>
              <a:gd name="T1" fmla="*/ 0 h 1192"/>
              <a:gd name="T2" fmla="*/ 0 w 3734"/>
              <a:gd name="T3" fmla="*/ 0 h 1192"/>
              <a:gd name="T4" fmla="*/ 0 w 3734"/>
              <a:gd name="T5" fmla="*/ 1192 h 1192"/>
              <a:gd name="T6" fmla="*/ 3352 w 3734"/>
              <a:gd name="T7" fmla="*/ 1192 h 1192"/>
              <a:gd name="T8" fmla="*/ 3734 w 3734"/>
              <a:gd name="T9" fmla="*/ 591 h 1192"/>
              <a:gd name="T10" fmla="*/ 3352 w 3734"/>
              <a:gd name="T11" fmla="*/ 0 h 1192"/>
            </a:gdLst>
            <a:ahLst/>
            <a:cxnLst>
              <a:cxn ang="0">
                <a:pos x="T0" y="T1"/>
              </a:cxn>
              <a:cxn ang="0">
                <a:pos x="T2" y="T3"/>
              </a:cxn>
              <a:cxn ang="0">
                <a:pos x="T4" y="T5"/>
              </a:cxn>
              <a:cxn ang="0">
                <a:pos x="T6" y="T7"/>
              </a:cxn>
              <a:cxn ang="0">
                <a:pos x="T8" y="T9"/>
              </a:cxn>
              <a:cxn ang="0">
                <a:pos x="T10" y="T11"/>
              </a:cxn>
            </a:cxnLst>
            <a:rect l="0" t="0" r="r" b="b"/>
            <a:pathLst>
              <a:path w="3734" h="1192">
                <a:moveTo>
                  <a:pt x="3352" y="0"/>
                </a:moveTo>
                <a:lnTo>
                  <a:pt x="0" y="0"/>
                </a:lnTo>
                <a:lnTo>
                  <a:pt x="0" y="1192"/>
                </a:lnTo>
                <a:lnTo>
                  <a:pt x="3352" y="1192"/>
                </a:lnTo>
                <a:lnTo>
                  <a:pt x="3734" y="591"/>
                </a:lnTo>
                <a:lnTo>
                  <a:pt x="3352" y="0"/>
                </a:lnTo>
                <a:close/>
              </a:path>
            </a:pathLst>
          </a:custGeom>
          <a:solidFill>
            <a:srgbClr val="0D95BC"/>
          </a:solidFill>
          <a:ln>
            <a:noFill/>
          </a:ln>
        </p:spPr>
        <p:txBody>
          <a:bodyPr vert="horz" wrap="square" lIns="68580" tIns="34290" rIns="68580" bIns="3429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a:ea typeface="+mn-ea"/>
              <a:cs typeface="+mn-cs"/>
            </a:endParaRPr>
          </a:p>
        </p:txBody>
      </p:sp>
      <p:sp>
        <p:nvSpPr>
          <p:cNvPr id="10" name="Freeform 1620"/>
          <p:cNvSpPr>
            <a:spLocks/>
          </p:cNvSpPr>
          <p:nvPr/>
        </p:nvSpPr>
        <p:spPr bwMode="auto">
          <a:xfrm>
            <a:off x="5954657" y="3789933"/>
            <a:ext cx="624106" cy="1939745"/>
          </a:xfrm>
          <a:custGeom>
            <a:avLst/>
            <a:gdLst>
              <a:gd name="T0" fmla="*/ 1194 w 1194"/>
              <a:gd name="T1" fmla="*/ 3329 h 3711"/>
              <a:gd name="T2" fmla="*/ 1194 w 1194"/>
              <a:gd name="T3" fmla="*/ 0 h 3711"/>
              <a:gd name="T4" fmla="*/ 0 w 1194"/>
              <a:gd name="T5" fmla="*/ 0 h 3711"/>
              <a:gd name="T6" fmla="*/ 0 w 1194"/>
              <a:gd name="T7" fmla="*/ 3329 h 3711"/>
              <a:gd name="T8" fmla="*/ 602 w 1194"/>
              <a:gd name="T9" fmla="*/ 3711 h 3711"/>
              <a:gd name="T10" fmla="*/ 1194 w 1194"/>
              <a:gd name="T11" fmla="*/ 3329 h 3711"/>
            </a:gdLst>
            <a:ahLst/>
            <a:cxnLst>
              <a:cxn ang="0">
                <a:pos x="T0" y="T1"/>
              </a:cxn>
              <a:cxn ang="0">
                <a:pos x="T2" y="T3"/>
              </a:cxn>
              <a:cxn ang="0">
                <a:pos x="T4" y="T5"/>
              </a:cxn>
              <a:cxn ang="0">
                <a:pos x="T6" y="T7"/>
              </a:cxn>
              <a:cxn ang="0">
                <a:pos x="T8" y="T9"/>
              </a:cxn>
              <a:cxn ang="0">
                <a:pos x="T10" y="T11"/>
              </a:cxn>
            </a:cxnLst>
            <a:rect l="0" t="0" r="r" b="b"/>
            <a:pathLst>
              <a:path w="1194" h="3711">
                <a:moveTo>
                  <a:pt x="1194" y="3329"/>
                </a:moveTo>
                <a:lnTo>
                  <a:pt x="1194" y="0"/>
                </a:lnTo>
                <a:lnTo>
                  <a:pt x="0" y="0"/>
                </a:lnTo>
                <a:lnTo>
                  <a:pt x="0" y="3329"/>
                </a:lnTo>
                <a:lnTo>
                  <a:pt x="602" y="3711"/>
                </a:lnTo>
                <a:lnTo>
                  <a:pt x="1194" y="3329"/>
                </a:lnTo>
                <a:close/>
              </a:path>
            </a:pathLst>
          </a:custGeom>
          <a:solidFill>
            <a:srgbClr val="C13018"/>
          </a:solidFill>
          <a:ln>
            <a:noFill/>
          </a:ln>
        </p:spPr>
        <p:txBody>
          <a:bodyPr vert="horz" wrap="square" lIns="68580" tIns="34290" rIns="68580" bIns="3429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a:ea typeface="+mn-ea"/>
              <a:cs typeface="+mn-cs"/>
            </a:endParaRPr>
          </a:p>
        </p:txBody>
      </p:sp>
      <p:sp>
        <p:nvSpPr>
          <p:cNvPr id="11" name="Freeform 1626"/>
          <p:cNvSpPr>
            <a:spLocks/>
          </p:cNvSpPr>
          <p:nvPr/>
        </p:nvSpPr>
        <p:spPr bwMode="auto">
          <a:xfrm>
            <a:off x="5954657" y="3789933"/>
            <a:ext cx="0" cy="1350138"/>
          </a:xfrm>
          <a:custGeom>
            <a:avLst/>
            <a:gdLst>
              <a:gd name="T0" fmla="*/ 2581 h 2581"/>
              <a:gd name="T1" fmla="*/ 0 h 2581"/>
              <a:gd name="T2" fmla="*/ 2581 h 2581"/>
              <a:gd name="T3" fmla="*/ 2581 h 2581"/>
            </a:gdLst>
            <a:ahLst/>
            <a:cxnLst>
              <a:cxn ang="0">
                <a:pos x="0" y="T0"/>
              </a:cxn>
              <a:cxn ang="0">
                <a:pos x="0" y="T1"/>
              </a:cxn>
              <a:cxn ang="0">
                <a:pos x="0" y="T2"/>
              </a:cxn>
              <a:cxn ang="0">
                <a:pos x="0" y="T3"/>
              </a:cxn>
            </a:cxnLst>
            <a:rect l="0" t="0" r="r" b="b"/>
            <a:pathLst>
              <a:path h="2581">
                <a:moveTo>
                  <a:pt x="0" y="2581"/>
                </a:moveTo>
                <a:lnTo>
                  <a:pt x="0" y="0"/>
                </a:lnTo>
                <a:lnTo>
                  <a:pt x="0" y="2581"/>
                </a:lnTo>
                <a:lnTo>
                  <a:pt x="0" y="2581"/>
                </a:lnTo>
                <a:close/>
              </a:path>
            </a:pathLst>
          </a:custGeom>
          <a:solidFill>
            <a:srgbClr val="C02E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a:ea typeface="+mn-ea"/>
              <a:cs typeface="+mn-cs"/>
            </a:endParaRPr>
          </a:p>
        </p:txBody>
      </p:sp>
      <p:sp>
        <p:nvSpPr>
          <p:cNvPr id="12" name="Freeform 1632"/>
          <p:cNvSpPr>
            <a:spLocks/>
          </p:cNvSpPr>
          <p:nvPr/>
        </p:nvSpPr>
        <p:spPr bwMode="auto">
          <a:xfrm>
            <a:off x="2884309" y="4937785"/>
            <a:ext cx="1922496" cy="624106"/>
          </a:xfrm>
          <a:custGeom>
            <a:avLst/>
            <a:gdLst>
              <a:gd name="T0" fmla="*/ 381 w 3678"/>
              <a:gd name="T1" fmla="*/ 1192 h 1192"/>
              <a:gd name="T2" fmla="*/ 3678 w 3678"/>
              <a:gd name="T3" fmla="*/ 1192 h 1192"/>
              <a:gd name="T4" fmla="*/ 3678 w 3678"/>
              <a:gd name="T5" fmla="*/ 0 h 1192"/>
              <a:gd name="T6" fmla="*/ 381 w 3678"/>
              <a:gd name="T7" fmla="*/ 0 h 1192"/>
              <a:gd name="T8" fmla="*/ 0 w 3678"/>
              <a:gd name="T9" fmla="*/ 601 h 1192"/>
              <a:gd name="T10" fmla="*/ 381 w 3678"/>
              <a:gd name="T11" fmla="*/ 1192 h 1192"/>
            </a:gdLst>
            <a:ahLst/>
            <a:cxnLst>
              <a:cxn ang="0">
                <a:pos x="T0" y="T1"/>
              </a:cxn>
              <a:cxn ang="0">
                <a:pos x="T2" y="T3"/>
              </a:cxn>
              <a:cxn ang="0">
                <a:pos x="T4" y="T5"/>
              </a:cxn>
              <a:cxn ang="0">
                <a:pos x="T6" y="T7"/>
              </a:cxn>
              <a:cxn ang="0">
                <a:pos x="T8" y="T9"/>
              </a:cxn>
              <a:cxn ang="0">
                <a:pos x="T10" y="T11"/>
              </a:cxn>
            </a:cxnLst>
            <a:rect l="0" t="0" r="r" b="b"/>
            <a:pathLst>
              <a:path w="3678" h="1192">
                <a:moveTo>
                  <a:pt x="381" y="1192"/>
                </a:moveTo>
                <a:lnTo>
                  <a:pt x="3678" y="1192"/>
                </a:lnTo>
                <a:lnTo>
                  <a:pt x="3678" y="0"/>
                </a:lnTo>
                <a:lnTo>
                  <a:pt x="381" y="0"/>
                </a:lnTo>
                <a:lnTo>
                  <a:pt x="0" y="601"/>
                </a:lnTo>
                <a:lnTo>
                  <a:pt x="381" y="1192"/>
                </a:lnTo>
                <a:close/>
              </a:path>
            </a:pathLst>
          </a:custGeom>
          <a:solidFill>
            <a:srgbClr val="EBCB38"/>
          </a:solidFill>
          <a:ln>
            <a:noFill/>
          </a:ln>
        </p:spPr>
        <p:txBody>
          <a:bodyPr vert="horz" wrap="square" lIns="68580" tIns="34290" rIns="68580" bIns="3429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a:ea typeface="+mn-ea"/>
              <a:cs typeface="+mn-cs"/>
            </a:endParaRPr>
          </a:p>
        </p:txBody>
      </p:sp>
      <p:sp>
        <p:nvSpPr>
          <p:cNvPr id="13" name="Freeform 1635"/>
          <p:cNvSpPr>
            <a:spLocks/>
          </p:cNvSpPr>
          <p:nvPr/>
        </p:nvSpPr>
        <p:spPr bwMode="auto">
          <a:xfrm>
            <a:off x="4806805" y="2019544"/>
            <a:ext cx="1952290" cy="310486"/>
          </a:xfrm>
          <a:custGeom>
            <a:avLst/>
            <a:gdLst>
              <a:gd name="T0" fmla="*/ 3734 w 3734"/>
              <a:gd name="T1" fmla="*/ 593 h 593"/>
              <a:gd name="T2" fmla="*/ 3734 w 3734"/>
              <a:gd name="T3" fmla="*/ 591 h 593"/>
              <a:gd name="T4" fmla="*/ 3352 w 3734"/>
              <a:gd name="T5" fmla="*/ 0 h 593"/>
              <a:gd name="T6" fmla="*/ 0 w 3734"/>
              <a:gd name="T7" fmla="*/ 0 h 593"/>
              <a:gd name="T8" fmla="*/ 0 w 3734"/>
              <a:gd name="T9" fmla="*/ 593 h 593"/>
              <a:gd name="T10" fmla="*/ 3734 w 3734"/>
              <a:gd name="T11" fmla="*/ 593 h 593"/>
            </a:gdLst>
            <a:ahLst/>
            <a:cxnLst>
              <a:cxn ang="0">
                <a:pos x="T0" y="T1"/>
              </a:cxn>
              <a:cxn ang="0">
                <a:pos x="T2" y="T3"/>
              </a:cxn>
              <a:cxn ang="0">
                <a:pos x="T4" y="T5"/>
              </a:cxn>
              <a:cxn ang="0">
                <a:pos x="T6" y="T7"/>
              </a:cxn>
              <a:cxn ang="0">
                <a:pos x="T8" y="T9"/>
              </a:cxn>
              <a:cxn ang="0">
                <a:pos x="T10" y="T11"/>
              </a:cxn>
            </a:cxnLst>
            <a:rect l="0" t="0" r="r" b="b"/>
            <a:pathLst>
              <a:path w="3734" h="593">
                <a:moveTo>
                  <a:pt x="3734" y="593"/>
                </a:moveTo>
                <a:lnTo>
                  <a:pt x="3734" y="591"/>
                </a:lnTo>
                <a:lnTo>
                  <a:pt x="3352" y="0"/>
                </a:lnTo>
                <a:lnTo>
                  <a:pt x="0" y="0"/>
                </a:lnTo>
                <a:lnTo>
                  <a:pt x="0" y="593"/>
                </a:lnTo>
                <a:lnTo>
                  <a:pt x="3734" y="593"/>
                </a:lnTo>
                <a:close/>
              </a:path>
            </a:pathLst>
          </a:custGeom>
          <a:solidFill>
            <a:sysClr val="windowText" lastClr="000000">
              <a:alpha val="40000"/>
            </a:sysClr>
          </a:solidFill>
          <a:ln>
            <a:noFill/>
          </a:ln>
        </p:spPr>
        <p:txBody>
          <a:bodyPr vert="horz" wrap="square" lIns="68580" tIns="34290" rIns="68580" bIns="3429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a:ea typeface="+mn-ea"/>
              <a:cs typeface="+mn-cs"/>
            </a:endParaRPr>
          </a:p>
        </p:txBody>
      </p:sp>
      <p:sp>
        <p:nvSpPr>
          <p:cNvPr id="14" name="Freeform 1648"/>
          <p:cNvSpPr>
            <a:spLocks/>
          </p:cNvSpPr>
          <p:nvPr/>
        </p:nvSpPr>
        <p:spPr bwMode="auto">
          <a:xfrm>
            <a:off x="6269847" y="3789933"/>
            <a:ext cx="308916" cy="1939745"/>
          </a:xfrm>
          <a:custGeom>
            <a:avLst/>
            <a:gdLst>
              <a:gd name="T0" fmla="*/ 592 w 592"/>
              <a:gd name="T1" fmla="*/ 0 h 3711"/>
              <a:gd name="T2" fmla="*/ 0 w 592"/>
              <a:gd name="T3" fmla="*/ 0 h 3711"/>
              <a:gd name="T4" fmla="*/ 0 w 592"/>
              <a:gd name="T5" fmla="*/ 3711 h 3711"/>
              <a:gd name="T6" fmla="*/ 592 w 592"/>
              <a:gd name="T7" fmla="*/ 3329 h 3711"/>
              <a:gd name="T8" fmla="*/ 592 w 592"/>
              <a:gd name="T9" fmla="*/ 0 h 3711"/>
            </a:gdLst>
            <a:ahLst/>
            <a:cxnLst>
              <a:cxn ang="0">
                <a:pos x="T0" y="T1"/>
              </a:cxn>
              <a:cxn ang="0">
                <a:pos x="T2" y="T3"/>
              </a:cxn>
              <a:cxn ang="0">
                <a:pos x="T4" y="T5"/>
              </a:cxn>
              <a:cxn ang="0">
                <a:pos x="T6" y="T7"/>
              </a:cxn>
              <a:cxn ang="0">
                <a:pos x="T8" y="T9"/>
              </a:cxn>
            </a:cxnLst>
            <a:rect l="0" t="0" r="r" b="b"/>
            <a:pathLst>
              <a:path w="592" h="3711">
                <a:moveTo>
                  <a:pt x="592" y="0"/>
                </a:moveTo>
                <a:lnTo>
                  <a:pt x="0" y="0"/>
                </a:lnTo>
                <a:lnTo>
                  <a:pt x="0" y="3711"/>
                </a:lnTo>
                <a:lnTo>
                  <a:pt x="592" y="3329"/>
                </a:lnTo>
                <a:lnTo>
                  <a:pt x="592" y="0"/>
                </a:lnTo>
                <a:close/>
              </a:path>
            </a:pathLst>
          </a:custGeom>
          <a:solidFill>
            <a:sysClr val="windowText" lastClr="000000">
              <a:alpha val="40000"/>
            </a:sysClr>
          </a:solidFill>
          <a:ln>
            <a:noFill/>
          </a:ln>
        </p:spPr>
        <p:txBody>
          <a:bodyPr vert="horz" wrap="square" lIns="68580" tIns="34290" rIns="68580" bIns="3429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a:ea typeface="+mn-ea"/>
              <a:cs typeface="+mn-cs"/>
            </a:endParaRPr>
          </a:p>
        </p:txBody>
      </p:sp>
      <p:sp>
        <p:nvSpPr>
          <p:cNvPr id="15" name="Freeform 1661"/>
          <p:cNvSpPr>
            <a:spLocks/>
          </p:cNvSpPr>
          <p:nvPr/>
        </p:nvSpPr>
        <p:spPr bwMode="auto">
          <a:xfrm>
            <a:off x="2884308" y="5252975"/>
            <a:ext cx="1922496" cy="308916"/>
          </a:xfrm>
          <a:custGeom>
            <a:avLst/>
            <a:gdLst>
              <a:gd name="T0" fmla="*/ 381 w 3678"/>
              <a:gd name="T1" fmla="*/ 591 h 591"/>
              <a:gd name="T2" fmla="*/ 3678 w 3678"/>
              <a:gd name="T3" fmla="*/ 591 h 591"/>
              <a:gd name="T4" fmla="*/ 3678 w 3678"/>
              <a:gd name="T5" fmla="*/ 0 h 591"/>
              <a:gd name="T6" fmla="*/ 0 w 3678"/>
              <a:gd name="T7" fmla="*/ 0 h 591"/>
              <a:gd name="T8" fmla="*/ 381 w 3678"/>
              <a:gd name="T9" fmla="*/ 591 h 591"/>
            </a:gdLst>
            <a:ahLst/>
            <a:cxnLst>
              <a:cxn ang="0">
                <a:pos x="T0" y="T1"/>
              </a:cxn>
              <a:cxn ang="0">
                <a:pos x="T2" y="T3"/>
              </a:cxn>
              <a:cxn ang="0">
                <a:pos x="T4" y="T5"/>
              </a:cxn>
              <a:cxn ang="0">
                <a:pos x="T6" y="T7"/>
              </a:cxn>
              <a:cxn ang="0">
                <a:pos x="T8" y="T9"/>
              </a:cxn>
            </a:cxnLst>
            <a:rect l="0" t="0" r="r" b="b"/>
            <a:pathLst>
              <a:path w="3678" h="591">
                <a:moveTo>
                  <a:pt x="381" y="591"/>
                </a:moveTo>
                <a:lnTo>
                  <a:pt x="3678" y="591"/>
                </a:lnTo>
                <a:lnTo>
                  <a:pt x="3678" y="0"/>
                </a:lnTo>
                <a:lnTo>
                  <a:pt x="0" y="0"/>
                </a:lnTo>
                <a:lnTo>
                  <a:pt x="381" y="591"/>
                </a:lnTo>
                <a:close/>
              </a:path>
            </a:pathLst>
          </a:custGeom>
          <a:solidFill>
            <a:sysClr val="windowText" lastClr="000000">
              <a:alpha val="40000"/>
            </a:sysClr>
          </a:solidFill>
          <a:ln>
            <a:noFill/>
          </a:ln>
        </p:spPr>
        <p:txBody>
          <a:bodyPr vert="horz" wrap="square" lIns="68580" tIns="34290" rIns="68580" bIns="3429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a:ea typeface="+mn-ea"/>
              <a:cs typeface="+mn-cs"/>
            </a:endParaRPr>
          </a:p>
        </p:txBody>
      </p:sp>
      <p:sp>
        <p:nvSpPr>
          <p:cNvPr id="16" name="Freeform: Shape 72"/>
          <p:cNvSpPr>
            <a:spLocks/>
          </p:cNvSpPr>
          <p:nvPr/>
        </p:nvSpPr>
        <p:spPr bwMode="auto">
          <a:xfrm>
            <a:off x="3034847" y="1847052"/>
            <a:ext cx="631946" cy="1942881"/>
          </a:xfrm>
          <a:custGeom>
            <a:avLst/>
            <a:gdLst>
              <a:gd name="connsiteX0" fmla="*/ 359192 w 724451"/>
              <a:gd name="connsiteY0" fmla="*/ 0 h 2227280"/>
              <a:gd name="connsiteX1" fmla="*/ 359192 w 724451"/>
              <a:gd name="connsiteY1" fmla="*/ 2924 h 2227280"/>
              <a:gd name="connsiteX2" fmla="*/ 363724 w 724451"/>
              <a:gd name="connsiteY2" fmla="*/ 0 h 2227280"/>
              <a:gd name="connsiteX3" fmla="*/ 724451 w 724451"/>
              <a:gd name="connsiteY3" fmla="*/ 228838 h 2227280"/>
              <a:gd name="connsiteX4" fmla="*/ 724451 w 724451"/>
              <a:gd name="connsiteY4" fmla="*/ 2227280 h 2227280"/>
              <a:gd name="connsiteX5" fmla="*/ 724450 w 724451"/>
              <a:gd name="connsiteY5" fmla="*/ 2227280 h 2227280"/>
              <a:gd name="connsiteX6" fmla="*/ 359192 w 724451"/>
              <a:gd name="connsiteY6" fmla="*/ 2227280 h 2227280"/>
              <a:gd name="connsiteX7" fmla="*/ 8989 w 724451"/>
              <a:gd name="connsiteY7" fmla="*/ 2227280 h 2227280"/>
              <a:gd name="connsiteX8" fmla="*/ 0 w 724451"/>
              <a:gd name="connsiteY8" fmla="*/ 2227280 h 2227280"/>
              <a:gd name="connsiteX9" fmla="*/ 0 w 724451"/>
              <a:gd name="connsiteY9" fmla="*/ 228838 h 222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4451" h="2227280">
                <a:moveTo>
                  <a:pt x="359192" y="0"/>
                </a:moveTo>
                <a:lnTo>
                  <a:pt x="359192" y="2924"/>
                </a:lnTo>
                <a:lnTo>
                  <a:pt x="363724" y="0"/>
                </a:lnTo>
                <a:lnTo>
                  <a:pt x="724451" y="228838"/>
                </a:lnTo>
                <a:lnTo>
                  <a:pt x="724451" y="2227280"/>
                </a:lnTo>
                <a:lnTo>
                  <a:pt x="724450" y="2227280"/>
                </a:lnTo>
                <a:lnTo>
                  <a:pt x="359192" y="2227280"/>
                </a:lnTo>
                <a:lnTo>
                  <a:pt x="8989" y="2227280"/>
                </a:lnTo>
                <a:lnTo>
                  <a:pt x="0" y="2227280"/>
                </a:lnTo>
                <a:lnTo>
                  <a:pt x="0" y="228838"/>
                </a:lnTo>
                <a:close/>
              </a:path>
            </a:pathLst>
          </a:custGeom>
          <a:solidFill>
            <a:srgbClr val="A2B969"/>
          </a:solidFill>
          <a:ln>
            <a:noFill/>
          </a:ln>
        </p:spPr>
        <p:txBody>
          <a:bodyPr vert="horz" wrap="square" lIns="68580" tIns="34290" rIns="68580" bIns="3429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a:ea typeface="+mn-ea"/>
              <a:cs typeface="+mn-cs"/>
            </a:endParaRPr>
          </a:p>
        </p:txBody>
      </p:sp>
      <p:sp>
        <p:nvSpPr>
          <p:cNvPr id="17" name="TextBox 16"/>
          <p:cNvSpPr txBox="1"/>
          <p:nvPr/>
        </p:nvSpPr>
        <p:spPr>
          <a:xfrm>
            <a:off x="5063040" y="2127932"/>
            <a:ext cx="1439818" cy="369332"/>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a:ea typeface="+mn-ea"/>
                <a:cs typeface="+mn-cs"/>
              </a:rPr>
              <a:t>Prerequisites</a:t>
            </a:r>
          </a:p>
        </p:txBody>
      </p:sp>
      <p:sp>
        <p:nvSpPr>
          <p:cNvPr id="18" name="TextBox 17"/>
          <p:cNvSpPr txBox="1"/>
          <p:nvPr/>
        </p:nvSpPr>
        <p:spPr>
          <a:xfrm rot="16200000">
            <a:off x="5693344" y="4887293"/>
            <a:ext cx="1127360" cy="369332"/>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a:ea typeface="+mn-ea"/>
                <a:cs typeface="+mn-cs"/>
              </a:rPr>
              <a:t>Directives</a:t>
            </a:r>
          </a:p>
        </p:txBody>
      </p:sp>
      <p:sp>
        <p:nvSpPr>
          <p:cNvPr id="19" name="TextBox 18"/>
          <p:cNvSpPr txBox="1"/>
          <p:nvPr/>
        </p:nvSpPr>
        <p:spPr>
          <a:xfrm>
            <a:off x="2959975" y="5061866"/>
            <a:ext cx="1268937" cy="369332"/>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a:ea typeface="+mn-ea"/>
                <a:cs typeface="+mn-cs"/>
              </a:rPr>
              <a:t>Respiration</a:t>
            </a:r>
          </a:p>
        </p:txBody>
      </p:sp>
      <p:sp>
        <p:nvSpPr>
          <p:cNvPr id="22" name="Freeform 1674"/>
          <p:cNvSpPr>
            <a:spLocks/>
          </p:cNvSpPr>
          <p:nvPr/>
        </p:nvSpPr>
        <p:spPr bwMode="auto">
          <a:xfrm>
            <a:off x="3034846" y="1847052"/>
            <a:ext cx="631946" cy="1942881"/>
          </a:xfrm>
          <a:custGeom>
            <a:avLst/>
            <a:gdLst>
              <a:gd name="T0" fmla="*/ 592 w 1194"/>
              <a:gd name="T1" fmla="*/ 0 h 3718"/>
              <a:gd name="T2" fmla="*/ 0 w 1194"/>
              <a:gd name="T3" fmla="*/ 382 h 3718"/>
              <a:gd name="T4" fmla="*/ 0 w 1194"/>
              <a:gd name="T5" fmla="*/ 3718 h 3718"/>
              <a:gd name="T6" fmla="*/ 1194 w 1194"/>
              <a:gd name="T7" fmla="*/ 3718 h 3718"/>
              <a:gd name="T8" fmla="*/ 592 w 1194"/>
              <a:gd name="T9" fmla="*/ 3718 h 3718"/>
              <a:gd name="T10" fmla="*/ 592 w 1194"/>
              <a:gd name="T11" fmla="*/ 0 h 3718"/>
            </a:gdLst>
            <a:ahLst/>
            <a:cxnLst>
              <a:cxn ang="0">
                <a:pos x="T0" y="T1"/>
              </a:cxn>
              <a:cxn ang="0">
                <a:pos x="T2" y="T3"/>
              </a:cxn>
              <a:cxn ang="0">
                <a:pos x="T4" y="T5"/>
              </a:cxn>
              <a:cxn ang="0">
                <a:pos x="T6" y="T7"/>
              </a:cxn>
              <a:cxn ang="0">
                <a:pos x="T8" y="T9"/>
              </a:cxn>
              <a:cxn ang="0">
                <a:pos x="T10" y="T11"/>
              </a:cxn>
            </a:cxnLst>
            <a:rect l="0" t="0" r="r" b="b"/>
            <a:pathLst>
              <a:path w="1194" h="3718">
                <a:moveTo>
                  <a:pt x="592" y="0"/>
                </a:moveTo>
                <a:lnTo>
                  <a:pt x="0" y="382"/>
                </a:lnTo>
                <a:lnTo>
                  <a:pt x="0" y="3718"/>
                </a:lnTo>
                <a:lnTo>
                  <a:pt x="1194" y="3718"/>
                </a:lnTo>
                <a:lnTo>
                  <a:pt x="592" y="3718"/>
                </a:lnTo>
                <a:lnTo>
                  <a:pt x="592" y="0"/>
                </a:lnTo>
                <a:close/>
              </a:path>
            </a:pathLst>
          </a:custGeom>
          <a:solidFill>
            <a:sysClr val="windowText" lastClr="000000">
              <a:alpha val="4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a:ea typeface="+mn-ea"/>
              <a:cs typeface="+mn-cs"/>
            </a:endParaRPr>
          </a:p>
        </p:txBody>
      </p:sp>
      <p:sp>
        <p:nvSpPr>
          <p:cNvPr id="23" name="TextBox 22"/>
          <p:cNvSpPr txBox="1"/>
          <p:nvPr/>
        </p:nvSpPr>
        <p:spPr>
          <a:xfrm rot="5400000">
            <a:off x="3033911" y="2127932"/>
            <a:ext cx="622285" cy="369332"/>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a:ea typeface="+mn-ea"/>
                <a:cs typeface="+mn-cs"/>
              </a:rPr>
              <a:t>DNA</a:t>
            </a:r>
          </a:p>
        </p:txBody>
      </p:sp>
      <p:grpSp>
        <p:nvGrpSpPr>
          <p:cNvPr id="24" name="Group 23"/>
          <p:cNvGrpSpPr/>
          <p:nvPr/>
        </p:nvGrpSpPr>
        <p:grpSpPr>
          <a:xfrm>
            <a:off x="6941184" y="1913585"/>
            <a:ext cx="2202816" cy="1357822"/>
            <a:chOff x="7881041" y="1278038"/>
            <a:chExt cx="2937088" cy="1810428"/>
          </a:xfrm>
        </p:grpSpPr>
        <p:sp>
          <p:nvSpPr>
            <p:cNvPr id="25" name="TextBox 24"/>
            <p:cNvSpPr txBox="1"/>
            <p:nvPr/>
          </p:nvSpPr>
          <p:spPr>
            <a:xfrm>
              <a:off x="7881041" y="1278038"/>
              <a:ext cx="2937088" cy="492443"/>
            </a:xfrm>
            <a:prstGeom prst="rect">
              <a:avLst/>
            </a:prstGeom>
            <a:noFill/>
          </p:spPr>
          <p:txBody>
            <a:bodyPr wrap="square" lIns="0" rIns="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Calibri"/>
                  <a:ea typeface="+mn-ea"/>
                  <a:cs typeface="+mn-cs"/>
                </a:rPr>
                <a:t>Security Prerequisites</a:t>
              </a:r>
            </a:p>
          </p:txBody>
        </p:sp>
        <p:sp>
          <p:nvSpPr>
            <p:cNvPr id="26" name="TextBox 25"/>
            <p:cNvSpPr txBox="1"/>
            <p:nvPr/>
          </p:nvSpPr>
          <p:spPr>
            <a:xfrm>
              <a:off x="7888836" y="1672695"/>
              <a:ext cx="2929293" cy="1415771"/>
            </a:xfrm>
            <a:prstGeom prst="rect">
              <a:avLst/>
            </a:prstGeom>
            <a:noFill/>
          </p:spPr>
          <p:txBody>
            <a:bodyPr wrap="square" lIns="0" rIns="0" rtlCol="0"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Executive Support</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Roles &amp; Responsibilities</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Crown Jewels</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Risk Appetite &amp; Register</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Risk Assessment</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Security Assessment</a:t>
              </a:r>
            </a:p>
          </p:txBody>
        </p:sp>
      </p:grpSp>
      <p:grpSp>
        <p:nvGrpSpPr>
          <p:cNvPr id="27" name="Group 26"/>
          <p:cNvGrpSpPr/>
          <p:nvPr/>
        </p:nvGrpSpPr>
        <p:grpSpPr>
          <a:xfrm>
            <a:off x="6941184" y="4283291"/>
            <a:ext cx="2202816" cy="1438613"/>
            <a:chOff x="8940033" y="3884698"/>
            <a:chExt cx="2937088" cy="1918151"/>
          </a:xfrm>
        </p:grpSpPr>
        <p:sp>
          <p:nvSpPr>
            <p:cNvPr id="28" name="TextBox 27"/>
            <p:cNvSpPr txBox="1"/>
            <p:nvPr/>
          </p:nvSpPr>
          <p:spPr>
            <a:xfrm>
              <a:off x="8940033" y="3884698"/>
              <a:ext cx="2937088" cy="492443"/>
            </a:xfrm>
            <a:prstGeom prst="rect">
              <a:avLst/>
            </a:prstGeom>
            <a:noFill/>
          </p:spPr>
          <p:txBody>
            <a:bodyPr wrap="square" lIns="0" rIns="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Calibri"/>
                  <a:ea typeface="+mn-ea"/>
                  <a:cs typeface="+mn-cs"/>
                </a:rPr>
                <a:t>Security Directives</a:t>
              </a:r>
            </a:p>
          </p:txBody>
        </p:sp>
        <p:sp>
          <p:nvSpPr>
            <p:cNvPr id="29" name="TextBox 28"/>
            <p:cNvSpPr txBox="1"/>
            <p:nvPr/>
          </p:nvSpPr>
          <p:spPr>
            <a:xfrm>
              <a:off x="8947828" y="4171633"/>
              <a:ext cx="2929293" cy="1631216"/>
            </a:xfrm>
            <a:prstGeom prst="rect">
              <a:avLst/>
            </a:prstGeom>
            <a:noFill/>
          </p:spPr>
          <p:txBody>
            <a:bodyPr wrap="square" lIns="0" rIns="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Asset Management &amp; Disposal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Change Management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Incident Management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Business Continuity Plan (BCP)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Disaster Recovery Plan (DRP)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Security Incident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Information Security Policy</a:t>
              </a:r>
            </a:p>
          </p:txBody>
        </p:sp>
      </p:grpSp>
      <p:grpSp>
        <p:nvGrpSpPr>
          <p:cNvPr id="30" name="Group 29"/>
          <p:cNvGrpSpPr/>
          <p:nvPr/>
        </p:nvGrpSpPr>
        <p:grpSpPr>
          <a:xfrm>
            <a:off x="499403" y="1950002"/>
            <a:ext cx="2202816" cy="1292208"/>
            <a:chOff x="350992" y="2655392"/>
            <a:chExt cx="2937088" cy="1722945"/>
          </a:xfrm>
        </p:grpSpPr>
        <p:sp>
          <p:nvSpPr>
            <p:cNvPr id="31" name="TextBox 30"/>
            <p:cNvSpPr txBox="1"/>
            <p:nvPr/>
          </p:nvSpPr>
          <p:spPr>
            <a:xfrm>
              <a:off x="350992" y="2655392"/>
              <a:ext cx="2937088" cy="861775"/>
            </a:xfrm>
            <a:prstGeom prst="rect">
              <a:avLst/>
            </a:prstGeom>
            <a:noFill/>
          </p:spPr>
          <p:txBody>
            <a:bodyPr wrap="square" lIns="0" rIns="0" rtlCol="0"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Calibri"/>
                  <a:ea typeface="+mn-ea"/>
                  <a:cs typeface="+mn-cs"/>
                </a:rPr>
                <a:t>Security Embedding (DNA) Controls</a:t>
              </a:r>
            </a:p>
          </p:txBody>
        </p:sp>
        <p:sp>
          <p:nvSpPr>
            <p:cNvPr id="32" name="TextBox 31"/>
            <p:cNvSpPr txBox="1"/>
            <p:nvPr/>
          </p:nvSpPr>
          <p:spPr>
            <a:xfrm>
              <a:off x="358787" y="3393453"/>
              <a:ext cx="2929293" cy="984884"/>
            </a:xfrm>
            <a:prstGeom prst="rect">
              <a:avLst/>
            </a:prstGeom>
            <a:noFill/>
          </p:spPr>
          <p:txBody>
            <a:bodyPr wrap="square" lIns="0" rIns="0" rtlCol="0"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Information Security Program</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Information Security Classification</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Security Awareness Program &amp; Course</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Security Governance</a:t>
              </a:r>
            </a:p>
          </p:txBody>
        </p:sp>
      </p:grpSp>
      <p:grpSp>
        <p:nvGrpSpPr>
          <p:cNvPr id="33" name="Group 32"/>
          <p:cNvGrpSpPr/>
          <p:nvPr/>
        </p:nvGrpSpPr>
        <p:grpSpPr>
          <a:xfrm>
            <a:off x="589250" y="3952963"/>
            <a:ext cx="2202816" cy="2066837"/>
            <a:chOff x="1245449" y="4368690"/>
            <a:chExt cx="2937088" cy="2755789"/>
          </a:xfrm>
        </p:grpSpPr>
        <p:sp>
          <p:nvSpPr>
            <p:cNvPr id="34" name="TextBox 33"/>
            <p:cNvSpPr txBox="1"/>
            <p:nvPr/>
          </p:nvSpPr>
          <p:spPr>
            <a:xfrm>
              <a:off x="1245449" y="4368690"/>
              <a:ext cx="2937088" cy="861775"/>
            </a:xfrm>
            <a:prstGeom prst="rect">
              <a:avLst/>
            </a:prstGeom>
            <a:noFill/>
          </p:spPr>
          <p:txBody>
            <a:bodyPr wrap="square" lIns="0" rIns="0" rtlCol="0"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Calibri"/>
                  <a:ea typeface="+mn-ea"/>
                  <a:cs typeface="+mn-cs"/>
                </a:rPr>
                <a:t>Security Respiratory Controls</a:t>
              </a:r>
            </a:p>
          </p:txBody>
        </p:sp>
        <p:sp>
          <p:nvSpPr>
            <p:cNvPr id="35" name="TextBox 34"/>
            <p:cNvSpPr txBox="1"/>
            <p:nvPr/>
          </p:nvSpPr>
          <p:spPr>
            <a:xfrm>
              <a:off x="1245449" y="5062376"/>
              <a:ext cx="2929293" cy="2062103"/>
            </a:xfrm>
            <a:prstGeom prst="rect">
              <a:avLst/>
            </a:prstGeom>
            <a:noFill/>
          </p:spPr>
          <p:txBody>
            <a:bodyPr wrap="square" lIns="0" rIns="0" rtlCol="0"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Backup &amp; Retention</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Logging &amp; Monitoring</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Physical Security &amp; Visible Identification</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Personnel Security</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Vendor Security Requirements</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Logical Access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Defence in Depth for Endpoints and Networks</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CA" sz="1050" b="0" i="0" u="none" strike="noStrike" kern="0" cap="none" spc="0" normalizeH="0" baseline="0" noProof="0" dirty="0">
                  <a:ln>
                    <a:noFill/>
                  </a:ln>
                  <a:solidFill>
                    <a:prstClr val="black">
                      <a:lumMod val="65000"/>
                      <a:lumOff val="35000"/>
                    </a:prstClr>
                  </a:solidFill>
                  <a:effectLst/>
                  <a:uLnTx/>
                  <a:uFillTx/>
                  <a:latin typeface="Calibri"/>
                  <a:ea typeface="+mn-ea"/>
                  <a:cs typeface="+mn-cs"/>
                </a:rPr>
                <a:t>Vulnerability Management &amp; Patching</a:t>
              </a:r>
            </a:p>
          </p:txBody>
        </p:sp>
      </p:grpSp>
      <p:sp>
        <p:nvSpPr>
          <p:cNvPr id="38" name="Oval 37"/>
          <p:cNvSpPr/>
          <p:nvPr/>
        </p:nvSpPr>
        <p:spPr>
          <a:xfrm>
            <a:off x="4150070" y="3048000"/>
            <a:ext cx="1371716" cy="1371716"/>
          </a:xfrm>
          <a:prstGeom prst="ellipse">
            <a:avLst/>
          </a:prstGeom>
          <a:solidFill>
            <a:srgbClr val="FFFFFF"/>
          </a:solidFill>
          <a:ln>
            <a:noFill/>
          </a:ln>
          <a:effectLst>
            <a:outerShdw blurRad="101600" dist="635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a:ea typeface="+mn-ea"/>
              <a:cs typeface="+mn-cs"/>
            </a:endParaRPr>
          </a:p>
        </p:txBody>
      </p:sp>
      <p:sp>
        <p:nvSpPr>
          <p:cNvPr id="39" name="TextBox 38"/>
          <p:cNvSpPr txBox="1"/>
          <p:nvPr/>
        </p:nvSpPr>
        <p:spPr>
          <a:xfrm>
            <a:off x="4291430" y="3257833"/>
            <a:ext cx="1063453" cy="977136"/>
          </a:xfrm>
          <a:prstGeom prst="rect">
            <a:avLst/>
          </a:prstGeom>
          <a:noFill/>
        </p:spPr>
        <p:txBody>
          <a:bodyPr wrap="none" rtlCol="0">
            <a:prstTxWarp prst="textCircle">
              <a:avLst>
                <a:gd name="adj" fmla="val 12510829"/>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1" i="0" u="none" strike="noStrike" kern="0" cap="none" spc="0" normalizeH="0" baseline="0" noProof="0" dirty="0">
                <a:ln>
                  <a:noFill/>
                </a:ln>
                <a:solidFill>
                  <a:prstClr val="black"/>
                </a:solidFill>
                <a:effectLst/>
                <a:uLnTx/>
                <a:uFillTx/>
                <a:latin typeface="Calibri"/>
                <a:ea typeface="+mn-ea"/>
                <a:cs typeface="+mn-cs"/>
              </a:rPr>
              <a:t>Defensible</a:t>
            </a:r>
          </a:p>
        </p:txBody>
      </p:sp>
      <p:sp>
        <p:nvSpPr>
          <p:cNvPr id="40" name="TextBox 39"/>
          <p:cNvSpPr txBox="1"/>
          <p:nvPr/>
        </p:nvSpPr>
        <p:spPr>
          <a:xfrm rot="20368423">
            <a:off x="4304204" y="3313414"/>
            <a:ext cx="1063453" cy="977136"/>
          </a:xfrm>
          <a:prstGeom prst="rect">
            <a:avLst/>
          </a:prstGeom>
          <a:noFill/>
        </p:spPr>
        <p:txBody>
          <a:bodyPr wrap="none" rtlCol="0">
            <a:prstTxWarp prst="textArchDown">
              <a:avLst>
                <a:gd name="adj" fmla="val 1175076"/>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1" i="0" u="none" strike="noStrike" kern="0" cap="none" spc="0" normalizeH="0" baseline="0" noProof="0" dirty="0">
                <a:ln>
                  <a:noFill/>
                </a:ln>
                <a:solidFill>
                  <a:prstClr val="black"/>
                </a:solidFill>
                <a:effectLst/>
                <a:uLnTx/>
                <a:uFillTx/>
                <a:latin typeface="Calibri"/>
                <a:ea typeface="+mn-ea"/>
                <a:cs typeface="+mn-cs"/>
              </a:rPr>
              <a:t>Security</a:t>
            </a:r>
          </a:p>
        </p:txBody>
      </p:sp>
      <p:grpSp>
        <p:nvGrpSpPr>
          <p:cNvPr id="41" name="Group 40"/>
          <p:cNvGrpSpPr/>
          <p:nvPr/>
        </p:nvGrpSpPr>
        <p:grpSpPr>
          <a:xfrm>
            <a:off x="4135777" y="3113267"/>
            <a:ext cx="1426823" cy="1097556"/>
            <a:chOff x="6293523" y="3140968"/>
            <a:chExt cx="1426823" cy="1097556"/>
          </a:xfrm>
        </p:grpSpPr>
        <p:grpSp>
          <p:nvGrpSpPr>
            <p:cNvPr id="42" name="Group 41"/>
            <p:cNvGrpSpPr/>
            <p:nvPr/>
          </p:nvGrpSpPr>
          <p:grpSpPr>
            <a:xfrm>
              <a:off x="6293523" y="3140968"/>
              <a:ext cx="1426823" cy="1097556"/>
              <a:chOff x="6293523" y="3140968"/>
              <a:chExt cx="1426823" cy="1097556"/>
            </a:xfrm>
          </p:grpSpPr>
          <p:pic>
            <p:nvPicPr>
              <p:cNvPr id="44" name="Graphic 59"/>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293523" y="3140968"/>
                <a:ext cx="1426823" cy="1097556"/>
              </a:xfrm>
              <a:prstGeom prst="rect">
                <a:avLst/>
              </a:prstGeom>
            </p:spPr>
          </p:pic>
          <p:sp>
            <p:nvSpPr>
              <p:cNvPr id="45" name="Rectangle 44"/>
              <p:cNvSpPr/>
              <p:nvPr/>
            </p:nvSpPr>
            <p:spPr>
              <a:xfrm>
                <a:off x="6739300" y="3548302"/>
                <a:ext cx="504056" cy="384753"/>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2583"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a:ea typeface="+mn-ea"/>
                  <a:cs typeface="+mn-cs"/>
                </a:endParaRPr>
              </a:p>
            </p:txBody>
          </p:sp>
          <p:sp>
            <p:nvSpPr>
              <p:cNvPr id="46" name="Rectangle 45"/>
              <p:cNvSpPr/>
              <p:nvPr/>
            </p:nvSpPr>
            <p:spPr>
              <a:xfrm>
                <a:off x="6876256" y="3501008"/>
                <a:ext cx="216023" cy="500916"/>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2583"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a:ea typeface="+mn-ea"/>
                  <a:cs typeface="+mn-cs"/>
                </a:endParaRPr>
              </a:p>
            </p:txBody>
          </p:sp>
          <p:sp>
            <p:nvSpPr>
              <p:cNvPr id="47" name="Rectangle 46"/>
              <p:cNvSpPr/>
              <p:nvPr/>
            </p:nvSpPr>
            <p:spPr>
              <a:xfrm>
                <a:off x="6804248" y="3916215"/>
                <a:ext cx="360040" cy="68868"/>
              </a:xfrm>
              <a:prstGeom prst="rect">
                <a:avLst/>
              </a:prstGeom>
              <a:blipFill dpi="0" rotWithShape="1">
                <a:blip r:embed="rId4" cstate="email">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2583"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a:ea typeface="+mn-ea"/>
                  <a:cs typeface="+mn-cs"/>
                </a:endParaRPr>
              </a:p>
            </p:txBody>
          </p:sp>
        </p:grpSp>
        <p:pic>
          <p:nvPicPr>
            <p:cNvPr id="43" name="Picture 42"/>
            <p:cNvPicPr>
              <a:picLocks noChangeAspect="1"/>
            </p:cNvPicPr>
            <p:nvPr/>
          </p:nvPicPr>
          <p:blipFill>
            <a:blip r:embed="rId5" cstate="email">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687495">
              <a:off x="6790916" y="3555363"/>
              <a:ext cx="408177" cy="408177"/>
            </a:xfrm>
            <a:prstGeom prst="rect">
              <a:avLst/>
            </a:prstGeom>
          </p:spPr>
        </p:pic>
      </p:grpSp>
      <p:sp>
        <p:nvSpPr>
          <p:cNvPr id="2" name="TextBox 1">
            <a:extLst>
              <a:ext uri="{FF2B5EF4-FFF2-40B4-BE49-F238E27FC236}">
                <a16:creationId xmlns:a16="http://schemas.microsoft.com/office/drawing/2014/main" id="{AE6E29E9-8C30-4520-BCA4-A2FD3D8454C4}"/>
              </a:ext>
            </a:extLst>
          </p:cNvPr>
          <p:cNvSpPr txBox="1"/>
          <p:nvPr/>
        </p:nvSpPr>
        <p:spPr>
          <a:xfrm>
            <a:off x="2777466" y="6078391"/>
            <a:ext cx="3882088" cy="338554"/>
          </a:xfrm>
          <a:prstGeom prst="rect">
            <a:avLst/>
          </a:prstGeom>
          <a:noFill/>
        </p:spPr>
        <p:txBody>
          <a:bodyPr wrap="none" rtlCol="0">
            <a:spAutoFit/>
          </a:bodyPr>
          <a:lstStyle/>
          <a:p>
            <a:pPr marL="0" marR="0" lvl="0" indent="0" algn="l" defTabSz="912583" rtl="0" eaLnBrk="1" fontAlgn="auto" latinLnBrk="0" hangingPunct="1">
              <a:lnSpc>
                <a:spcPct val="100000"/>
              </a:lnSpc>
              <a:spcBef>
                <a:spcPts val="0"/>
              </a:spcBef>
              <a:spcAft>
                <a:spcPts val="0"/>
              </a:spcAft>
              <a:buClrTx/>
              <a:buSzTx/>
              <a:buFontTx/>
              <a:buNone/>
              <a:tabLst/>
              <a:defRPr/>
            </a:pPr>
            <a:r>
              <a:rPr kumimoji="0" lang="en-CA" sz="1600" b="0" i="1" u="none" strike="noStrike" kern="1200" cap="none" spc="0" normalizeH="0" baseline="0" noProof="0" dirty="0">
                <a:ln>
                  <a:noFill/>
                </a:ln>
                <a:solidFill>
                  <a:prstClr val="black"/>
                </a:solidFill>
                <a:effectLst/>
                <a:uLnTx/>
                <a:uFillTx/>
                <a:latin typeface="Calibri"/>
                <a:ea typeface="+mn-ea"/>
                <a:cs typeface="+mn-cs"/>
              </a:rPr>
              <a:t>“Covering the organization from end to end”</a:t>
            </a:r>
          </a:p>
        </p:txBody>
      </p:sp>
      <p:sp>
        <p:nvSpPr>
          <p:cNvPr id="48" name="Rectangle 47">
            <a:extLst>
              <a:ext uri="{FF2B5EF4-FFF2-40B4-BE49-F238E27FC236}">
                <a16:creationId xmlns:a16="http://schemas.microsoft.com/office/drawing/2014/main" id="{8823B3ED-8A11-4DBB-BC8C-8A0DC04459E3}"/>
              </a:ext>
            </a:extLst>
          </p:cNvPr>
          <p:cNvSpPr/>
          <p:nvPr/>
        </p:nvSpPr>
        <p:spPr>
          <a:xfrm>
            <a:off x="695325" y="241300"/>
            <a:ext cx="8053388" cy="7699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0257" tIns="40116" rIns="80257" bIns="40116" anchor="ctr"/>
          <a:lstStyle/>
          <a:p>
            <a:pPr marL="0" marR="0" lvl="0" indent="0" algn="l" defTabSz="446806" rtl="0" eaLnBrk="1" fontAlgn="auto" latinLnBrk="0" hangingPunct="1">
              <a:lnSpc>
                <a:spcPct val="100000"/>
              </a:lnSpc>
              <a:spcBef>
                <a:spcPts val="0"/>
              </a:spcBef>
              <a:spcAft>
                <a:spcPts val="0"/>
              </a:spcAft>
              <a:buClrTx/>
              <a:buSzTx/>
              <a:buFontTx/>
              <a:buNone/>
              <a:tabLst/>
              <a:defRPr/>
            </a:pPr>
            <a:r>
              <a:rPr lang="en-CA" sz="3200" b="1" dirty="0">
                <a:solidFill>
                  <a:srgbClr val="00529B"/>
                </a:solidFill>
                <a:latin typeface="+mj-lt"/>
                <a:ea typeface="+mj-ea"/>
                <a:cs typeface="+mj-cs"/>
              </a:rPr>
              <a:t>Defensible Security Categories</a:t>
            </a:r>
          </a:p>
        </p:txBody>
      </p:sp>
    </p:spTree>
    <p:extLst>
      <p:ext uri="{BB962C8B-B14F-4D97-AF65-F5344CB8AC3E}">
        <p14:creationId xmlns:p14="http://schemas.microsoft.com/office/powerpoint/2010/main" val="15010601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nvPr>
        </p:nvGraphicFramePr>
        <p:xfrm>
          <a:off x="1381120" y="1295400"/>
          <a:ext cx="7000880" cy="2863850"/>
        </p:xfrm>
        <a:graphic>
          <a:graphicData uri="http://schemas.openxmlformats.org/drawingml/2006/table">
            <a:tbl>
              <a:tblPr firstRow="1" firstCol="1" bandRow="1"/>
              <a:tblGrid>
                <a:gridCol w="437555">
                  <a:extLst>
                    <a:ext uri="{9D8B030D-6E8A-4147-A177-3AD203B41FA5}">
                      <a16:colId xmlns:a16="http://schemas.microsoft.com/office/drawing/2014/main" val="20000"/>
                    </a:ext>
                  </a:extLst>
                </a:gridCol>
                <a:gridCol w="437555">
                  <a:extLst>
                    <a:ext uri="{9D8B030D-6E8A-4147-A177-3AD203B41FA5}">
                      <a16:colId xmlns:a16="http://schemas.microsoft.com/office/drawing/2014/main" val="20001"/>
                    </a:ext>
                  </a:extLst>
                </a:gridCol>
                <a:gridCol w="437555">
                  <a:extLst>
                    <a:ext uri="{9D8B030D-6E8A-4147-A177-3AD203B41FA5}">
                      <a16:colId xmlns:a16="http://schemas.microsoft.com/office/drawing/2014/main" val="20002"/>
                    </a:ext>
                  </a:extLst>
                </a:gridCol>
                <a:gridCol w="437555">
                  <a:extLst>
                    <a:ext uri="{9D8B030D-6E8A-4147-A177-3AD203B41FA5}">
                      <a16:colId xmlns:a16="http://schemas.microsoft.com/office/drawing/2014/main" val="20003"/>
                    </a:ext>
                  </a:extLst>
                </a:gridCol>
                <a:gridCol w="437555">
                  <a:extLst>
                    <a:ext uri="{9D8B030D-6E8A-4147-A177-3AD203B41FA5}">
                      <a16:colId xmlns:a16="http://schemas.microsoft.com/office/drawing/2014/main" val="20004"/>
                    </a:ext>
                  </a:extLst>
                </a:gridCol>
                <a:gridCol w="437555">
                  <a:extLst>
                    <a:ext uri="{9D8B030D-6E8A-4147-A177-3AD203B41FA5}">
                      <a16:colId xmlns:a16="http://schemas.microsoft.com/office/drawing/2014/main" val="20005"/>
                    </a:ext>
                  </a:extLst>
                </a:gridCol>
                <a:gridCol w="437555">
                  <a:extLst>
                    <a:ext uri="{9D8B030D-6E8A-4147-A177-3AD203B41FA5}">
                      <a16:colId xmlns:a16="http://schemas.microsoft.com/office/drawing/2014/main" val="20006"/>
                    </a:ext>
                  </a:extLst>
                </a:gridCol>
                <a:gridCol w="437555">
                  <a:extLst>
                    <a:ext uri="{9D8B030D-6E8A-4147-A177-3AD203B41FA5}">
                      <a16:colId xmlns:a16="http://schemas.microsoft.com/office/drawing/2014/main" val="20007"/>
                    </a:ext>
                  </a:extLst>
                </a:gridCol>
                <a:gridCol w="437555">
                  <a:extLst>
                    <a:ext uri="{9D8B030D-6E8A-4147-A177-3AD203B41FA5}">
                      <a16:colId xmlns:a16="http://schemas.microsoft.com/office/drawing/2014/main" val="20008"/>
                    </a:ext>
                  </a:extLst>
                </a:gridCol>
                <a:gridCol w="437555">
                  <a:extLst>
                    <a:ext uri="{9D8B030D-6E8A-4147-A177-3AD203B41FA5}">
                      <a16:colId xmlns:a16="http://schemas.microsoft.com/office/drawing/2014/main" val="20009"/>
                    </a:ext>
                  </a:extLst>
                </a:gridCol>
                <a:gridCol w="437555">
                  <a:extLst>
                    <a:ext uri="{9D8B030D-6E8A-4147-A177-3AD203B41FA5}">
                      <a16:colId xmlns:a16="http://schemas.microsoft.com/office/drawing/2014/main" val="20010"/>
                    </a:ext>
                  </a:extLst>
                </a:gridCol>
                <a:gridCol w="437555">
                  <a:extLst>
                    <a:ext uri="{9D8B030D-6E8A-4147-A177-3AD203B41FA5}">
                      <a16:colId xmlns:a16="http://schemas.microsoft.com/office/drawing/2014/main" val="20011"/>
                    </a:ext>
                  </a:extLst>
                </a:gridCol>
                <a:gridCol w="437555">
                  <a:extLst>
                    <a:ext uri="{9D8B030D-6E8A-4147-A177-3AD203B41FA5}">
                      <a16:colId xmlns:a16="http://schemas.microsoft.com/office/drawing/2014/main" val="20012"/>
                    </a:ext>
                  </a:extLst>
                </a:gridCol>
                <a:gridCol w="437555">
                  <a:extLst>
                    <a:ext uri="{9D8B030D-6E8A-4147-A177-3AD203B41FA5}">
                      <a16:colId xmlns:a16="http://schemas.microsoft.com/office/drawing/2014/main" val="20013"/>
                    </a:ext>
                  </a:extLst>
                </a:gridCol>
                <a:gridCol w="437555">
                  <a:extLst>
                    <a:ext uri="{9D8B030D-6E8A-4147-A177-3AD203B41FA5}">
                      <a16:colId xmlns:a16="http://schemas.microsoft.com/office/drawing/2014/main" val="20014"/>
                    </a:ext>
                  </a:extLst>
                </a:gridCol>
                <a:gridCol w="437555">
                  <a:extLst>
                    <a:ext uri="{9D8B030D-6E8A-4147-A177-3AD203B41FA5}">
                      <a16:colId xmlns:a16="http://schemas.microsoft.com/office/drawing/2014/main" val="20015"/>
                    </a:ext>
                  </a:extLst>
                </a:gridCol>
              </a:tblGrid>
              <a:tr h="152400">
                <a:tc>
                  <a:txBody>
                    <a:bodyPr/>
                    <a:lstStyle/>
                    <a:p>
                      <a:pPr>
                        <a:spcAft>
                          <a:spcPts val="0"/>
                        </a:spcAft>
                      </a:pPr>
                      <a:r>
                        <a:rPr lang="en-CA" sz="900" b="1" dirty="0">
                          <a:effectLst/>
                          <a:latin typeface="Arial"/>
                          <a:ea typeface="Times New Roman"/>
                          <a:cs typeface="Times New Roman"/>
                        </a:rPr>
                        <a:t>1</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00FF00"/>
                    </a:solidFill>
                  </a:tcPr>
                </a:tc>
                <a:tc>
                  <a:txBody>
                    <a:bodyPr/>
                    <a:lstStyle/>
                    <a:p>
                      <a:endParaRPr lang="en-CA" sz="1100" dirty="0">
                        <a:effectLst/>
                        <a:latin typeface="Calibri"/>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FF00"/>
                    </a:solidFill>
                  </a:tcPr>
                </a:tc>
                <a:tc>
                  <a:txBody>
                    <a:bodyPr/>
                    <a:lstStyle/>
                    <a:p>
                      <a:pPr>
                        <a:spcAft>
                          <a:spcPts val="0"/>
                        </a:spcAft>
                      </a:pPr>
                      <a:r>
                        <a:rPr lang="en-CA" sz="900" b="1" dirty="0">
                          <a:effectLst/>
                          <a:latin typeface="Arial"/>
                          <a:ea typeface="Times New Roman"/>
                          <a:cs typeface="Times New Roman"/>
                        </a:rPr>
                        <a:t>2</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spcAft>
                          <a:spcPts val="0"/>
                        </a:spcAft>
                      </a:pPr>
                      <a:r>
                        <a:rPr lang="en-CA" sz="900" b="1" dirty="0">
                          <a:effectLst/>
                          <a:latin typeface="Arial"/>
                          <a:ea typeface="Times New Roman"/>
                          <a:cs typeface="Times New Roman"/>
                        </a:rPr>
                        <a:t>3</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endParaRPr lang="en-CA" sz="1100" dirty="0">
                        <a:effectLst/>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spcAft>
                          <a:spcPts val="0"/>
                        </a:spcAft>
                      </a:pPr>
                      <a:r>
                        <a:rPr lang="en-CA" sz="900" b="1" dirty="0">
                          <a:effectLst/>
                          <a:latin typeface="Arial"/>
                          <a:ea typeface="Times New Roman"/>
                          <a:cs typeface="Times New Roman"/>
                        </a:rPr>
                        <a:t>4</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spcAft>
                          <a:spcPts val="0"/>
                        </a:spcAft>
                      </a:pPr>
                      <a:r>
                        <a:rPr lang="en-CA" sz="900" b="1" dirty="0">
                          <a:effectLst/>
                          <a:latin typeface="Arial"/>
                          <a:ea typeface="Times New Roman"/>
                          <a:cs typeface="Times New Roman"/>
                        </a:rPr>
                        <a:t>5</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spcAft>
                          <a:spcPts val="0"/>
                        </a:spcAft>
                      </a:pPr>
                      <a:r>
                        <a:rPr lang="en-CA" sz="900" b="1" dirty="0">
                          <a:effectLst/>
                          <a:latin typeface="Arial"/>
                          <a:ea typeface="Times New Roman"/>
                          <a:cs typeface="Times New Roman"/>
                        </a:rPr>
                        <a:t>6</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0000"/>
                    </a:solidFill>
                  </a:tcPr>
                </a:tc>
                <a:extLst>
                  <a:ext uri="{0D108BD9-81ED-4DB2-BD59-A6C34878D82A}">
                    <a16:rowId xmlns:a16="http://schemas.microsoft.com/office/drawing/2014/main" val="10000"/>
                  </a:ext>
                </a:extLst>
              </a:tr>
              <a:tr h="228600">
                <a:tc gridSpan="2">
                  <a:txBody>
                    <a:bodyPr/>
                    <a:lstStyle/>
                    <a:p>
                      <a:pPr algn="ctr">
                        <a:spcAft>
                          <a:spcPts val="0"/>
                        </a:spcAft>
                      </a:pPr>
                      <a:r>
                        <a:rPr lang="en-CA" sz="1400" b="1" dirty="0">
                          <a:effectLst/>
                          <a:latin typeface="Arial"/>
                          <a:ea typeface="Times New Roman"/>
                          <a:cs typeface="Times New Roman"/>
                        </a:rPr>
                        <a:t>Exec</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FF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Roles</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Crown</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a:txBody>
                    <a:bodyPr/>
                    <a:lstStyle/>
                    <a:p>
                      <a:endParaRPr lang="en-CA" sz="1100" dirty="0">
                        <a:effectLst/>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gridSpan="2">
                  <a:txBody>
                    <a:bodyPr/>
                    <a:lstStyle/>
                    <a:p>
                      <a:pPr algn="ctr">
                        <a:spcAft>
                          <a:spcPts val="0"/>
                        </a:spcAft>
                      </a:pPr>
                      <a:r>
                        <a:rPr lang="en-CA" sz="1400" b="1" dirty="0">
                          <a:effectLst/>
                          <a:latin typeface="Arial"/>
                          <a:ea typeface="Times New Roman"/>
                          <a:cs typeface="Times New Roman"/>
                        </a:rPr>
                        <a:t>Risk</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Risk</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Security</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0000"/>
                    </a:solidFill>
                  </a:tcPr>
                </a:tc>
                <a:tc hMerge="1">
                  <a:txBody>
                    <a:bodyPr/>
                    <a:lstStyle/>
                    <a:p>
                      <a:endParaRPr lang="en-CA"/>
                    </a:p>
                  </a:txBody>
                  <a:tcPr/>
                </a:tc>
                <a:extLst>
                  <a:ext uri="{0D108BD9-81ED-4DB2-BD59-A6C34878D82A}">
                    <a16:rowId xmlns:a16="http://schemas.microsoft.com/office/drawing/2014/main" val="10001"/>
                  </a:ext>
                </a:extLst>
              </a:tr>
              <a:tr h="126365">
                <a:tc gridSpan="2">
                  <a:txBody>
                    <a:bodyPr/>
                    <a:lstStyle/>
                    <a:p>
                      <a:pPr algn="ctr">
                        <a:spcAft>
                          <a:spcPts val="0"/>
                        </a:spcAft>
                      </a:pPr>
                      <a:r>
                        <a:rPr lang="en-CA" sz="700" dirty="0">
                          <a:effectLst/>
                          <a:latin typeface="Arial"/>
                          <a:ea typeface="Times New Roman"/>
                          <a:cs typeface="Times New Roman"/>
                        </a:rPr>
                        <a:t>awareness</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FF00"/>
                    </a:solidFill>
                  </a:tcPr>
                </a:tc>
                <a:tc hMerge="1">
                  <a:txBody>
                    <a:bodyPr/>
                    <a:lstStyle/>
                    <a:p>
                      <a:endParaRPr lang="en-CA"/>
                    </a:p>
                  </a:txBody>
                  <a:tcPr/>
                </a:tc>
                <a:tc gridSpan="2">
                  <a:txBody>
                    <a:bodyPr/>
                    <a:lstStyle/>
                    <a:p>
                      <a:pPr algn="ctr">
                        <a:spcAft>
                          <a:spcPts val="0"/>
                        </a:spcAft>
                      </a:pPr>
                      <a:r>
                        <a:rPr lang="en-CA" sz="700" dirty="0">
                          <a:effectLst/>
                          <a:latin typeface="Arial"/>
                          <a:ea typeface="Times New Roman"/>
                          <a:cs typeface="Times New Roman"/>
                        </a:rPr>
                        <a:t>responsibilities</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700" dirty="0">
                          <a:effectLst/>
                          <a:latin typeface="Arial"/>
                          <a:ea typeface="Times New Roman"/>
                          <a:cs typeface="Times New Roman"/>
                        </a:rPr>
                        <a:t>jewels</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a:txBody>
                    <a:bodyPr/>
                    <a:lstStyle/>
                    <a:p>
                      <a:endParaRPr lang="en-CA" sz="1100" dirty="0">
                        <a:effectLst/>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gridSpan="2">
                  <a:txBody>
                    <a:bodyPr/>
                    <a:lstStyle/>
                    <a:p>
                      <a:pPr algn="ctr">
                        <a:spcAft>
                          <a:spcPts val="0"/>
                        </a:spcAft>
                      </a:pPr>
                      <a:r>
                        <a:rPr lang="en-CA" sz="700" dirty="0">
                          <a:effectLst/>
                          <a:latin typeface="Arial"/>
                          <a:ea typeface="Times New Roman"/>
                          <a:cs typeface="Times New Roman"/>
                        </a:rPr>
                        <a:t>appetite</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700" dirty="0">
                          <a:effectLst/>
                          <a:latin typeface="Arial"/>
                          <a:ea typeface="Times New Roman"/>
                          <a:cs typeface="Times New Roman"/>
                        </a:rPr>
                        <a:t>assessments</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700" dirty="0">
                          <a:effectLst/>
                          <a:latin typeface="Arial"/>
                          <a:ea typeface="Times New Roman"/>
                          <a:cs typeface="Times New Roman"/>
                        </a:rPr>
                        <a:t>assessments</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0000"/>
                    </a:solidFill>
                  </a:tcPr>
                </a:tc>
                <a:tc hMerge="1">
                  <a:txBody>
                    <a:bodyPr/>
                    <a:lstStyle/>
                    <a:p>
                      <a:endParaRPr lang="en-CA"/>
                    </a:p>
                  </a:txBody>
                  <a:tcPr/>
                </a:tc>
                <a:extLst>
                  <a:ext uri="{0D108BD9-81ED-4DB2-BD59-A6C34878D82A}">
                    <a16:rowId xmlns:a16="http://schemas.microsoft.com/office/drawing/2014/main" val="10002"/>
                  </a:ext>
                </a:extLst>
              </a:tr>
              <a:tr h="161925">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FF00"/>
                    </a:solidFill>
                  </a:tcPr>
                </a:tc>
                <a:tc hMerge="1">
                  <a:txBody>
                    <a:bodyPr/>
                    <a:lstStyle/>
                    <a:p>
                      <a:endParaRPr lang="en-CA"/>
                    </a:p>
                  </a:txBody>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CA"/>
                    </a:p>
                  </a:txBody>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CA"/>
                    </a:p>
                  </a:txBody>
                  <a:tcPr/>
                </a:tc>
                <a:tc>
                  <a:txBody>
                    <a:bodyPr/>
                    <a:lstStyle/>
                    <a:p>
                      <a:endParaRPr lang="en-CA" sz="1100" dirty="0">
                        <a:effectLst/>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endParaRPr lang="en-CA" sz="1100" dirty="0">
                        <a:effectLst/>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CA"/>
                    </a:p>
                  </a:txBody>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CA"/>
                    </a:p>
                  </a:txBody>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0000"/>
                    </a:solidFill>
                  </a:tcPr>
                </a:tc>
                <a:tc hMerge="1">
                  <a:txBody>
                    <a:bodyPr/>
                    <a:lstStyle/>
                    <a:p>
                      <a:endParaRPr lang="en-CA"/>
                    </a:p>
                  </a:txBody>
                  <a:tcPr/>
                </a:tc>
                <a:extLst>
                  <a:ext uri="{0D108BD9-81ED-4DB2-BD59-A6C34878D82A}">
                    <a16:rowId xmlns:a16="http://schemas.microsoft.com/office/drawing/2014/main" val="10003"/>
                  </a:ext>
                </a:extLst>
              </a:tr>
              <a:tr h="152400">
                <a:tc>
                  <a:txBody>
                    <a:bodyPr/>
                    <a:lstStyle/>
                    <a:p>
                      <a:pPr>
                        <a:spcAft>
                          <a:spcPts val="0"/>
                        </a:spcAft>
                      </a:pPr>
                      <a:r>
                        <a:rPr lang="en-CA" sz="900" b="1" dirty="0">
                          <a:effectLst/>
                          <a:latin typeface="Arial"/>
                          <a:ea typeface="Times New Roman"/>
                          <a:cs typeface="Times New Roman"/>
                        </a:rPr>
                        <a:t>7</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spcAft>
                          <a:spcPts val="0"/>
                        </a:spcAft>
                      </a:pPr>
                      <a:r>
                        <a:rPr lang="en-CA" sz="900" b="1" dirty="0">
                          <a:effectLst/>
                          <a:latin typeface="Arial"/>
                          <a:ea typeface="Times New Roman"/>
                          <a:cs typeface="Times New Roman"/>
                        </a:rPr>
                        <a:t>8</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00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FF00"/>
                    </a:solidFill>
                  </a:tcPr>
                </a:tc>
                <a:tc>
                  <a:txBody>
                    <a:bodyPr/>
                    <a:lstStyle/>
                    <a:p>
                      <a:pPr>
                        <a:spcAft>
                          <a:spcPts val="0"/>
                        </a:spcAft>
                      </a:pPr>
                      <a:r>
                        <a:rPr lang="en-CA" sz="900" b="1" dirty="0">
                          <a:effectLst/>
                          <a:latin typeface="Arial"/>
                          <a:ea typeface="Times New Roman"/>
                          <a:cs typeface="Times New Roman"/>
                        </a:rPr>
                        <a:t>9</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00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FF00"/>
                    </a:solidFill>
                  </a:tcPr>
                </a:tc>
                <a:tc>
                  <a:txBody>
                    <a:bodyPr/>
                    <a:lstStyle/>
                    <a:p>
                      <a:pPr>
                        <a:spcAft>
                          <a:spcPts val="0"/>
                        </a:spcAft>
                      </a:pPr>
                      <a:r>
                        <a:rPr lang="en-CA" sz="900" b="1" dirty="0">
                          <a:effectLst/>
                          <a:latin typeface="Arial"/>
                          <a:ea typeface="Times New Roman"/>
                          <a:cs typeface="Times New Roman"/>
                        </a:rPr>
                        <a:t>10</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spcAft>
                          <a:spcPts val="0"/>
                        </a:spcAft>
                      </a:pPr>
                      <a:r>
                        <a:rPr lang="en-CA" sz="900" b="1" dirty="0">
                          <a:effectLst/>
                          <a:latin typeface="Arial"/>
                          <a:ea typeface="Times New Roman"/>
                          <a:cs typeface="Times New Roman"/>
                        </a:rPr>
                        <a:t>11</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a:spcAft>
                          <a:spcPts val="0"/>
                        </a:spcAft>
                      </a:pPr>
                      <a:r>
                        <a:rPr lang="en-CA" sz="900" b="1" dirty="0">
                          <a:effectLst/>
                          <a:latin typeface="Arial"/>
                          <a:ea typeface="Times New Roman"/>
                          <a:cs typeface="Times New Roman"/>
                        </a:rPr>
                        <a:t>12</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spcAft>
                          <a:spcPts val="0"/>
                        </a:spcAft>
                      </a:pPr>
                      <a:r>
                        <a:rPr lang="en-CA" sz="900" b="1" dirty="0">
                          <a:effectLst/>
                          <a:latin typeface="Arial"/>
                          <a:ea typeface="Times New Roman"/>
                          <a:cs typeface="Times New Roman"/>
                        </a:rPr>
                        <a:t>13</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spcAft>
                          <a:spcPts val="0"/>
                        </a:spcAft>
                      </a:pPr>
                      <a:r>
                        <a:rPr lang="en-CA" sz="900" b="1" dirty="0">
                          <a:effectLst/>
                          <a:latin typeface="Arial"/>
                          <a:ea typeface="Times New Roman"/>
                          <a:cs typeface="Times New Roman"/>
                        </a:rPr>
                        <a:t>14</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00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FF00"/>
                    </a:solidFill>
                  </a:tcPr>
                </a:tc>
                <a:extLst>
                  <a:ext uri="{0D108BD9-81ED-4DB2-BD59-A6C34878D82A}">
                    <a16:rowId xmlns:a16="http://schemas.microsoft.com/office/drawing/2014/main" val="10004"/>
                  </a:ext>
                </a:extLst>
              </a:tr>
              <a:tr h="228600">
                <a:tc gridSpan="2">
                  <a:txBody>
                    <a:bodyPr/>
                    <a:lstStyle/>
                    <a:p>
                      <a:pPr algn="ctr">
                        <a:spcAft>
                          <a:spcPts val="0"/>
                        </a:spcAft>
                      </a:pPr>
                      <a:r>
                        <a:rPr lang="en-CA" sz="1400" b="1" dirty="0">
                          <a:effectLst/>
                          <a:latin typeface="Arial"/>
                          <a:ea typeface="Times New Roman"/>
                          <a:cs typeface="Times New Roman"/>
                        </a:rPr>
                        <a:t>Asset</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Change</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FF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Incid</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FF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BCP</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DRP</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00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Backup</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Logging</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Physical</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FF00"/>
                    </a:solidFill>
                  </a:tcPr>
                </a:tc>
                <a:tc hMerge="1">
                  <a:txBody>
                    <a:bodyPr/>
                    <a:lstStyle/>
                    <a:p>
                      <a:endParaRPr lang="en-CA"/>
                    </a:p>
                  </a:txBody>
                  <a:tcPr/>
                </a:tc>
                <a:extLst>
                  <a:ext uri="{0D108BD9-81ED-4DB2-BD59-A6C34878D82A}">
                    <a16:rowId xmlns:a16="http://schemas.microsoft.com/office/drawing/2014/main" val="10005"/>
                  </a:ext>
                </a:extLst>
              </a:tr>
              <a:tr h="126365">
                <a:tc gridSpan="2">
                  <a:txBody>
                    <a:bodyPr/>
                    <a:lstStyle/>
                    <a:p>
                      <a:pPr algn="ctr">
                        <a:spcAft>
                          <a:spcPts val="0"/>
                        </a:spcAft>
                      </a:pPr>
                      <a:r>
                        <a:rPr lang="en-CA" sz="700" dirty="0">
                          <a:effectLst/>
                          <a:latin typeface="Arial"/>
                          <a:ea typeface="Times New Roman"/>
                          <a:cs typeface="Times New Roman"/>
                        </a:rPr>
                        <a:t>management</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700" dirty="0">
                          <a:effectLst/>
                          <a:latin typeface="Arial"/>
                          <a:ea typeface="Times New Roman"/>
                          <a:cs typeface="Times New Roman"/>
                        </a:rPr>
                        <a:t>management</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FF00"/>
                    </a:solidFill>
                  </a:tcPr>
                </a:tc>
                <a:tc hMerge="1">
                  <a:txBody>
                    <a:bodyPr/>
                    <a:lstStyle/>
                    <a:p>
                      <a:endParaRPr lang="en-CA"/>
                    </a:p>
                  </a:txBody>
                  <a:tcPr/>
                </a:tc>
                <a:tc gridSpan="2">
                  <a:txBody>
                    <a:bodyPr/>
                    <a:lstStyle/>
                    <a:p>
                      <a:pPr algn="ctr">
                        <a:spcAft>
                          <a:spcPts val="0"/>
                        </a:spcAft>
                      </a:pPr>
                      <a:r>
                        <a:rPr lang="en-CA" sz="700" dirty="0">
                          <a:effectLst/>
                          <a:latin typeface="Arial"/>
                          <a:ea typeface="Times New Roman"/>
                          <a:cs typeface="Times New Roman"/>
                        </a:rPr>
                        <a:t>management</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FF00"/>
                    </a:solidFill>
                  </a:tcPr>
                </a:tc>
                <a:tc hMerge="1">
                  <a:txBody>
                    <a:bodyPr/>
                    <a:lstStyle/>
                    <a:p>
                      <a:endParaRPr lang="en-CA"/>
                    </a:p>
                  </a:txBody>
                  <a:tcPr/>
                </a:tc>
                <a:tc gridSpan="2">
                  <a:txBody>
                    <a:bodyPr/>
                    <a:lstStyle/>
                    <a:p>
                      <a:pPr algn="ct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0000"/>
                    </a:solidFill>
                  </a:tcPr>
                </a:tc>
                <a:tc hMerge="1">
                  <a:txBody>
                    <a:bodyPr/>
                    <a:lstStyle/>
                    <a:p>
                      <a:endParaRPr lang="en-CA"/>
                    </a:p>
                  </a:txBody>
                  <a:tcPr/>
                </a:tc>
                <a:tc gridSpan="2">
                  <a:txBody>
                    <a:bodyPr/>
                    <a:lstStyle/>
                    <a:p>
                      <a:pPr algn="ctr">
                        <a:spcAft>
                          <a:spcPts val="0"/>
                        </a:spcAft>
                      </a:pPr>
                      <a:r>
                        <a:rPr lang="en-CA" sz="700" dirty="0">
                          <a:effectLst/>
                          <a:latin typeface="Arial"/>
                          <a:ea typeface="Times New Roman"/>
                          <a:cs typeface="Times New Roman"/>
                        </a:rPr>
                        <a:t>&amp; retention</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700" dirty="0">
                          <a:effectLst/>
                          <a:latin typeface="Arial"/>
                          <a:ea typeface="Times New Roman"/>
                          <a:cs typeface="Times New Roman"/>
                        </a:rPr>
                        <a:t>&amp; monitoring</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700" dirty="0">
                          <a:effectLst/>
                          <a:latin typeface="Arial"/>
                          <a:ea typeface="Times New Roman"/>
                          <a:cs typeface="Times New Roman"/>
                        </a:rPr>
                        <a:t>&amp; visible ID</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FF00"/>
                    </a:solidFill>
                  </a:tcPr>
                </a:tc>
                <a:tc hMerge="1">
                  <a:txBody>
                    <a:bodyPr/>
                    <a:lstStyle/>
                    <a:p>
                      <a:endParaRPr lang="en-CA"/>
                    </a:p>
                  </a:txBody>
                  <a:tcPr/>
                </a:tc>
                <a:extLst>
                  <a:ext uri="{0D108BD9-81ED-4DB2-BD59-A6C34878D82A}">
                    <a16:rowId xmlns:a16="http://schemas.microsoft.com/office/drawing/2014/main" val="10006"/>
                  </a:ext>
                </a:extLst>
              </a:tr>
              <a:tr h="161925">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CA"/>
                    </a:p>
                  </a:txBody>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FF00"/>
                    </a:solidFill>
                  </a:tcPr>
                </a:tc>
                <a:tc hMerge="1">
                  <a:txBody>
                    <a:bodyPr/>
                    <a:lstStyle/>
                    <a:p>
                      <a:endParaRPr lang="en-CA"/>
                    </a:p>
                  </a:txBody>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FF00"/>
                    </a:solidFill>
                  </a:tcPr>
                </a:tc>
                <a:tc hMerge="1">
                  <a:txBody>
                    <a:bodyPr/>
                    <a:lstStyle/>
                    <a:p>
                      <a:endParaRPr lang="en-CA"/>
                    </a:p>
                  </a:txBody>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CA"/>
                    </a:p>
                  </a:txBody>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0000"/>
                    </a:solidFill>
                  </a:tcPr>
                </a:tc>
                <a:tc hMerge="1">
                  <a:txBody>
                    <a:bodyPr/>
                    <a:lstStyle/>
                    <a:p>
                      <a:endParaRPr lang="en-CA"/>
                    </a:p>
                  </a:txBody>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CA"/>
                    </a:p>
                  </a:txBody>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CA"/>
                    </a:p>
                  </a:txBody>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FF00"/>
                    </a:solidFill>
                  </a:tcPr>
                </a:tc>
                <a:tc hMerge="1">
                  <a:txBody>
                    <a:bodyPr/>
                    <a:lstStyle/>
                    <a:p>
                      <a:endParaRPr lang="en-CA"/>
                    </a:p>
                  </a:txBody>
                  <a:tcPr/>
                </a:tc>
                <a:extLst>
                  <a:ext uri="{0D108BD9-81ED-4DB2-BD59-A6C34878D82A}">
                    <a16:rowId xmlns:a16="http://schemas.microsoft.com/office/drawing/2014/main" val="10007"/>
                  </a:ext>
                </a:extLst>
              </a:tr>
              <a:tr h="152400">
                <a:tc>
                  <a:txBody>
                    <a:bodyPr/>
                    <a:lstStyle/>
                    <a:p>
                      <a:pPr>
                        <a:spcAft>
                          <a:spcPts val="0"/>
                        </a:spcAft>
                      </a:pPr>
                      <a:r>
                        <a:rPr lang="en-CA" sz="900" b="1" dirty="0">
                          <a:effectLst/>
                          <a:latin typeface="Arial"/>
                          <a:ea typeface="Times New Roman"/>
                          <a:cs typeface="Times New Roman"/>
                        </a:rPr>
                        <a:t>15</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spcAft>
                          <a:spcPts val="0"/>
                        </a:spcAft>
                      </a:pPr>
                      <a:r>
                        <a:rPr lang="en-CA" sz="900" b="1" dirty="0">
                          <a:effectLst/>
                          <a:latin typeface="Arial"/>
                          <a:ea typeface="Times New Roman"/>
                          <a:cs typeface="Times New Roman"/>
                        </a:rPr>
                        <a:t>16</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00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FF00"/>
                    </a:solidFill>
                  </a:tcPr>
                </a:tc>
                <a:tc>
                  <a:txBody>
                    <a:bodyPr/>
                    <a:lstStyle/>
                    <a:p>
                      <a:pPr>
                        <a:spcAft>
                          <a:spcPts val="0"/>
                        </a:spcAft>
                      </a:pPr>
                      <a:r>
                        <a:rPr lang="en-CA" sz="900" b="1" dirty="0">
                          <a:effectLst/>
                          <a:latin typeface="Arial"/>
                          <a:ea typeface="Times New Roman"/>
                          <a:cs typeface="Times New Roman"/>
                        </a:rPr>
                        <a:t>17</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spcAft>
                          <a:spcPts val="0"/>
                        </a:spcAft>
                      </a:pPr>
                      <a:r>
                        <a:rPr lang="en-CA" sz="900" b="1" dirty="0">
                          <a:effectLst/>
                          <a:latin typeface="Arial"/>
                          <a:ea typeface="Times New Roman"/>
                          <a:cs typeface="Times New Roman"/>
                        </a:rPr>
                        <a:t>18</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0000"/>
                    </a:solidFill>
                  </a:tcPr>
                </a:tc>
                <a:tc>
                  <a:txBody>
                    <a:bodyPr/>
                    <a:lstStyle/>
                    <a:p>
                      <a:endParaRPr lang="en-CA" sz="1100" dirty="0">
                        <a:effectLst/>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en-CA" sz="1100" dirty="0">
                        <a:effectLst/>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spcAft>
                          <a:spcPts val="0"/>
                        </a:spcAft>
                      </a:pPr>
                      <a:r>
                        <a:rPr lang="en-CA" sz="900" b="1" dirty="0">
                          <a:effectLst/>
                          <a:latin typeface="Arial"/>
                          <a:ea typeface="Times New Roman"/>
                          <a:cs typeface="Times New Roman"/>
                        </a:rPr>
                        <a:t>19</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00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FF00"/>
                    </a:solidFill>
                  </a:tcPr>
                </a:tc>
                <a:tc>
                  <a:txBody>
                    <a:bodyPr/>
                    <a:lstStyle/>
                    <a:p>
                      <a:pPr>
                        <a:spcAft>
                          <a:spcPts val="0"/>
                        </a:spcAft>
                      </a:pPr>
                      <a:r>
                        <a:rPr lang="en-CA" sz="900" b="1" dirty="0">
                          <a:effectLst/>
                          <a:latin typeface="Arial"/>
                          <a:ea typeface="Times New Roman"/>
                          <a:cs typeface="Times New Roman"/>
                        </a:rPr>
                        <a:t>20</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spcAft>
                          <a:spcPts val="0"/>
                        </a:spcAft>
                      </a:pPr>
                      <a:r>
                        <a:rPr lang="en-CA" sz="900" b="1" dirty="0">
                          <a:effectLst/>
                          <a:latin typeface="Arial"/>
                          <a:ea typeface="Times New Roman"/>
                          <a:cs typeface="Times New Roman"/>
                        </a:rPr>
                        <a:t>21</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extLst>
                  <a:ext uri="{0D108BD9-81ED-4DB2-BD59-A6C34878D82A}">
                    <a16:rowId xmlns:a16="http://schemas.microsoft.com/office/drawing/2014/main" val="10008"/>
                  </a:ext>
                </a:extLst>
              </a:tr>
              <a:tr h="228600">
                <a:tc gridSpan="2">
                  <a:txBody>
                    <a:bodyPr/>
                    <a:lstStyle/>
                    <a:p>
                      <a:pPr algn="ctr">
                        <a:spcAft>
                          <a:spcPts val="0"/>
                        </a:spcAft>
                      </a:pPr>
                      <a:r>
                        <a:rPr lang="en-CA" sz="1400" b="1" dirty="0">
                          <a:effectLst/>
                          <a:latin typeface="Arial"/>
                          <a:ea typeface="Times New Roman"/>
                          <a:cs typeface="Times New Roman"/>
                        </a:rPr>
                        <a:t>Incid</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Policy</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FF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Prog</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Info</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0000"/>
                    </a:solidFill>
                  </a:tcPr>
                </a:tc>
                <a:tc hMerge="1">
                  <a:txBody>
                    <a:bodyPr/>
                    <a:lstStyle/>
                    <a:p>
                      <a:endParaRPr lang="en-CA"/>
                    </a:p>
                  </a:txBody>
                  <a:tcPr/>
                </a:tc>
                <a:tc>
                  <a:txBody>
                    <a:bodyPr/>
                    <a:lstStyle/>
                    <a:p>
                      <a:endParaRPr lang="en-CA" sz="1100" dirty="0">
                        <a:effectLst/>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gridSpan="2">
                  <a:txBody>
                    <a:bodyPr/>
                    <a:lstStyle/>
                    <a:p>
                      <a:pPr algn="ctr">
                        <a:spcAft>
                          <a:spcPts val="0"/>
                        </a:spcAft>
                      </a:pPr>
                      <a:r>
                        <a:rPr lang="en-CA" sz="1400" b="1" dirty="0">
                          <a:effectLst/>
                          <a:latin typeface="Arial"/>
                          <a:ea typeface="Times New Roman"/>
                          <a:cs typeface="Times New Roman"/>
                        </a:rPr>
                        <a:t>Crim</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FF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Aware</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Vendor</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extLst>
                  <a:ext uri="{0D108BD9-81ED-4DB2-BD59-A6C34878D82A}">
                    <a16:rowId xmlns:a16="http://schemas.microsoft.com/office/drawing/2014/main" val="10009"/>
                  </a:ext>
                </a:extLst>
              </a:tr>
              <a:tr h="126365">
                <a:tc gridSpan="2">
                  <a:txBody>
                    <a:bodyPr/>
                    <a:lstStyle/>
                    <a:p>
                      <a:pPr algn="ctr">
                        <a:spcAft>
                          <a:spcPts val="0"/>
                        </a:spcAft>
                      </a:pPr>
                      <a:r>
                        <a:rPr lang="en-CA" sz="700" dirty="0">
                          <a:effectLst/>
                          <a:latin typeface="Arial"/>
                          <a:ea typeface="Times New Roman"/>
                          <a:cs typeface="Times New Roman"/>
                        </a:rPr>
                        <a:t>response</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700" dirty="0">
                          <a:effectLst/>
                          <a:latin typeface="Arial"/>
                          <a:ea typeface="Times New Roman"/>
                          <a:cs typeface="Times New Roman"/>
                        </a:rPr>
                        <a:t>(security)</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FF00"/>
                    </a:solidFill>
                  </a:tcPr>
                </a:tc>
                <a:tc hMerge="1">
                  <a:txBody>
                    <a:bodyPr/>
                    <a:lstStyle/>
                    <a:p>
                      <a:endParaRPr lang="en-CA"/>
                    </a:p>
                  </a:txBody>
                  <a:tcPr/>
                </a:tc>
                <a:tc gridSpan="2">
                  <a:txBody>
                    <a:bodyPr/>
                    <a:lstStyle/>
                    <a:p>
                      <a:pPr algn="ctr">
                        <a:spcAft>
                          <a:spcPts val="0"/>
                        </a:spcAft>
                      </a:pPr>
                      <a:r>
                        <a:rPr lang="en-CA" sz="700" dirty="0">
                          <a:effectLst/>
                          <a:latin typeface="Arial"/>
                          <a:ea typeface="Times New Roman"/>
                          <a:cs typeface="Times New Roman"/>
                        </a:rPr>
                        <a:t>(security)</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700" dirty="0">
                          <a:effectLst/>
                          <a:latin typeface="Arial"/>
                          <a:ea typeface="Times New Roman"/>
                          <a:cs typeface="Times New Roman"/>
                        </a:rPr>
                        <a:t>classification</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0000"/>
                    </a:solidFill>
                  </a:tcPr>
                </a:tc>
                <a:tc hMerge="1">
                  <a:txBody>
                    <a:bodyPr/>
                    <a:lstStyle/>
                    <a:p>
                      <a:endParaRPr lang="en-CA"/>
                    </a:p>
                  </a:txBody>
                  <a:tcPr/>
                </a:tc>
                <a:tc>
                  <a:txBody>
                    <a:bodyPr/>
                    <a:lstStyle/>
                    <a:p>
                      <a:endParaRPr lang="en-CA" sz="1100" dirty="0">
                        <a:effectLst/>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gridSpan="2">
                  <a:txBody>
                    <a:bodyPr/>
                    <a:lstStyle/>
                    <a:p>
                      <a:pPr algn="ctr">
                        <a:spcAft>
                          <a:spcPts val="0"/>
                        </a:spcAft>
                      </a:pPr>
                      <a:r>
                        <a:rPr lang="en-CA" sz="700" dirty="0">
                          <a:effectLst/>
                          <a:latin typeface="Arial"/>
                          <a:ea typeface="Times New Roman"/>
                          <a:cs typeface="Times New Roman"/>
                        </a:rPr>
                        <a:t>record checks</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FF00"/>
                    </a:solidFill>
                  </a:tcPr>
                </a:tc>
                <a:tc hMerge="1">
                  <a:txBody>
                    <a:bodyPr/>
                    <a:lstStyle/>
                    <a:p>
                      <a:endParaRPr lang="en-CA"/>
                    </a:p>
                  </a:txBody>
                  <a:tcPr/>
                </a:tc>
                <a:tc gridSpan="2">
                  <a:txBody>
                    <a:bodyPr/>
                    <a:lstStyle/>
                    <a:p>
                      <a:pPr algn="ctr">
                        <a:spcAft>
                          <a:spcPts val="0"/>
                        </a:spcAft>
                      </a:pPr>
                      <a:r>
                        <a:rPr lang="en-CA" sz="700" dirty="0">
                          <a:effectLst/>
                          <a:latin typeface="Arial"/>
                          <a:ea typeface="Times New Roman"/>
                          <a:cs typeface="Times New Roman"/>
                        </a:rPr>
                        <a:t>program/course</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700" dirty="0">
                          <a:effectLst/>
                          <a:latin typeface="Arial"/>
                          <a:ea typeface="Times New Roman"/>
                          <a:cs typeface="Times New Roman"/>
                        </a:rPr>
                        <a:t>requirements</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extLst>
                  <a:ext uri="{0D108BD9-81ED-4DB2-BD59-A6C34878D82A}">
                    <a16:rowId xmlns:a16="http://schemas.microsoft.com/office/drawing/2014/main" val="10010"/>
                  </a:ext>
                </a:extLst>
              </a:tr>
              <a:tr h="161925">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CA"/>
                    </a:p>
                  </a:txBody>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FF00"/>
                    </a:solidFill>
                  </a:tcPr>
                </a:tc>
                <a:tc hMerge="1">
                  <a:txBody>
                    <a:bodyPr/>
                    <a:lstStyle/>
                    <a:p>
                      <a:endParaRPr lang="en-CA"/>
                    </a:p>
                  </a:txBody>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CA"/>
                    </a:p>
                  </a:txBody>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0000"/>
                    </a:solidFill>
                  </a:tcPr>
                </a:tc>
                <a:tc hMerge="1">
                  <a:txBody>
                    <a:bodyPr/>
                    <a:lstStyle/>
                    <a:p>
                      <a:endParaRPr lang="en-CA"/>
                    </a:p>
                  </a:txBody>
                  <a:tcPr/>
                </a:tc>
                <a:tc>
                  <a:txBody>
                    <a:bodyPr/>
                    <a:lstStyle/>
                    <a:p>
                      <a:endParaRPr lang="en-CA" sz="1100" dirty="0">
                        <a:effectLst/>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FF00"/>
                    </a:solidFill>
                  </a:tcPr>
                </a:tc>
                <a:tc hMerge="1">
                  <a:txBody>
                    <a:bodyPr/>
                    <a:lstStyle/>
                    <a:p>
                      <a:endParaRPr lang="en-CA"/>
                    </a:p>
                  </a:txBody>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CA"/>
                    </a:p>
                  </a:txBody>
                  <a:tcPr/>
                </a:tc>
                <a:tc gridSpan="2">
                  <a:txBody>
                    <a:bodyPr/>
                    <a:lstStyle/>
                    <a:p>
                      <a:pPr algn="ctr">
                        <a:spcAft>
                          <a:spcPts val="0"/>
                        </a:spcAft>
                      </a:pPr>
                      <a:r>
                        <a:rPr lang="en-CA" sz="8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CA"/>
                    </a:p>
                  </a:txBody>
                  <a:tcPr/>
                </a:tc>
                <a:extLst>
                  <a:ext uri="{0D108BD9-81ED-4DB2-BD59-A6C34878D82A}">
                    <a16:rowId xmlns:a16="http://schemas.microsoft.com/office/drawing/2014/main" val="10011"/>
                  </a:ext>
                </a:extLst>
              </a:tr>
              <a:tr h="152400">
                <a:tc>
                  <a:txBody>
                    <a:bodyPr/>
                    <a:lstStyle/>
                    <a:p>
                      <a:pPr>
                        <a:spcAft>
                          <a:spcPts val="0"/>
                        </a:spcAft>
                      </a:pPr>
                      <a:r>
                        <a:rPr lang="en-CA" sz="900" b="1" dirty="0">
                          <a:effectLst/>
                          <a:latin typeface="Arial"/>
                          <a:ea typeface="Times New Roman"/>
                          <a:cs typeface="Times New Roman"/>
                        </a:rPr>
                        <a:t>22</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spcAft>
                          <a:spcPts val="0"/>
                        </a:spcAft>
                      </a:pPr>
                      <a:r>
                        <a:rPr lang="en-CA" sz="900" b="1" dirty="0">
                          <a:effectLst/>
                          <a:latin typeface="Arial"/>
                          <a:ea typeface="Times New Roman"/>
                          <a:cs typeface="Times New Roman"/>
                        </a:rPr>
                        <a:t>23</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endParaRPr lang="en-CA" sz="1100" dirty="0">
                        <a:effectLst/>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en-CA" sz="1100" dirty="0">
                        <a:effectLst/>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spcAft>
                          <a:spcPts val="0"/>
                        </a:spcAft>
                      </a:pPr>
                      <a:r>
                        <a:rPr lang="en-CA" sz="900" b="1" dirty="0">
                          <a:effectLst/>
                          <a:latin typeface="Arial"/>
                          <a:ea typeface="Times New Roman"/>
                          <a:cs typeface="Times New Roman"/>
                        </a:rPr>
                        <a:t>24</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spcAft>
                          <a:spcPts val="0"/>
                        </a:spcAft>
                      </a:pPr>
                      <a:r>
                        <a:rPr lang="en-CA" sz="900" b="1" dirty="0">
                          <a:effectLst/>
                          <a:latin typeface="Arial"/>
                          <a:ea typeface="Times New Roman"/>
                          <a:cs typeface="Times New Roman"/>
                        </a:rPr>
                        <a:t>25</a:t>
                      </a:r>
                      <a:endParaRPr lang="en-CA" sz="1100" dirty="0">
                        <a:effectLst/>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algn="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0000"/>
                    </a:solidFill>
                  </a:tcPr>
                </a:tc>
                <a:extLst>
                  <a:ext uri="{0D108BD9-81ED-4DB2-BD59-A6C34878D82A}">
                    <a16:rowId xmlns:a16="http://schemas.microsoft.com/office/drawing/2014/main" val="10012"/>
                  </a:ext>
                </a:extLst>
              </a:tr>
              <a:tr h="228600">
                <a:tc gridSpan="2">
                  <a:txBody>
                    <a:bodyPr/>
                    <a:lstStyle/>
                    <a:p>
                      <a:pPr algn="ctr">
                        <a:spcAft>
                          <a:spcPts val="0"/>
                        </a:spcAft>
                      </a:pPr>
                      <a:r>
                        <a:rPr lang="en-CA" sz="1400" b="1" dirty="0">
                          <a:effectLst/>
                          <a:latin typeface="Arial"/>
                          <a:ea typeface="Times New Roman"/>
                          <a:cs typeface="Times New Roman"/>
                        </a:rPr>
                        <a:t>Access</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DiD</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a:txBody>
                    <a:bodyPr/>
                    <a:lstStyle/>
                    <a:p>
                      <a:endParaRPr lang="en-CA" sz="1100" dirty="0">
                        <a:effectLst/>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gridSpan="2">
                  <a:txBody>
                    <a:bodyPr/>
                    <a:lstStyle/>
                    <a:p>
                      <a:pPr algn="ctr">
                        <a:spcAft>
                          <a:spcPts val="0"/>
                        </a:spcAft>
                      </a:pPr>
                      <a:r>
                        <a:rPr lang="en-CA" sz="1400" b="1" dirty="0">
                          <a:effectLst/>
                          <a:latin typeface="Arial"/>
                          <a:ea typeface="Times New Roman"/>
                          <a:cs typeface="Times New Roman"/>
                        </a:rPr>
                        <a:t>Security</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1400" b="1" dirty="0">
                          <a:effectLst/>
                          <a:latin typeface="Arial"/>
                          <a:ea typeface="Times New Roman"/>
                          <a:cs typeface="Times New Roman"/>
                        </a:rPr>
                        <a:t>VM</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0000"/>
                    </a:solidFill>
                  </a:tcPr>
                </a:tc>
                <a:tc hMerge="1">
                  <a:txBody>
                    <a:bodyPr/>
                    <a:lstStyle/>
                    <a:p>
                      <a:endParaRPr lang="en-CA"/>
                    </a:p>
                  </a:txBody>
                  <a:tcPr/>
                </a:tc>
                <a:extLst>
                  <a:ext uri="{0D108BD9-81ED-4DB2-BD59-A6C34878D82A}">
                    <a16:rowId xmlns:a16="http://schemas.microsoft.com/office/drawing/2014/main" val="10013"/>
                  </a:ext>
                </a:extLst>
              </a:tr>
              <a:tr h="126365">
                <a:tc gridSpan="2">
                  <a:txBody>
                    <a:bodyPr/>
                    <a:lstStyle/>
                    <a:p>
                      <a:pPr algn="ctr">
                        <a:spcAft>
                          <a:spcPts val="0"/>
                        </a:spcAft>
                      </a:pPr>
                      <a:r>
                        <a:rPr lang="en-CA" sz="700" dirty="0">
                          <a:effectLst/>
                          <a:latin typeface="Arial"/>
                          <a:ea typeface="Times New Roman"/>
                          <a:cs typeface="Times New Roman"/>
                        </a:rPr>
                        <a:t>control</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spcAft>
                          <a:spcPts val="0"/>
                        </a:spcAft>
                      </a:pPr>
                      <a:r>
                        <a:rPr lang="en-CA" sz="700" dirty="0">
                          <a:effectLst/>
                          <a:latin typeface="Arial"/>
                          <a:ea typeface="Times New Roman"/>
                          <a:cs typeface="Times New Roman"/>
                        </a:rPr>
                        <a:t>for end-points</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a:txBody>
                    <a:bodyPr/>
                    <a:lstStyle/>
                    <a:p>
                      <a:endParaRPr lang="en-CA" sz="1100" dirty="0">
                        <a:effectLst/>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gridSpan="2">
                  <a:txBody>
                    <a:bodyPr/>
                    <a:lstStyle/>
                    <a:p>
                      <a:pPr algn="ctr">
                        <a:spcAft>
                          <a:spcPts val="0"/>
                        </a:spcAft>
                      </a:pPr>
                      <a:r>
                        <a:rPr lang="en-CA" sz="700" dirty="0">
                          <a:effectLst/>
                          <a:latin typeface="Arial"/>
                          <a:ea typeface="Times New Roman"/>
                          <a:cs typeface="Times New Roman"/>
                        </a:rPr>
                        <a:t>governance</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hMerge="1">
                  <a:txBody>
                    <a:bodyPr/>
                    <a:lstStyle/>
                    <a:p>
                      <a:endParaRPr lang="en-CA"/>
                    </a:p>
                  </a:txBody>
                  <a:tcPr/>
                </a:tc>
                <a:tc gridSpan="2">
                  <a:txBody>
                    <a:bodyPr/>
                    <a:lstStyle/>
                    <a:p>
                      <a:pPr algn="ctr">
                        <a:spcAft>
                          <a:spcPts val="0"/>
                        </a:spcAft>
                      </a:pPr>
                      <a:r>
                        <a:rPr lang="en-CA" sz="700" dirty="0">
                          <a:effectLst/>
                          <a:latin typeface="Arial"/>
                          <a:ea typeface="Times New Roman"/>
                          <a:cs typeface="Times New Roman"/>
                        </a:rPr>
                        <a:t>&amp; patching</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0000"/>
                    </a:solidFill>
                  </a:tcPr>
                </a:tc>
                <a:tc hMerge="1">
                  <a:txBody>
                    <a:bodyPr/>
                    <a:lstStyle/>
                    <a:p>
                      <a:endParaRPr lang="en-CA"/>
                    </a:p>
                  </a:txBody>
                  <a:tcPr/>
                </a:tc>
                <a:extLst>
                  <a:ext uri="{0D108BD9-81ED-4DB2-BD59-A6C34878D82A}">
                    <a16:rowId xmlns:a16="http://schemas.microsoft.com/office/drawing/2014/main" val="10014"/>
                  </a:ext>
                </a:extLst>
              </a:tr>
              <a:tr h="161925">
                <a:tc gridSpan="2">
                  <a:txBody>
                    <a:bodyPr/>
                    <a:lstStyle/>
                    <a:p>
                      <a:pPr algn="ct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CA"/>
                    </a:p>
                  </a:txBody>
                  <a:tcPr/>
                </a:tc>
                <a:tc gridSpan="2">
                  <a:txBody>
                    <a:bodyPr/>
                    <a:lstStyle/>
                    <a:p>
                      <a:pPr>
                        <a:spcAft>
                          <a:spcPts val="0"/>
                        </a:spcAft>
                      </a:pPr>
                      <a:r>
                        <a:rPr lang="en-CA" sz="700" dirty="0">
                          <a:effectLst/>
                          <a:latin typeface="Arial"/>
                          <a:ea typeface="Times New Roman"/>
                          <a:cs typeface="Times New Roman"/>
                        </a:rPr>
                        <a:t>&amp; network</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CA"/>
                    </a:p>
                  </a:txBody>
                  <a:tcPr/>
                </a:tc>
                <a:tc>
                  <a:txBody>
                    <a:bodyPr/>
                    <a:lstStyle/>
                    <a:p>
                      <a:endParaRPr lang="en-CA" sz="1100" dirty="0">
                        <a:effectLst/>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a:noFill/>
                    </a:lnR>
                    <a:lnT>
                      <a:noFill/>
                    </a:lnT>
                    <a:lnB>
                      <a:noFill/>
                    </a:lnB>
                    <a:solidFill>
                      <a:schemeClr val="bg1"/>
                    </a:solidFill>
                  </a:tcPr>
                </a:tc>
                <a:tc>
                  <a:txBody>
                    <a:bodyPr/>
                    <a:lstStyle/>
                    <a:p>
                      <a:endParaRPr lang="en-CA" sz="1100" dirty="0">
                        <a:effectLst/>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gridSpan="2">
                  <a:txBody>
                    <a:bodyPr/>
                    <a:lstStyle/>
                    <a:p>
                      <a:pPr algn="ctr">
                        <a:spcAft>
                          <a:spcPts val="0"/>
                        </a:spcAft>
                      </a:pPr>
                      <a:r>
                        <a:rPr lang="en-CA" sz="700" dirty="0">
                          <a:effectLst/>
                          <a:latin typeface="Arial"/>
                          <a:ea typeface="Times New Roman"/>
                          <a:cs typeface="Times New Roman"/>
                        </a:rPr>
                        <a:t> </a:t>
                      </a:r>
                      <a:endParaRPr lang="en-CA" sz="11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CA"/>
                    </a:p>
                  </a:txBody>
                  <a:tcPr/>
                </a:tc>
                <a:tc gridSpan="2">
                  <a:txBody>
                    <a:bodyPr/>
                    <a:lstStyle/>
                    <a:p>
                      <a:endParaRPr lang="en-CA" sz="1100" dirty="0">
                        <a:effectLst/>
                        <a:latin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0000"/>
                    </a:solidFill>
                  </a:tcPr>
                </a:tc>
                <a:tc hMerge="1">
                  <a:txBody>
                    <a:bodyPr/>
                    <a:lstStyle/>
                    <a:p>
                      <a:endParaRPr lang="en-CA"/>
                    </a:p>
                  </a:txBody>
                  <a:tcPr/>
                </a:tc>
                <a:extLst>
                  <a:ext uri="{0D108BD9-81ED-4DB2-BD59-A6C34878D82A}">
                    <a16:rowId xmlns:a16="http://schemas.microsoft.com/office/drawing/2014/main" val="10015"/>
                  </a:ext>
                </a:extLst>
              </a:tr>
            </a:tbl>
          </a:graphicData>
        </a:graphic>
      </p:graphicFrame>
      <p:sp>
        <p:nvSpPr>
          <p:cNvPr id="10" name="Rectangle 9"/>
          <p:cNvSpPr/>
          <p:nvPr/>
        </p:nvSpPr>
        <p:spPr>
          <a:xfrm>
            <a:off x="3357146" y="3600254"/>
            <a:ext cx="153889" cy="153889"/>
          </a:xfrm>
          <a:prstGeom prst="rect">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2583"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1" name="Rectangle 10"/>
          <p:cNvSpPr/>
          <p:nvPr/>
        </p:nvSpPr>
        <p:spPr>
          <a:xfrm>
            <a:off x="3357146" y="3836177"/>
            <a:ext cx="148054" cy="148054"/>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2583"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2" name="Rectangle 11"/>
          <p:cNvSpPr/>
          <p:nvPr/>
        </p:nvSpPr>
        <p:spPr>
          <a:xfrm>
            <a:off x="3352800" y="4063408"/>
            <a:ext cx="152400" cy="1524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2583"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3" name="Rectangle 12"/>
          <p:cNvSpPr/>
          <p:nvPr/>
        </p:nvSpPr>
        <p:spPr>
          <a:xfrm>
            <a:off x="3469064" y="3505200"/>
            <a:ext cx="2751651" cy="307777"/>
          </a:xfrm>
          <a:prstGeom prst="rect">
            <a:avLst/>
          </a:prstGeom>
        </p:spPr>
        <p:txBody>
          <a:bodyPr wrap="none">
            <a:spAutoFit/>
          </a:bodyPr>
          <a:lstStyle/>
          <a:p>
            <a:pPr marL="0" marR="0" lvl="0" indent="0" algn="l" defTabSz="912583"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alibri"/>
                <a:ea typeface="+mn-ea"/>
                <a:cs typeface="+mn-cs"/>
              </a:rPr>
              <a:t>complete or substantially complete</a:t>
            </a:r>
          </a:p>
        </p:txBody>
      </p:sp>
      <p:sp>
        <p:nvSpPr>
          <p:cNvPr id="14" name="Rectangle 13"/>
          <p:cNvSpPr/>
          <p:nvPr/>
        </p:nvSpPr>
        <p:spPr>
          <a:xfrm>
            <a:off x="3471446" y="3755631"/>
            <a:ext cx="2545890" cy="307777"/>
          </a:xfrm>
          <a:prstGeom prst="rect">
            <a:avLst/>
          </a:prstGeom>
        </p:spPr>
        <p:txBody>
          <a:bodyPr wrap="none">
            <a:spAutoFit/>
          </a:bodyPr>
          <a:lstStyle/>
          <a:p>
            <a:pPr marL="0" marR="0" lvl="0" indent="0" algn="l" defTabSz="912583"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alibri"/>
                <a:ea typeface="+mn-ea"/>
                <a:cs typeface="+mn-cs"/>
              </a:rPr>
              <a:t>partially complete or in progress</a:t>
            </a:r>
          </a:p>
        </p:txBody>
      </p:sp>
      <p:sp>
        <p:nvSpPr>
          <p:cNvPr id="15" name="Rectangle 14"/>
          <p:cNvSpPr/>
          <p:nvPr/>
        </p:nvSpPr>
        <p:spPr>
          <a:xfrm>
            <a:off x="3471446" y="3984231"/>
            <a:ext cx="3024161" cy="307777"/>
          </a:xfrm>
          <a:prstGeom prst="rect">
            <a:avLst/>
          </a:prstGeom>
        </p:spPr>
        <p:txBody>
          <a:bodyPr wrap="none">
            <a:spAutoFit/>
          </a:bodyPr>
          <a:lstStyle/>
          <a:p>
            <a:pPr marL="0" marR="0" lvl="0" indent="0" algn="l" defTabSz="912583"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alibri"/>
                <a:ea typeface="+mn-ea"/>
                <a:cs typeface="+mn-cs"/>
              </a:rPr>
              <a:t>incomplete or substantially incomplete</a:t>
            </a:r>
          </a:p>
        </p:txBody>
      </p:sp>
      <p:sp>
        <p:nvSpPr>
          <p:cNvPr id="2" name="Rectangle 1"/>
          <p:cNvSpPr/>
          <p:nvPr/>
        </p:nvSpPr>
        <p:spPr>
          <a:xfrm>
            <a:off x="3962400" y="1334869"/>
            <a:ext cx="1828800" cy="646331"/>
          </a:xfrm>
          <a:prstGeom prst="rect">
            <a:avLst/>
          </a:prstGeom>
          <a:noFill/>
        </p:spPr>
        <p:txBody>
          <a:bodyPr wrap="square" lIns="91440" tIns="45720" rIns="91440" bIns="45720">
            <a:spAutoFit/>
          </a:bodyPr>
          <a:lstStyle/>
          <a:p>
            <a:pPr marL="0" marR="0" lvl="0" indent="0" algn="ctr" defTabSz="912583"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w="12700">
                  <a:solidFill>
                    <a:srgbClr val="004B8D">
                      <a:satMod val="155000"/>
                    </a:srgbClr>
                  </a:solidFill>
                  <a:prstDash val="solid"/>
                </a:ln>
                <a:solidFill>
                  <a:srgbClr val="FFFFFF">
                    <a:tint val="85000"/>
                    <a:satMod val="155000"/>
                  </a:srgbClr>
                </a:solidFill>
                <a:effectLst>
                  <a:outerShdw blurRad="41275" dist="20320" dir="1800000" algn="tl" rotWithShape="0">
                    <a:srgbClr val="000000">
                      <a:alpha val="40000"/>
                    </a:srgbClr>
                  </a:outerShdw>
                </a:effectLst>
                <a:uLnTx/>
                <a:uFillTx/>
                <a:latin typeface="Calibri"/>
                <a:ea typeface="+mn-ea"/>
                <a:cs typeface="+mn-cs"/>
              </a:rPr>
              <a:t>Sample</a:t>
            </a:r>
          </a:p>
        </p:txBody>
      </p:sp>
      <p:sp>
        <p:nvSpPr>
          <p:cNvPr id="5" name="Oval 4">
            <a:extLst>
              <a:ext uri="{FF2B5EF4-FFF2-40B4-BE49-F238E27FC236}">
                <a16:creationId xmlns:a16="http://schemas.microsoft.com/office/drawing/2014/main" id="{4953AB68-6F4C-4051-B27F-CEBCF612DD16}"/>
              </a:ext>
            </a:extLst>
          </p:cNvPr>
          <p:cNvSpPr/>
          <p:nvPr/>
        </p:nvSpPr>
        <p:spPr>
          <a:xfrm>
            <a:off x="1295400" y="1219200"/>
            <a:ext cx="990600" cy="89475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Rectangle 15">
            <a:extLst>
              <a:ext uri="{FF2B5EF4-FFF2-40B4-BE49-F238E27FC236}">
                <a16:creationId xmlns:a16="http://schemas.microsoft.com/office/drawing/2014/main" id="{423C8C68-95E9-413C-983E-5B2536652FBA}"/>
              </a:ext>
            </a:extLst>
          </p:cNvPr>
          <p:cNvSpPr/>
          <p:nvPr/>
        </p:nvSpPr>
        <p:spPr>
          <a:xfrm>
            <a:off x="763400" y="5156021"/>
            <a:ext cx="8075800" cy="1200329"/>
          </a:xfrm>
          <a:prstGeom prst="rect">
            <a:avLst/>
          </a:prstGeom>
        </p:spPr>
        <p:txBody>
          <a:bodyPr wrap="square">
            <a:spAutoFit/>
          </a:bodyPr>
          <a:lstStyle/>
          <a:p>
            <a:r>
              <a:rPr lang="en-US" dirty="0"/>
              <a:t>Ensure the importance of cybersecurity is recognized by executives </a:t>
            </a:r>
          </a:p>
          <a:p>
            <a:r>
              <a:rPr lang="en-US" dirty="0"/>
              <a:t>• review security threat landscape and request executive support </a:t>
            </a:r>
          </a:p>
          <a:p>
            <a:r>
              <a:rPr lang="en-US" dirty="0"/>
              <a:t>• this can be accomplished with a 30-60 minute presentation, conversation, or briefing note with 5-10 hours of preparation time </a:t>
            </a:r>
            <a:endParaRPr lang="en-CA" dirty="0"/>
          </a:p>
        </p:txBody>
      </p:sp>
      <p:sp>
        <p:nvSpPr>
          <p:cNvPr id="17" name="Rectangle 16">
            <a:extLst>
              <a:ext uri="{FF2B5EF4-FFF2-40B4-BE49-F238E27FC236}">
                <a16:creationId xmlns:a16="http://schemas.microsoft.com/office/drawing/2014/main" id="{1A715768-56F6-46A6-ADBD-F629ACD50B2C}"/>
              </a:ext>
            </a:extLst>
          </p:cNvPr>
          <p:cNvSpPr/>
          <p:nvPr/>
        </p:nvSpPr>
        <p:spPr>
          <a:xfrm>
            <a:off x="695325" y="241300"/>
            <a:ext cx="8053388" cy="7699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0257" tIns="40116" rIns="80257" bIns="40116" anchor="ctr"/>
          <a:lstStyle/>
          <a:p>
            <a:pPr marL="0" marR="0" lvl="0" indent="0" algn="l" defTabSz="446806" rtl="0" eaLnBrk="1" fontAlgn="auto" latinLnBrk="0" hangingPunct="1">
              <a:lnSpc>
                <a:spcPct val="100000"/>
              </a:lnSpc>
              <a:spcBef>
                <a:spcPts val="0"/>
              </a:spcBef>
              <a:spcAft>
                <a:spcPts val="0"/>
              </a:spcAft>
              <a:buClrTx/>
              <a:buSzTx/>
              <a:buFontTx/>
              <a:buNone/>
              <a:tabLst/>
              <a:defRPr/>
            </a:pPr>
            <a:r>
              <a:rPr lang="en-CA" sz="3200" b="1" dirty="0">
                <a:solidFill>
                  <a:srgbClr val="00529B"/>
                </a:solidFill>
                <a:latin typeface="+mj-lt"/>
                <a:ea typeface="+mj-ea"/>
                <a:cs typeface="+mj-cs"/>
              </a:rPr>
              <a:t>Defensible Security Dashboard</a:t>
            </a:r>
          </a:p>
        </p:txBody>
      </p:sp>
    </p:spTree>
    <p:extLst>
      <p:ext uri="{BB962C8B-B14F-4D97-AF65-F5344CB8AC3E}">
        <p14:creationId xmlns:p14="http://schemas.microsoft.com/office/powerpoint/2010/main" val="1795496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6">
            <a:extLst>
              <a:ext uri="{FF2B5EF4-FFF2-40B4-BE49-F238E27FC236}">
                <a16:creationId xmlns:a16="http://schemas.microsoft.com/office/drawing/2014/main" id="{C1A22424-B97B-4DC1-B7BD-D9100DF630C6}"/>
              </a:ext>
            </a:extLst>
          </p:cNvPr>
          <p:cNvSpPr>
            <a:spLocks noGrp="1"/>
          </p:cNvSpPr>
          <p:nvPr/>
        </p:nvSpPr>
        <p:spPr bwMode="gray">
          <a:xfrm>
            <a:off x="257646" y="1399606"/>
            <a:ext cx="8456048" cy="4660899"/>
          </a:xfrm>
          <a:prstGeom prst="rect">
            <a:avLst/>
          </a:prstGeom>
        </p:spPr>
        <p:txBody>
          <a:bodyPr vert="horz" lIns="0" tIns="0" rIns="0" bIns="0" rtlCol="0">
            <a:noAutofit/>
          </a:bodyPr>
          <a:lstStyle>
            <a:lvl1pPr marL="274306" marR="0" indent="-274306" algn="l" rtl="0" eaLnBrk="1" fontAlgn="base" hangingPunct="1">
              <a:lnSpc>
                <a:spcPct val="100000"/>
              </a:lnSpc>
              <a:spcBef>
                <a:spcPts val="0"/>
              </a:spcBef>
              <a:spcAft>
                <a:spcPts val="1200"/>
              </a:spcAft>
              <a:buClr>
                <a:srgbClr val="00529B"/>
              </a:buClr>
              <a:buSzPct val="90000"/>
              <a:buFont typeface="Wingdings" panose="05000000000000000000" pitchFamily="2" charset="2"/>
              <a:buChar char="§"/>
              <a:defRPr lang="en-US" sz="2800" dirty="0" smtClean="0">
                <a:solidFill>
                  <a:schemeClr val="tx1"/>
                </a:solidFill>
                <a:latin typeface="+mn-lt"/>
                <a:ea typeface="+mn-ea"/>
                <a:cs typeface="+mn-cs"/>
              </a:defRPr>
            </a:lvl1pPr>
            <a:lvl2pPr marL="640080" marR="0" indent="-274320" algn="l" rtl="0" eaLnBrk="1" fontAlgn="base" hangingPunct="1">
              <a:lnSpc>
                <a:spcPct val="100000"/>
              </a:lnSpc>
              <a:spcBef>
                <a:spcPts val="0"/>
              </a:spcBef>
              <a:spcAft>
                <a:spcPts val="1200"/>
              </a:spcAft>
              <a:buClrTx/>
              <a:buSzPct val="90000"/>
              <a:buFont typeface="Arial" panose="020B0604020202020204" pitchFamily="34" charset="0"/>
              <a:buChar char="–"/>
              <a:tabLst/>
              <a:defRPr lang="en-US" sz="2400" dirty="0" smtClean="0">
                <a:solidFill>
                  <a:schemeClr val="tx1"/>
                </a:solidFill>
                <a:latin typeface="+mn-lt"/>
                <a:ea typeface="+mn-ea"/>
                <a:cs typeface="+mn-cs"/>
              </a:defRPr>
            </a:lvl2pPr>
            <a:lvl3pPr marL="914400" marR="0" indent="-274320" algn="l" rtl="0" eaLnBrk="1" fontAlgn="base" hangingPunct="1">
              <a:lnSpc>
                <a:spcPct val="100000"/>
              </a:lnSpc>
              <a:spcBef>
                <a:spcPts val="0"/>
              </a:spcBef>
              <a:spcAft>
                <a:spcPts val="1200"/>
              </a:spcAft>
              <a:buClrTx/>
              <a:buSzPct val="90000"/>
              <a:buFont typeface="Wingdings" panose="05000000000000000000" pitchFamily="2" charset="2"/>
              <a:buChar char="§"/>
              <a:defRPr lang="en-US" sz="2200" dirty="0" smtClean="0">
                <a:solidFill>
                  <a:schemeClr val="tx1"/>
                </a:solidFill>
                <a:latin typeface="+mn-lt"/>
                <a:ea typeface="+mn-ea"/>
                <a:cs typeface="+mn-cs"/>
              </a:defRPr>
            </a:lvl3pPr>
            <a:lvl4pPr marL="1234440" marR="0" indent="-274320" algn="l" rtl="0" eaLnBrk="1" fontAlgn="base" hangingPunct="1">
              <a:lnSpc>
                <a:spcPct val="100000"/>
              </a:lnSpc>
              <a:spcBef>
                <a:spcPts val="0"/>
              </a:spcBef>
              <a:spcAft>
                <a:spcPts val="1200"/>
              </a:spcAft>
              <a:buClrTx/>
              <a:buSzPct val="90000"/>
              <a:buFont typeface="Arial" panose="020B0604020202020204" pitchFamily="34" charset="0"/>
              <a:buChar char="–"/>
              <a:defRPr lang="en-US" sz="2200" baseline="0" dirty="0" smtClean="0">
                <a:solidFill>
                  <a:schemeClr val="tx1"/>
                </a:solidFill>
                <a:latin typeface="+mn-lt"/>
                <a:ea typeface="+mn-ea"/>
                <a:cs typeface="+mn-cs"/>
              </a:defRPr>
            </a:lvl4pPr>
            <a:lvl5pPr marL="1508760" marR="0" indent="-274320" algn="l" rtl="0" eaLnBrk="1" fontAlgn="base" hangingPunct="1">
              <a:lnSpc>
                <a:spcPct val="100000"/>
              </a:lnSpc>
              <a:spcBef>
                <a:spcPts val="0"/>
              </a:spcBef>
              <a:spcAft>
                <a:spcPts val="1200"/>
              </a:spcAft>
              <a:buClrTx/>
              <a:buSzPct val="90000"/>
              <a:buFont typeface="Wingdings" panose="05000000000000000000" pitchFamily="2" charset="2"/>
              <a:buChar char="§"/>
              <a:defRPr lang="en-US" sz="2200" dirty="0" smtClean="0">
                <a:solidFill>
                  <a:schemeClr val="tx1"/>
                </a:solidFill>
                <a:latin typeface="+mn-lt"/>
                <a:ea typeface="+mn-ea"/>
                <a:cs typeface="+mn-cs"/>
              </a:defRPr>
            </a:lvl5pPr>
            <a:lvl6pPr marL="1954115" indent="-173030" algn="l" rtl="0" eaLnBrk="1" fontAlgn="base" hangingPunct="1">
              <a:lnSpc>
                <a:spcPct val="90000"/>
              </a:lnSpc>
              <a:spcBef>
                <a:spcPct val="30000"/>
              </a:spcBef>
              <a:spcAft>
                <a:spcPct val="10000"/>
              </a:spcAft>
              <a:buClr>
                <a:schemeClr val="tx1"/>
              </a:buClr>
              <a:buFont typeface="Times" pitchFamily="18" charset="0"/>
              <a:buChar char="•"/>
              <a:defRPr sz="2000">
                <a:solidFill>
                  <a:schemeClr val="tx1"/>
                </a:solidFill>
                <a:latin typeface="+mn-lt"/>
                <a:ea typeface="+mn-ea"/>
                <a:cs typeface="+mn-cs"/>
              </a:defRPr>
            </a:lvl6pPr>
            <a:lvl7pPr marL="2411293" indent="-173030" algn="l" rtl="0" eaLnBrk="1" fontAlgn="base" hangingPunct="1">
              <a:lnSpc>
                <a:spcPct val="90000"/>
              </a:lnSpc>
              <a:spcBef>
                <a:spcPct val="30000"/>
              </a:spcBef>
              <a:spcAft>
                <a:spcPct val="10000"/>
              </a:spcAft>
              <a:buClr>
                <a:schemeClr val="tx1"/>
              </a:buClr>
              <a:buFont typeface="Times" pitchFamily="18" charset="0"/>
              <a:buChar char="•"/>
              <a:defRPr sz="2000">
                <a:solidFill>
                  <a:schemeClr val="tx1"/>
                </a:solidFill>
                <a:latin typeface="+mn-lt"/>
                <a:ea typeface="+mn-ea"/>
                <a:cs typeface="+mn-cs"/>
              </a:defRPr>
            </a:lvl7pPr>
            <a:lvl8pPr marL="2868471" indent="-173030" algn="l" rtl="0" eaLnBrk="1" fontAlgn="base" hangingPunct="1">
              <a:lnSpc>
                <a:spcPct val="90000"/>
              </a:lnSpc>
              <a:spcBef>
                <a:spcPct val="30000"/>
              </a:spcBef>
              <a:spcAft>
                <a:spcPct val="10000"/>
              </a:spcAft>
              <a:buClr>
                <a:schemeClr val="tx1"/>
              </a:buClr>
              <a:buFont typeface="Times" pitchFamily="18" charset="0"/>
              <a:buChar char="•"/>
              <a:defRPr sz="2000">
                <a:solidFill>
                  <a:schemeClr val="tx1"/>
                </a:solidFill>
                <a:latin typeface="+mn-lt"/>
                <a:ea typeface="+mn-ea"/>
                <a:cs typeface="+mn-cs"/>
              </a:defRPr>
            </a:lvl8pPr>
            <a:lvl9pPr marL="3325648" indent="-173030" algn="l" rtl="0" eaLnBrk="1" fontAlgn="base" hangingPunct="1">
              <a:lnSpc>
                <a:spcPct val="90000"/>
              </a:lnSpc>
              <a:spcBef>
                <a:spcPct val="30000"/>
              </a:spcBef>
              <a:spcAft>
                <a:spcPct val="10000"/>
              </a:spcAft>
              <a:buClr>
                <a:schemeClr val="tx1"/>
              </a:buClr>
              <a:buFont typeface="Times" pitchFamily="18" charset="0"/>
              <a:buChar char="•"/>
              <a:defRPr sz="2000">
                <a:solidFill>
                  <a:schemeClr val="tx1"/>
                </a:solidFill>
                <a:latin typeface="+mn-lt"/>
                <a:ea typeface="+mn-ea"/>
                <a:cs typeface="+mn-cs"/>
              </a:defRPr>
            </a:lvl9pPr>
          </a:lstStyle>
          <a:p>
            <a:r>
              <a:rPr lang="en-US" dirty="0"/>
              <a:t>Our partnering strategy</a:t>
            </a:r>
          </a:p>
          <a:p>
            <a:pPr lvl="1"/>
            <a:r>
              <a:rPr lang="en-US" dirty="0"/>
              <a:t>Support the security of initiatives to enable partnering</a:t>
            </a:r>
          </a:p>
          <a:p>
            <a:r>
              <a:rPr lang="en-US" dirty="0"/>
              <a:t>Mergers and acquisitions</a:t>
            </a:r>
          </a:p>
          <a:p>
            <a:pPr lvl="1"/>
            <a:r>
              <a:rPr lang="en-US" dirty="0"/>
              <a:t>Manage raised threats, and the required integration</a:t>
            </a:r>
            <a:endParaRPr lang="en-US" strike="sngStrike" dirty="0"/>
          </a:p>
          <a:p>
            <a:r>
              <a:rPr lang="en-US" dirty="0"/>
              <a:t>Business productivity (through IT)</a:t>
            </a:r>
          </a:p>
          <a:p>
            <a:pPr lvl="1"/>
            <a:r>
              <a:rPr lang="en-US" dirty="0"/>
              <a:t>For cloud, mobility and social media, determine whether to accelerate or brake</a:t>
            </a:r>
            <a:endParaRPr lang="en-US" strike="sngStrike" dirty="0"/>
          </a:p>
          <a:p>
            <a:r>
              <a:rPr lang="en-US" dirty="0"/>
              <a:t>Compliance</a:t>
            </a:r>
          </a:p>
          <a:p>
            <a:pPr lvl="1"/>
            <a:r>
              <a:rPr lang="en-US" dirty="0"/>
              <a:t>Ensure compliance with Defensible Security and other security assessment frameworks</a:t>
            </a:r>
          </a:p>
        </p:txBody>
      </p:sp>
      <p:sp>
        <p:nvSpPr>
          <p:cNvPr id="5" name="Title 5">
            <a:extLst>
              <a:ext uri="{FF2B5EF4-FFF2-40B4-BE49-F238E27FC236}">
                <a16:creationId xmlns:a16="http://schemas.microsoft.com/office/drawing/2014/main" id="{8538A0AE-A46A-4195-A42E-9229BE388EED}"/>
              </a:ext>
            </a:extLst>
          </p:cNvPr>
          <p:cNvSpPr>
            <a:spLocks noGrp="1"/>
          </p:cNvSpPr>
          <p:nvPr/>
        </p:nvSpPr>
        <p:spPr bwMode="auto">
          <a:xfrm>
            <a:off x="257646" y="302642"/>
            <a:ext cx="8456048" cy="535531"/>
          </a:xfrm>
          <a:prstGeom prst="rect">
            <a:avLst/>
          </a:prstGeom>
          <a:noFill/>
          <a:ln w="9525" algn="ctr">
            <a:noFill/>
            <a:miter lim="800000"/>
            <a:headEnd/>
            <a:tailEnd/>
          </a:ln>
        </p:spPr>
        <p:txBody>
          <a:bodyPr vert="horz" wrap="square" lIns="0" tIns="91440" rIns="0" bIns="0" numCol="1" anchor="t" anchorCtr="0" compatLnSpc="1">
            <a:prstTxWarp prst="textNoShape">
              <a:avLst/>
            </a:prstTxWarp>
            <a:spAutoFit/>
          </a:bodyPr>
          <a:lstStyle>
            <a:lvl1pPr marL="0" marR="0" indent="0" algn="l" rtl="0" eaLnBrk="1" fontAlgn="base" hangingPunct="1">
              <a:lnSpc>
                <a:spcPct val="90000"/>
              </a:lnSpc>
              <a:spcBef>
                <a:spcPct val="0"/>
              </a:spcBef>
              <a:spcAft>
                <a:spcPct val="0"/>
              </a:spcAft>
              <a:defRPr lang="en-US" sz="3200" b="1" dirty="0" smtClean="0">
                <a:solidFill>
                  <a:srgbClr val="00529B"/>
                </a:solidFill>
                <a:latin typeface="+mj-lt"/>
                <a:ea typeface="+mj-ea"/>
                <a:cs typeface="+mj-cs"/>
              </a:defRPr>
            </a:lvl1pPr>
            <a:lvl2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2pPr>
            <a:lvl3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3pPr>
            <a:lvl4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4pPr>
            <a:lvl5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5pPr>
            <a:lvl6pPr marL="457178"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6pPr>
            <a:lvl7pPr marL="914354"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7pPr>
            <a:lvl8pPr marL="1371532"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8pPr>
            <a:lvl9pPr marL="1828709"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9pPr>
          </a:lstStyle>
          <a:p>
            <a:r>
              <a:rPr lang="en-US" dirty="0"/>
              <a:t>&lt;Company&gt; Initiatives</a:t>
            </a:r>
          </a:p>
        </p:txBody>
      </p:sp>
    </p:spTree>
    <p:extLst>
      <p:ext uri="{BB962C8B-B14F-4D97-AF65-F5344CB8AC3E}">
        <p14:creationId xmlns:p14="http://schemas.microsoft.com/office/powerpoint/2010/main" val="3047861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a:spLocks noChangeArrowheads="1"/>
          </p:cNvSpPr>
          <p:nvPr/>
        </p:nvSpPr>
        <p:spPr bwMode="auto">
          <a:xfrm>
            <a:off x="628377" y="1011238"/>
            <a:ext cx="8120336" cy="5159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907" tIns="40447" rIns="80907" bIns="40447">
            <a:spAutoFit/>
          </a:bodyPr>
          <a:lstStyle>
            <a:defPPr>
              <a:defRPr lang="en-US"/>
            </a:defPPr>
            <a:lvl1pPr marL="410195" indent="-410195" defTabSz="457039" fontAlgn="auto">
              <a:spcBef>
                <a:spcPts val="0"/>
              </a:spcBef>
              <a:spcAft>
                <a:spcPts val="0"/>
              </a:spcAft>
              <a:buFont typeface="Wingdings" panose="05000000000000000000" pitchFamily="2" charset="2"/>
              <a:buChar char="§"/>
              <a:defRPr sz="2000">
                <a:solidFill>
                  <a:srgbClr val="004B8D"/>
                </a:solidFill>
                <a:latin typeface="Calibri"/>
                <a:cs typeface="Calibri"/>
              </a:defRPr>
            </a:lvl1pPr>
            <a:lvl2pPr marL="742950" indent="-285750" defTabSz="455613"/>
            <a:lvl3pPr marL="1143000" indent="-228600" defTabSz="455613"/>
            <a:lvl4pPr marL="1600200" indent="-228600" defTabSz="455613"/>
            <a:lvl5pPr marL="2057400" indent="-228600" defTabSz="455613"/>
            <a:lvl6pPr marL="2514600" indent="-228600" defTabSz="455613" fontAlgn="base">
              <a:spcBef>
                <a:spcPct val="0"/>
              </a:spcBef>
              <a:spcAft>
                <a:spcPct val="0"/>
              </a:spcAft>
            </a:lvl6pPr>
            <a:lvl7pPr marL="2971800" indent="-228600" defTabSz="455613" fontAlgn="base">
              <a:spcBef>
                <a:spcPct val="0"/>
              </a:spcBef>
              <a:spcAft>
                <a:spcPct val="0"/>
              </a:spcAft>
            </a:lvl7pPr>
            <a:lvl8pPr marL="3429000" indent="-228600" defTabSz="455613" fontAlgn="base">
              <a:spcBef>
                <a:spcPct val="0"/>
              </a:spcBef>
              <a:spcAft>
                <a:spcPct val="0"/>
              </a:spcAft>
            </a:lvl8pPr>
            <a:lvl9pPr marL="3886200" indent="-228600" defTabSz="455613" fontAlgn="base">
              <a:spcBef>
                <a:spcPct val="0"/>
              </a:spcBef>
              <a:spcAft>
                <a:spcPct val="0"/>
              </a:spcAft>
            </a:lvl9pPr>
          </a:lstStyle>
          <a:p>
            <a:pPr defTabSz="457200" fontAlgn="base">
              <a:spcAft>
                <a:spcPts val="1200"/>
              </a:spcAft>
              <a:buSzPct val="90000"/>
            </a:pPr>
            <a:r>
              <a:rPr lang="en-CA" altLang="en-US" sz="2800" dirty="0">
                <a:solidFill>
                  <a:schemeClr val="tx1"/>
                </a:solidFill>
                <a:latin typeface="+mn-lt"/>
                <a:cs typeface="+mn-cs"/>
              </a:rPr>
              <a:t>Incidents are increasing in frequency and are more sophisticated and targeted than ever</a:t>
            </a:r>
          </a:p>
          <a:p>
            <a:pPr defTabSz="457200" fontAlgn="base">
              <a:spcAft>
                <a:spcPts val="1200"/>
              </a:spcAft>
              <a:buSzPct val="90000"/>
            </a:pPr>
            <a:r>
              <a:rPr lang="en-CA" altLang="en-US" sz="2800" dirty="0">
                <a:solidFill>
                  <a:schemeClr val="tx1"/>
                </a:solidFill>
                <a:latin typeface="+mn-lt"/>
                <a:cs typeface="+mn-cs"/>
              </a:rPr>
              <a:t>No organization globally is immune to attack</a:t>
            </a:r>
          </a:p>
          <a:p>
            <a:pPr defTabSz="457200" fontAlgn="base">
              <a:spcAft>
                <a:spcPts val="1200"/>
              </a:spcAft>
              <a:buSzPct val="90000"/>
            </a:pPr>
            <a:r>
              <a:rPr lang="en-CA" altLang="en-US" sz="2800" dirty="0">
                <a:solidFill>
                  <a:schemeClr val="tx1"/>
                </a:solidFill>
                <a:latin typeface="+mn-lt"/>
                <a:cs typeface="+mn-cs"/>
              </a:rPr>
              <a:t>Doing the basics well will stop 80% of the problems</a:t>
            </a:r>
          </a:p>
          <a:p>
            <a:pPr defTabSz="457200" fontAlgn="base">
              <a:spcAft>
                <a:spcPts val="1200"/>
              </a:spcAft>
              <a:buSzPct val="90000"/>
            </a:pPr>
            <a:r>
              <a:rPr lang="en-CA" altLang="en-US" sz="2800" dirty="0">
                <a:solidFill>
                  <a:schemeClr val="tx1"/>
                </a:solidFill>
                <a:latin typeface="+mn-lt"/>
                <a:cs typeface="+mn-cs"/>
              </a:rPr>
              <a:t>Organizations will be judged not only on their ability to prevent but detect and respond</a:t>
            </a:r>
          </a:p>
          <a:p>
            <a:pPr defTabSz="457200" fontAlgn="base">
              <a:spcAft>
                <a:spcPts val="1200"/>
              </a:spcAft>
              <a:buSzPct val="90000"/>
            </a:pPr>
            <a:r>
              <a:rPr lang="en-CA" altLang="en-US" sz="2800" dirty="0">
                <a:solidFill>
                  <a:schemeClr val="tx1"/>
                </a:solidFill>
                <a:latin typeface="+mn-lt"/>
                <a:cs typeface="+mn-cs"/>
              </a:rPr>
              <a:t>Security is not just an IT problem, it’s business enterprise risk</a:t>
            </a:r>
          </a:p>
          <a:p>
            <a:pPr defTabSz="457200" fontAlgn="base">
              <a:spcAft>
                <a:spcPts val="1200"/>
              </a:spcAft>
              <a:buSzPct val="90000"/>
            </a:pPr>
            <a:r>
              <a:rPr lang="en-CA" altLang="en-US" sz="2800" dirty="0">
                <a:solidFill>
                  <a:schemeClr val="tx1"/>
                </a:solidFill>
                <a:latin typeface="+mn-lt"/>
                <a:cs typeface="+mn-cs"/>
              </a:rPr>
              <a:t>Security is a top issue of concern for executives and Boards of Directors globally</a:t>
            </a:r>
          </a:p>
        </p:txBody>
      </p:sp>
      <p:sp>
        <p:nvSpPr>
          <p:cNvPr id="5" name="Rectangle 4"/>
          <p:cNvSpPr/>
          <p:nvPr/>
        </p:nvSpPr>
        <p:spPr>
          <a:xfrm>
            <a:off x="695325" y="241300"/>
            <a:ext cx="8053388" cy="7699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0257" tIns="40116" rIns="80257" bIns="40116" anchor="ctr"/>
          <a:lstStyle/>
          <a:p>
            <a:pPr defTabSz="446806">
              <a:defRPr/>
            </a:pPr>
            <a:r>
              <a:rPr lang="en-CA" sz="3200" b="1" dirty="0">
                <a:solidFill>
                  <a:srgbClr val="00529B"/>
                </a:solidFill>
                <a:latin typeface="+mj-lt"/>
                <a:ea typeface="+mj-ea"/>
                <a:cs typeface="+mj-cs"/>
              </a:rPr>
              <a:t>Key</a:t>
            </a:r>
            <a:r>
              <a:rPr lang="en-CA" sz="3200" b="1" dirty="0">
                <a:solidFill>
                  <a:prstClr val="white"/>
                </a:solidFill>
              </a:rPr>
              <a:t> </a:t>
            </a:r>
            <a:r>
              <a:rPr lang="en-CA" sz="3200" b="1" dirty="0">
                <a:solidFill>
                  <a:srgbClr val="00529B"/>
                </a:solidFill>
                <a:latin typeface="+mj-lt"/>
                <a:ea typeface="+mj-ea"/>
                <a:cs typeface="+mj-cs"/>
              </a:rPr>
              <a:t>messages</a:t>
            </a:r>
          </a:p>
        </p:txBody>
      </p:sp>
    </p:spTree>
    <p:extLst>
      <p:ext uri="{BB962C8B-B14F-4D97-AF65-F5344CB8AC3E}">
        <p14:creationId xmlns:p14="http://schemas.microsoft.com/office/powerpoint/2010/main" val="24630805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a:spLocks noChangeArrowheads="1"/>
          </p:cNvSpPr>
          <p:nvPr/>
        </p:nvSpPr>
        <p:spPr bwMode="auto">
          <a:xfrm>
            <a:off x="812644" y="1547150"/>
            <a:ext cx="7848872" cy="2545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12" tIns="41005" rIns="82012" bIns="41005">
            <a:spAutoFit/>
          </a:bodyPr>
          <a:lstStyle>
            <a:defPPr>
              <a:defRPr lang="en-US"/>
            </a:defPPr>
            <a:lvl1pPr marL="410195" indent="-410195" defTabSz="457039" fontAlgn="auto">
              <a:spcBef>
                <a:spcPts val="0"/>
              </a:spcBef>
              <a:spcAft>
                <a:spcPts val="0"/>
              </a:spcAft>
              <a:buFont typeface="Wingdings" panose="05000000000000000000" pitchFamily="2" charset="2"/>
              <a:buChar char="§"/>
              <a:defRPr sz="2000">
                <a:solidFill>
                  <a:srgbClr val="004B8D"/>
                </a:solidFill>
                <a:latin typeface="Calibri"/>
                <a:cs typeface="Calibri"/>
              </a:defRPr>
            </a:lvl1pPr>
            <a:lvl2pPr marL="742950" indent="-285750" defTabSz="455613"/>
            <a:lvl3pPr marL="1143000" indent="-228600" defTabSz="455613"/>
            <a:lvl4pPr marL="1600200" indent="-228600" defTabSz="455613"/>
            <a:lvl5pPr marL="2057400" indent="-228600" defTabSz="455613"/>
            <a:lvl6pPr marL="2514600" indent="-228600" defTabSz="455613" fontAlgn="base">
              <a:spcBef>
                <a:spcPct val="0"/>
              </a:spcBef>
              <a:spcAft>
                <a:spcPct val="0"/>
              </a:spcAft>
            </a:lvl6pPr>
            <a:lvl7pPr marL="2971800" indent="-228600" defTabSz="455613" fontAlgn="base">
              <a:spcBef>
                <a:spcPct val="0"/>
              </a:spcBef>
              <a:spcAft>
                <a:spcPct val="0"/>
              </a:spcAft>
            </a:lvl7pPr>
            <a:lvl8pPr marL="3429000" indent="-228600" defTabSz="455613" fontAlgn="base">
              <a:spcBef>
                <a:spcPct val="0"/>
              </a:spcBef>
              <a:spcAft>
                <a:spcPct val="0"/>
              </a:spcAft>
            </a:lvl8pPr>
            <a:lvl9pPr marL="3886200" indent="-228600" defTabSz="455613" fontAlgn="base">
              <a:spcBef>
                <a:spcPct val="0"/>
              </a:spcBef>
              <a:spcAft>
                <a:spcPct val="0"/>
              </a:spcAft>
            </a:lvl9pPr>
          </a:lstStyle>
          <a:p>
            <a:pPr defTabSz="457200" fontAlgn="base">
              <a:spcAft>
                <a:spcPts val="1200"/>
              </a:spcAft>
              <a:buSzPct val="90000"/>
            </a:pPr>
            <a:r>
              <a:rPr lang="en-CA" altLang="en-US" sz="2800" dirty="0">
                <a:solidFill>
                  <a:schemeClr val="tx1"/>
                </a:solidFill>
                <a:latin typeface="+mn-lt"/>
                <a:cs typeface="+mn-cs"/>
              </a:rPr>
              <a:t>Do you know what our critical systems and data are?</a:t>
            </a:r>
          </a:p>
          <a:p>
            <a:pPr defTabSz="457200" fontAlgn="base">
              <a:spcAft>
                <a:spcPts val="1200"/>
              </a:spcAft>
              <a:buSzPct val="90000"/>
            </a:pPr>
            <a:r>
              <a:rPr lang="en-CA" altLang="en-US" sz="2800" dirty="0">
                <a:solidFill>
                  <a:schemeClr val="tx1"/>
                </a:solidFill>
                <a:latin typeface="+mn-lt"/>
                <a:cs typeface="+mn-cs"/>
              </a:rPr>
              <a:t>What are the security controls in place?</a:t>
            </a:r>
          </a:p>
          <a:p>
            <a:pPr defTabSz="457200" fontAlgn="base">
              <a:spcAft>
                <a:spcPts val="1200"/>
              </a:spcAft>
              <a:buSzPct val="90000"/>
            </a:pPr>
            <a:r>
              <a:rPr lang="en-CA" altLang="en-US" sz="2800" dirty="0">
                <a:solidFill>
                  <a:schemeClr val="tx1"/>
                </a:solidFill>
                <a:latin typeface="+mn-lt"/>
                <a:cs typeface="+mn-cs"/>
              </a:rPr>
              <a:t>Are the controls sufficient to mitigate risk to an acceptable level?</a:t>
            </a:r>
          </a:p>
        </p:txBody>
      </p:sp>
      <p:sp>
        <p:nvSpPr>
          <p:cNvPr id="5" name="Rectangle 4"/>
          <p:cNvSpPr/>
          <p:nvPr/>
        </p:nvSpPr>
        <p:spPr>
          <a:xfrm>
            <a:off x="812644" y="469900"/>
            <a:ext cx="8184906" cy="7699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0339" tIns="40158" rIns="80339" bIns="40158" anchor="ctr"/>
          <a:lstStyle/>
          <a:p>
            <a:pPr defTabSz="447279">
              <a:defRPr/>
            </a:pPr>
            <a:r>
              <a:rPr lang="en-CA" sz="3200" b="1" dirty="0">
                <a:solidFill>
                  <a:srgbClr val="00529B"/>
                </a:solidFill>
                <a:latin typeface="+mj-lt"/>
                <a:ea typeface="+mj-ea"/>
                <a:cs typeface="+mj-cs"/>
              </a:rPr>
              <a:t>Questions</a:t>
            </a:r>
            <a:r>
              <a:rPr lang="en-CA" sz="2800" b="1" dirty="0">
                <a:solidFill>
                  <a:prstClr val="white"/>
                </a:solidFill>
              </a:rPr>
              <a:t> </a:t>
            </a:r>
            <a:r>
              <a:rPr lang="en-CA" sz="3200" b="1" dirty="0">
                <a:solidFill>
                  <a:srgbClr val="00529B"/>
                </a:solidFill>
                <a:latin typeface="+mj-lt"/>
                <a:ea typeface="+mj-ea"/>
                <a:cs typeface="+mj-cs"/>
              </a:rPr>
              <a:t>the CEO/Board are asking security teams:</a:t>
            </a:r>
          </a:p>
        </p:txBody>
      </p:sp>
    </p:spTree>
    <p:extLst>
      <p:ext uri="{BB962C8B-B14F-4D97-AF65-F5344CB8AC3E}">
        <p14:creationId xmlns:p14="http://schemas.microsoft.com/office/powerpoint/2010/main" val="22403348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a:spLocks noChangeArrowheads="1"/>
          </p:cNvSpPr>
          <p:nvPr/>
        </p:nvSpPr>
        <p:spPr bwMode="auto">
          <a:xfrm>
            <a:off x="812647" y="1219200"/>
            <a:ext cx="7848872" cy="5884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985" tIns="40991" rIns="81985" bIns="40991">
            <a:spAutoFit/>
          </a:bodyPr>
          <a:lstStyle>
            <a:defPPr>
              <a:defRPr lang="en-US"/>
            </a:defPPr>
            <a:lvl1pPr marL="410195" indent="-410195" defTabSz="457039" fontAlgn="auto">
              <a:spcBef>
                <a:spcPts val="0"/>
              </a:spcBef>
              <a:spcAft>
                <a:spcPts val="0"/>
              </a:spcAft>
              <a:buFont typeface="Wingdings" panose="05000000000000000000" pitchFamily="2" charset="2"/>
              <a:buChar char="§"/>
              <a:defRPr sz="2000">
                <a:solidFill>
                  <a:srgbClr val="004B8D"/>
                </a:solidFill>
                <a:latin typeface="Calibri"/>
                <a:cs typeface="Calibri"/>
              </a:defRPr>
            </a:lvl1pPr>
            <a:lvl2pPr marL="742950" indent="-285750" defTabSz="455613"/>
            <a:lvl3pPr marL="1143000" indent="-228600" defTabSz="455613"/>
            <a:lvl4pPr marL="1600200" indent="-228600" defTabSz="455613"/>
            <a:lvl5pPr marL="2057400" indent="-228600" defTabSz="455613"/>
            <a:lvl6pPr marL="2514600" indent="-228600" defTabSz="455613" fontAlgn="base">
              <a:spcBef>
                <a:spcPct val="0"/>
              </a:spcBef>
              <a:spcAft>
                <a:spcPct val="0"/>
              </a:spcAft>
            </a:lvl6pPr>
            <a:lvl7pPr marL="2971800" indent="-228600" defTabSz="455613" fontAlgn="base">
              <a:spcBef>
                <a:spcPct val="0"/>
              </a:spcBef>
              <a:spcAft>
                <a:spcPct val="0"/>
              </a:spcAft>
            </a:lvl7pPr>
            <a:lvl8pPr marL="3429000" indent="-228600" defTabSz="455613" fontAlgn="base">
              <a:spcBef>
                <a:spcPct val="0"/>
              </a:spcBef>
              <a:spcAft>
                <a:spcPct val="0"/>
              </a:spcAft>
            </a:lvl8pPr>
            <a:lvl9pPr marL="3886200" indent="-228600" defTabSz="455613" fontAlgn="base">
              <a:spcBef>
                <a:spcPct val="0"/>
              </a:spcBef>
              <a:spcAft>
                <a:spcPct val="0"/>
              </a:spcAft>
            </a:lvl9pPr>
          </a:lstStyle>
          <a:p>
            <a:pPr marL="514170" indent="-514170">
              <a:buFont typeface="Wingdings" panose="05000000000000000000" pitchFamily="2" charset="2"/>
              <a:buAutoNum type="arabicPeriod"/>
            </a:pPr>
            <a:r>
              <a:rPr lang="en-CA" altLang="en-US" sz="2800" dirty="0">
                <a:solidFill>
                  <a:schemeClr val="tx1"/>
                </a:solidFill>
              </a:rPr>
              <a:t>What are the key cybersecurity risks affecting your industry/organization?</a:t>
            </a:r>
            <a:br>
              <a:rPr lang="en-CA" altLang="en-US" sz="2800" dirty="0">
                <a:solidFill>
                  <a:schemeClr val="tx1"/>
                </a:solidFill>
              </a:rPr>
            </a:br>
            <a:endParaRPr lang="en-CA" altLang="en-US" sz="1050" dirty="0">
              <a:solidFill>
                <a:schemeClr val="tx1"/>
              </a:solidFill>
            </a:endParaRPr>
          </a:p>
          <a:p>
            <a:pPr marL="514170" indent="-514170">
              <a:buFont typeface="Wingdings" panose="05000000000000000000" pitchFamily="2" charset="2"/>
              <a:buAutoNum type="arabicPeriod"/>
            </a:pPr>
            <a:r>
              <a:rPr lang="en-CA" altLang="en-US" sz="2800" dirty="0">
                <a:solidFill>
                  <a:schemeClr val="tx1"/>
                </a:solidFill>
              </a:rPr>
              <a:t>Is your organization aligned with an existing industry security standard (ie. ISO or NIST)</a:t>
            </a:r>
          </a:p>
          <a:p>
            <a:pPr marL="514170" indent="-514170">
              <a:buFont typeface="Wingdings" panose="05000000000000000000" pitchFamily="2" charset="2"/>
              <a:buAutoNum type="arabicPeriod"/>
            </a:pPr>
            <a:endParaRPr lang="en-CA" altLang="en-US" sz="1050" dirty="0">
              <a:solidFill>
                <a:schemeClr val="tx1"/>
              </a:solidFill>
            </a:endParaRPr>
          </a:p>
          <a:p>
            <a:pPr marL="514170" indent="-514170">
              <a:buFont typeface="Wingdings" panose="05000000000000000000" pitchFamily="2" charset="2"/>
              <a:buAutoNum type="arabicPeriod"/>
            </a:pPr>
            <a:r>
              <a:rPr lang="en-CA" altLang="en-US" sz="2800" dirty="0">
                <a:solidFill>
                  <a:schemeClr val="tx1"/>
                </a:solidFill>
              </a:rPr>
              <a:t>What is your current capability/maturity rating?</a:t>
            </a:r>
            <a:br>
              <a:rPr lang="en-CA" altLang="en-US" sz="2800" dirty="0">
                <a:solidFill>
                  <a:schemeClr val="tx1"/>
                </a:solidFill>
              </a:rPr>
            </a:br>
            <a:r>
              <a:rPr lang="en-CA" altLang="en-US" sz="1000" dirty="0">
                <a:solidFill>
                  <a:schemeClr val="tx1"/>
                </a:solidFill>
              </a:rPr>
              <a:t>(0 – Not Implemented, 1 – Initial, 2 – Repeatable, 3 – Defined, 4 – Managed, 5 – Optimized)</a:t>
            </a:r>
            <a:endParaRPr lang="en-CA" altLang="en-US" sz="2800" dirty="0">
              <a:solidFill>
                <a:schemeClr val="tx1"/>
              </a:solidFill>
            </a:endParaRPr>
          </a:p>
          <a:p>
            <a:pPr marL="514170" indent="-514170">
              <a:buFont typeface="Wingdings" panose="05000000000000000000" pitchFamily="2" charset="2"/>
              <a:buAutoNum type="arabicPeriod"/>
            </a:pPr>
            <a:endParaRPr lang="en-CA" altLang="en-US" sz="1050" dirty="0">
              <a:solidFill>
                <a:schemeClr val="tx1"/>
              </a:solidFill>
            </a:endParaRPr>
          </a:p>
          <a:p>
            <a:pPr marL="514170" indent="-514170">
              <a:buFont typeface="Wingdings" panose="05000000000000000000" pitchFamily="2" charset="2"/>
              <a:buAutoNum type="arabicPeriod"/>
            </a:pPr>
            <a:r>
              <a:rPr lang="en-CA" altLang="en-US" sz="2800" dirty="0">
                <a:solidFill>
                  <a:schemeClr val="tx1"/>
                </a:solidFill>
              </a:rPr>
              <a:t>What is your desired capability/maturity rating?</a:t>
            </a:r>
          </a:p>
          <a:p>
            <a:pPr marL="514170" indent="-514170">
              <a:buFont typeface="Wingdings" panose="05000000000000000000" pitchFamily="2" charset="2"/>
              <a:buAutoNum type="arabicPeriod"/>
            </a:pPr>
            <a:endParaRPr lang="en-CA" altLang="en-US" sz="1050" dirty="0">
              <a:solidFill>
                <a:schemeClr val="tx1"/>
              </a:solidFill>
            </a:endParaRPr>
          </a:p>
          <a:p>
            <a:pPr marL="514170" indent="-514170">
              <a:buFont typeface="Wingdings" panose="05000000000000000000" pitchFamily="2" charset="2"/>
              <a:buAutoNum type="arabicPeriod"/>
            </a:pPr>
            <a:r>
              <a:rPr lang="en-CA" altLang="en-US" sz="2800" dirty="0">
                <a:solidFill>
                  <a:schemeClr val="tx1"/>
                </a:solidFill>
              </a:rPr>
              <a:t>Do you have a plan to reach the desired level?</a:t>
            </a:r>
          </a:p>
          <a:p>
            <a:pPr marL="514170" indent="-514170">
              <a:buFont typeface="Wingdings" panose="05000000000000000000" pitchFamily="2" charset="2"/>
              <a:buAutoNum type="arabicPeriod"/>
            </a:pPr>
            <a:endParaRPr lang="en-CA" altLang="en-US" sz="1050" dirty="0">
              <a:solidFill>
                <a:schemeClr val="tx1"/>
              </a:solidFill>
            </a:endParaRPr>
          </a:p>
          <a:p>
            <a:pPr marL="514170" indent="-514170">
              <a:buFont typeface="Wingdings" panose="05000000000000000000" pitchFamily="2" charset="2"/>
              <a:buAutoNum type="arabicPeriod"/>
            </a:pPr>
            <a:r>
              <a:rPr lang="en-CA" altLang="en-US" sz="2800" dirty="0">
                <a:solidFill>
                  <a:schemeClr val="tx1"/>
                </a:solidFill>
              </a:rPr>
              <a:t>How frequently do you receive plan updates?</a:t>
            </a:r>
          </a:p>
          <a:p>
            <a:pPr marL="514170" indent="-514170">
              <a:buFont typeface="Wingdings" panose="05000000000000000000" pitchFamily="2" charset="2"/>
              <a:buAutoNum type="arabicPeriod"/>
            </a:pPr>
            <a:endParaRPr lang="en-CA" altLang="en-US" sz="1050" dirty="0">
              <a:solidFill>
                <a:schemeClr val="tx1"/>
              </a:solidFill>
            </a:endParaRPr>
          </a:p>
          <a:p>
            <a:pPr marL="514170" indent="-514170">
              <a:buFont typeface="Wingdings" panose="05000000000000000000" pitchFamily="2" charset="2"/>
              <a:buAutoNum type="arabicPeriod"/>
            </a:pPr>
            <a:r>
              <a:rPr lang="en-CA" altLang="en-US" sz="2800" dirty="0">
                <a:solidFill>
                  <a:schemeClr val="tx1"/>
                </a:solidFill>
              </a:rPr>
              <a:t>Is security a recurring item on the board agenda?</a:t>
            </a:r>
          </a:p>
          <a:p>
            <a:pPr marL="514170" indent="-514170">
              <a:buFont typeface="Wingdings" panose="05000000000000000000" pitchFamily="2" charset="2"/>
              <a:buAutoNum type="arabicPeriod"/>
            </a:pPr>
            <a:endParaRPr lang="en-CA" altLang="en-US" sz="2800" dirty="0"/>
          </a:p>
          <a:p>
            <a:pPr marL="514170" indent="-514170">
              <a:buFont typeface="Wingdings" panose="05000000000000000000" pitchFamily="2" charset="2"/>
              <a:buAutoNum type="arabicPeriod"/>
            </a:pPr>
            <a:endParaRPr lang="en-CA" altLang="en-US" sz="2400" dirty="0"/>
          </a:p>
        </p:txBody>
      </p:sp>
      <p:sp>
        <p:nvSpPr>
          <p:cNvPr id="5" name="Rectangle 4"/>
          <p:cNvSpPr/>
          <p:nvPr/>
        </p:nvSpPr>
        <p:spPr>
          <a:xfrm>
            <a:off x="608131" y="197338"/>
            <a:ext cx="8053388" cy="7699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0339" tIns="40158" rIns="80339" bIns="40158" anchor="ctr"/>
          <a:lstStyle/>
          <a:p>
            <a:pPr defTabSz="447279">
              <a:defRPr/>
            </a:pPr>
            <a:r>
              <a:rPr lang="en-CA" sz="3200" b="1" dirty="0">
                <a:solidFill>
                  <a:srgbClr val="00529B"/>
                </a:solidFill>
                <a:latin typeface="+mj-lt"/>
                <a:ea typeface="+mj-ea"/>
                <a:cs typeface="+mj-cs"/>
              </a:rPr>
              <a:t>Questions the CEO/Board should be able to answer:</a:t>
            </a:r>
          </a:p>
        </p:txBody>
      </p:sp>
    </p:spTree>
    <p:extLst>
      <p:ext uri="{BB962C8B-B14F-4D97-AF65-F5344CB8AC3E}">
        <p14:creationId xmlns:p14="http://schemas.microsoft.com/office/powerpoint/2010/main" val="39026595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40DF5F4E-E163-4C32-80BD-B3259F58AF7C}"/>
              </a:ext>
            </a:extLst>
          </p:cNvPr>
          <p:cNvSpPr>
            <a:spLocks noGrp="1"/>
          </p:cNvSpPr>
          <p:nvPr/>
        </p:nvSpPr>
        <p:spPr bwMode="gray">
          <a:xfrm>
            <a:off x="463913" y="1455463"/>
            <a:ext cx="8216173" cy="4660899"/>
          </a:xfrm>
          <a:prstGeom prst="rect">
            <a:avLst/>
          </a:prstGeom>
        </p:spPr>
        <p:txBody>
          <a:bodyPr vert="horz" lIns="0" tIns="0" rIns="0" bIns="0" rtlCol="0">
            <a:noAutofit/>
          </a:bodyPr>
          <a:lstStyle>
            <a:lvl1pPr marL="274306" marR="0" indent="-274306" algn="l" rtl="0" eaLnBrk="1" fontAlgn="base" hangingPunct="1">
              <a:lnSpc>
                <a:spcPct val="100000"/>
              </a:lnSpc>
              <a:spcBef>
                <a:spcPts val="0"/>
              </a:spcBef>
              <a:spcAft>
                <a:spcPts val="1200"/>
              </a:spcAft>
              <a:buClr>
                <a:srgbClr val="00529B"/>
              </a:buClr>
              <a:buSzPct val="90000"/>
              <a:buFont typeface="Wingdings" panose="05000000000000000000" pitchFamily="2" charset="2"/>
              <a:buChar char="§"/>
              <a:defRPr lang="en-US" sz="2800" dirty="0" smtClean="0">
                <a:solidFill>
                  <a:schemeClr val="tx1"/>
                </a:solidFill>
                <a:latin typeface="+mn-lt"/>
                <a:ea typeface="+mn-ea"/>
                <a:cs typeface="+mn-cs"/>
              </a:defRPr>
            </a:lvl1pPr>
            <a:lvl2pPr marL="640080" marR="0" indent="-274320" algn="l" rtl="0" eaLnBrk="1" fontAlgn="base" hangingPunct="1">
              <a:lnSpc>
                <a:spcPct val="100000"/>
              </a:lnSpc>
              <a:spcBef>
                <a:spcPts val="0"/>
              </a:spcBef>
              <a:spcAft>
                <a:spcPts val="1200"/>
              </a:spcAft>
              <a:buClrTx/>
              <a:buSzPct val="90000"/>
              <a:buFont typeface="Arial" panose="020B0604020202020204" pitchFamily="34" charset="0"/>
              <a:buChar char="–"/>
              <a:tabLst/>
              <a:defRPr lang="en-US" sz="2400" dirty="0" smtClean="0">
                <a:solidFill>
                  <a:schemeClr val="tx1"/>
                </a:solidFill>
                <a:latin typeface="+mn-lt"/>
                <a:ea typeface="+mn-ea"/>
                <a:cs typeface="+mn-cs"/>
              </a:defRPr>
            </a:lvl2pPr>
            <a:lvl3pPr marL="914400" marR="0" indent="-274320" algn="l" rtl="0" eaLnBrk="1" fontAlgn="base" hangingPunct="1">
              <a:lnSpc>
                <a:spcPct val="100000"/>
              </a:lnSpc>
              <a:spcBef>
                <a:spcPts val="0"/>
              </a:spcBef>
              <a:spcAft>
                <a:spcPts val="1200"/>
              </a:spcAft>
              <a:buClrTx/>
              <a:buSzPct val="90000"/>
              <a:buFont typeface="Wingdings" panose="05000000000000000000" pitchFamily="2" charset="2"/>
              <a:buChar char="§"/>
              <a:defRPr lang="en-US" sz="2200" dirty="0" smtClean="0">
                <a:solidFill>
                  <a:schemeClr val="tx1"/>
                </a:solidFill>
                <a:latin typeface="+mn-lt"/>
                <a:ea typeface="+mn-ea"/>
                <a:cs typeface="+mn-cs"/>
              </a:defRPr>
            </a:lvl3pPr>
            <a:lvl4pPr marL="1234440" marR="0" indent="-274320" algn="l" rtl="0" eaLnBrk="1" fontAlgn="base" hangingPunct="1">
              <a:lnSpc>
                <a:spcPct val="100000"/>
              </a:lnSpc>
              <a:spcBef>
                <a:spcPts val="0"/>
              </a:spcBef>
              <a:spcAft>
                <a:spcPts val="1200"/>
              </a:spcAft>
              <a:buClrTx/>
              <a:buSzPct val="90000"/>
              <a:buFont typeface="Arial" panose="020B0604020202020204" pitchFamily="34" charset="0"/>
              <a:buChar char="–"/>
              <a:defRPr lang="en-US" sz="2200" baseline="0" dirty="0" smtClean="0">
                <a:solidFill>
                  <a:schemeClr val="tx1"/>
                </a:solidFill>
                <a:latin typeface="+mn-lt"/>
                <a:ea typeface="+mn-ea"/>
                <a:cs typeface="+mn-cs"/>
              </a:defRPr>
            </a:lvl4pPr>
            <a:lvl5pPr marL="1508760" marR="0" indent="-274320" algn="l" rtl="0" eaLnBrk="1" fontAlgn="base" hangingPunct="1">
              <a:lnSpc>
                <a:spcPct val="100000"/>
              </a:lnSpc>
              <a:spcBef>
                <a:spcPts val="0"/>
              </a:spcBef>
              <a:spcAft>
                <a:spcPts val="1200"/>
              </a:spcAft>
              <a:buClrTx/>
              <a:buSzPct val="90000"/>
              <a:buFont typeface="Wingdings" panose="05000000000000000000" pitchFamily="2" charset="2"/>
              <a:buChar char="§"/>
              <a:defRPr lang="en-US" sz="2200" dirty="0" smtClean="0">
                <a:solidFill>
                  <a:schemeClr val="tx1"/>
                </a:solidFill>
                <a:latin typeface="+mn-lt"/>
                <a:ea typeface="+mn-ea"/>
                <a:cs typeface="+mn-cs"/>
              </a:defRPr>
            </a:lvl5pPr>
            <a:lvl6pPr marL="1954115" indent="-173030" algn="l" rtl="0" eaLnBrk="1" fontAlgn="base" hangingPunct="1">
              <a:lnSpc>
                <a:spcPct val="90000"/>
              </a:lnSpc>
              <a:spcBef>
                <a:spcPct val="30000"/>
              </a:spcBef>
              <a:spcAft>
                <a:spcPct val="10000"/>
              </a:spcAft>
              <a:buClr>
                <a:schemeClr val="tx1"/>
              </a:buClr>
              <a:buFont typeface="Times" pitchFamily="18" charset="0"/>
              <a:buChar char="•"/>
              <a:defRPr sz="2000">
                <a:solidFill>
                  <a:schemeClr val="tx1"/>
                </a:solidFill>
                <a:latin typeface="+mn-lt"/>
                <a:ea typeface="+mn-ea"/>
                <a:cs typeface="+mn-cs"/>
              </a:defRPr>
            </a:lvl6pPr>
            <a:lvl7pPr marL="2411293" indent="-173030" algn="l" rtl="0" eaLnBrk="1" fontAlgn="base" hangingPunct="1">
              <a:lnSpc>
                <a:spcPct val="90000"/>
              </a:lnSpc>
              <a:spcBef>
                <a:spcPct val="30000"/>
              </a:spcBef>
              <a:spcAft>
                <a:spcPct val="10000"/>
              </a:spcAft>
              <a:buClr>
                <a:schemeClr val="tx1"/>
              </a:buClr>
              <a:buFont typeface="Times" pitchFamily="18" charset="0"/>
              <a:buChar char="•"/>
              <a:defRPr sz="2000">
                <a:solidFill>
                  <a:schemeClr val="tx1"/>
                </a:solidFill>
                <a:latin typeface="+mn-lt"/>
                <a:ea typeface="+mn-ea"/>
                <a:cs typeface="+mn-cs"/>
              </a:defRPr>
            </a:lvl7pPr>
            <a:lvl8pPr marL="2868471" indent="-173030" algn="l" rtl="0" eaLnBrk="1" fontAlgn="base" hangingPunct="1">
              <a:lnSpc>
                <a:spcPct val="90000"/>
              </a:lnSpc>
              <a:spcBef>
                <a:spcPct val="30000"/>
              </a:spcBef>
              <a:spcAft>
                <a:spcPct val="10000"/>
              </a:spcAft>
              <a:buClr>
                <a:schemeClr val="tx1"/>
              </a:buClr>
              <a:buFont typeface="Times" pitchFamily="18" charset="0"/>
              <a:buChar char="•"/>
              <a:defRPr sz="2000">
                <a:solidFill>
                  <a:schemeClr val="tx1"/>
                </a:solidFill>
                <a:latin typeface="+mn-lt"/>
                <a:ea typeface="+mn-ea"/>
                <a:cs typeface="+mn-cs"/>
              </a:defRPr>
            </a:lvl8pPr>
            <a:lvl9pPr marL="3325648" indent="-173030" algn="l" rtl="0" eaLnBrk="1" fontAlgn="base" hangingPunct="1">
              <a:lnSpc>
                <a:spcPct val="90000"/>
              </a:lnSpc>
              <a:spcBef>
                <a:spcPct val="30000"/>
              </a:spcBef>
              <a:spcAft>
                <a:spcPct val="10000"/>
              </a:spcAft>
              <a:buClr>
                <a:schemeClr val="tx1"/>
              </a:buClr>
              <a:buFont typeface="Times" pitchFamily="18" charset="0"/>
              <a:buChar char="•"/>
              <a:defRPr sz="2000">
                <a:solidFill>
                  <a:schemeClr val="tx1"/>
                </a:solidFill>
                <a:latin typeface="+mn-lt"/>
                <a:ea typeface="+mn-ea"/>
                <a:cs typeface="+mn-cs"/>
              </a:defRPr>
            </a:lvl9pPr>
          </a:lstStyle>
          <a:p>
            <a:r>
              <a:rPr lang="en-US" dirty="0"/>
              <a:t>Recommend a third-party audit of risk and security program to identify gaps and opportunities for improvement.</a:t>
            </a:r>
          </a:p>
          <a:p>
            <a:r>
              <a:rPr lang="en-US" dirty="0"/>
              <a:t>Recommend continued monitoring and resolution of deficiencies to maintain the entire application portfolio at the current level of security controls.</a:t>
            </a:r>
          </a:p>
          <a:p>
            <a:r>
              <a:rPr lang="en-US" dirty="0"/>
              <a:t>Recommend an annual update on IT security to the audit committee.</a:t>
            </a:r>
          </a:p>
        </p:txBody>
      </p:sp>
      <p:sp>
        <p:nvSpPr>
          <p:cNvPr id="5" name="Rectangle 4">
            <a:extLst>
              <a:ext uri="{FF2B5EF4-FFF2-40B4-BE49-F238E27FC236}">
                <a16:creationId xmlns:a16="http://schemas.microsoft.com/office/drawing/2014/main" id="{15AF1505-183F-4DAD-86BD-FA13092C242F}"/>
              </a:ext>
            </a:extLst>
          </p:cNvPr>
          <p:cNvSpPr>
            <a:spLocks noGrp="1" noChangeArrowheads="1"/>
          </p:cNvSpPr>
          <p:nvPr/>
        </p:nvSpPr>
        <p:spPr bwMode="auto">
          <a:xfrm>
            <a:off x="463913" y="473872"/>
            <a:ext cx="8542109" cy="535531"/>
          </a:xfrm>
          <a:prstGeom prst="rect">
            <a:avLst/>
          </a:prstGeom>
          <a:noFill/>
          <a:ln w="9525" algn="ctr">
            <a:noFill/>
            <a:miter lim="800000"/>
            <a:headEnd/>
            <a:tailEnd/>
          </a:ln>
        </p:spPr>
        <p:txBody>
          <a:bodyPr vert="horz" wrap="square" lIns="0" tIns="91440" rIns="0" bIns="0" numCol="1" anchor="t" anchorCtr="0" compatLnSpc="1">
            <a:prstTxWarp prst="textNoShape">
              <a:avLst/>
            </a:prstTxWarp>
            <a:spAutoFit/>
          </a:bodyPr>
          <a:lstStyle>
            <a:lvl1pPr marL="0" marR="0" indent="0" algn="l" rtl="0" eaLnBrk="1" fontAlgn="base" hangingPunct="1">
              <a:lnSpc>
                <a:spcPct val="90000"/>
              </a:lnSpc>
              <a:spcBef>
                <a:spcPct val="0"/>
              </a:spcBef>
              <a:spcAft>
                <a:spcPct val="0"/>
              </a:spcAft>
              <a:defRPr lang="en-US" sz="3200" b="1" dirty="0" smtClean="0">
                <a:solidFill>
                  <a:srgbClr val="00529B"/>
                </a:solidFill>
                <a:latin typeface="+mj-lt"/>
                <a:ea typeface="+mj-ea"/>
                <a:cs typeface="+mj-cs"/>
              </a:defRPr>
            </a:lvl1pPr>
            <a:lvl2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2pPr>
            <a:lvl3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3pPr>
            <a:lvl4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4pPr>
            <a:lvl5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5pPr>
            <a:lvl6pPr marL="457178"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6pPr>
            <a:lvl7pPr marL="914354"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7pPr>
            <a:lvl8pPr marL="1371532"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8pPr>
            <a:lvl9pPr marL="1828709"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9pPr>
          </a:lstStyle>
          <a:p>
            <a:r>
              <a:rPr lang="en-US" dirty="0"/>
              <a:t>Next Steps</a:t>
            </a:r>
          </a:p>
        </p:txBody>
      </p:sp>
    </p:spTree>
    <p:extLst>
      <p:ext uri="{BB962C8B-B14F-4D97-AF65-F5344CB8AC3E}">
        <p14:creationId xmlns:p14="http://schemas.microsoft.com/office/powerpoint/2010/main" val="2530387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95325" y="241300"/>
            <a:ext cx="8053388" cy="7699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1064" tIns="40526" rIns="81064" bIns="40526" anchor="ctr"/>
          <a:lstStyle/>
          <a:p>
            <a:pPr defTabSz="451425">
              <a:defRPr/>
            </a:pPr>
            <a:r>
              <a:rPr lang="en-CA" sz="3200" b="1" dirty="0">
                <a:solidFill>
                  <a:srgbClr val="00529B"/>
                </a:solidFill>
                <a:latin typeface="+mj-lt"/>
                <a:ea typeface="+mj-ea"/>
                <a:cs typeface="+mj-cs"/>
              </a:rPr>
              <a:t>Asks</a:t>
            </a:r>
          </a:p>
        </p:txBody>
      </p:sp>
      <p:sp>
        <p:nvSpPr>
          <p:cNvPr id="5" name="TextBox 4"/>
          <p:cNvSpPr txBox="1">
            <a:spLocks noChangeArrowheads="1"/>
          </p:cNvSpPr>
          <p:nvPr/>
        </p:nvSpPr>
        <p:spPr bwMode="auto">
          <a:xfrm>
            <a:off x="695325" y="1088666"/>
            <a:ext cx="7915274" cy="5437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356" tIns="40675" rIns="81356" bIns="40675">
            <a:spAutoFit/>
          </a:bodyPr>
          <a:lstStyle>
            <a:lvl1pPr marL="409575" indent="-409575" defTabSz="455613">
              <a:defRPr>
                <a:solidFill>
                  <a:schemeClr val="tx1"/>
                </a:solidFill>
                <a:latin typeface="Calibri" pitchFamily="34" charset="0"/>
              </a:defRPr>
            </a:lvl1pPr>
            <a:lvl2pPr marL="742950" indent="-285750" defTabSz="455613">
              <a:defRPr>
                <a:solidFill>
                  <a:schemeClr val="tx1"/>
                </a:solidFill>
                <a:latin typeface="Calibri" pitchFamily="34" charset="0"/>
              </a:defRPr>
            </a:lvl2pPr>
            <a:lvl3pPr marL="1143000" indent="-228600" defTabSz="455613">
              <a:defRPr>
                <a:solidFill>
                  <a:schemeClr val="tx1"/>
                </a:solidFill>
                <a:latin typeface="Calibri" pitchFamily="34" charset="0"/>
              </a:defRPr>
            </a:lvl3pPr>
            <a:lvl4pPr marL="1600200" indent="-228600" defTabSz="455613">
              <a:defRPr>
                <a:solidFill>
                  <a:schemeClr val="tx1"/>
                </a:solidFill>
                <a:latin typeface="Calibri" pitchFamily="34" charset="0"/>
              </a:defRPr>
            </a:lvl4pPr>
            <a:lvl5pPr marL="2057400" indent="-228600" defTabSz="455613">
              <a:defRPr>
                <a:solidFill>
                  <a:schemeClr val="tx1"/>
                </a:solidFill>
                <a:latin typeface="Calibri" pitchFamily="34" charset="0"/>
              </a:defRPr>
            </a:lvl5pPr>
            <a:lvl6pPr marL="2514600" indent="-228600" defTabSz="455613" fontAlgn="base">
              <a:spcBef>
                <a:spcPct val="0"/>
              </a:spcBef>
              <a:spcAft>
                <a:spcPct val="0"/>
              </a:spcAft>
              <a:defRPr>
                <a:solidFill>
                  <a:schemeClr val="tx1"/>
                </a:solidFill>
                <a:latin typeface="Calibri" pitchFamily="34" charset="0"/>
              </a:defRPr>
            </a:lvl6pPr>
            <a:lvl7pPr marL="2971800" indent="-228600" defTabSz="455613" fontAlgn="base">
              <a:spcBef>
                <a:spcPct val="0"/>
              </a:spcBef>
              <a:spcAft>
                <a:spcPct val="0"/>
              </a:spcAft>
              <a:defRPr>
                <a:solidFill>
                  <a:schemeClr val="tx1"/>
                </a:solidFill>
                <a:latin typeface="Calibri" pitchFamily="34" charset="0"/>
              </a:defRPr>
            </a:lvl7pPr>
            <a:lvl8pPr marL="3429000" indent="-228600" defTabSz="455613" fontAlgn="base">
              <a:spcBef>
                <a:spcPct val="0"/>
              </a:spcBef>
              <a:spcAft>
                <a:spcPct val="0"/>
              </a:spcAft>
              <a:defRPr>
                <a:solidFill>
                  <a:schemeClr val="tx1"/>
                </a:solidFill>
                <a:latin typeface="Calibri" pitchFamily="34" charset="0"/>
              </a:defRPr>
            </a:lvl8pPr>
            <a:lvl9pPr marL="3886200" indent="-228600" defTabSz="455613" fontAlgn="base">
              <a:spcBef>
                <a:spcPct val="0"/>
              </a:spcBef>
              <a:spcAft>
                <a:spcPct val="0"/>
              </a:spcAft>
              <a:defRPr>
                <a:solidFill>
                  <a:schemeClr val="tx1"/>
                </a:solidFill>
                <a:latin typeface="Calibri" pitchFamily="34" charset="0"/>
              </a:defRPr>
            </a:lvl9pPr>
          </a:lstStyle>
          <a:p>
            <a:pPr marL="274306" indent="-274306" defTabSz="457200" fontAlgn="base">
              <a:spcAft>
                <a:spcPts val="1200"/>
              </a:spcAft>
              <a:buClr>
                <a:srgbClr val="00529B"/>
              </a:buClr>
              <a:buSzPct val="90000"/>
              <a:buFont typeface="Wingdings" panose="05000000000000000000" pitchFamily="2" charset="2"/>
              <a:buChar char="§"/>
            </a:pPr>
            <a:r>
              <a:rPr lang="en-CA" altLang="en-US" sz="2800" dirty="0">
                <a:latin typeface="+mn-lt"/>
              </a:rPr>
              <a:t>Ensure you and your team are familiar with the Defensible Security for Public Sector Organizations framework</a:t>
            </a:r>
          </a:p>
          <a:p>
            <a:pPr marL="274306" indent="-274306" defTabSz="457200" fontAlgn="base">
              <a:spcAft>
                <a:spcPts val="1200"/>
              </a:spcAft>
              <a:buClr>
                <a:srgbClr val="00529B"/>
              </a:buClr>
              <a:buSzPct val="90000"/>
              <a:buFont typeface="Wingdings" panose="05000000000000000000" pitchFamily="2" charset="2"/>
              <a:buChar char="§"/>
            </a:pPr>
            <a:r>
              <a:rPr lang="en-CA" altLang="en-US" sz="2800" dirty="0">
                <a:latin typeface="+mn-lt"/>
              </a:rPr>
              <a:t>Assess present state, future state, and high-level gap analysis </a:t>
            </a:r>
          </a:p>
          <a:p>
            <a:pPr marL="274306" indent="-274306" defTabSz="457200" fontAlgn="base">
              <a:spcAft>
                <a:spcPts val="1200"/>
              </a:spcAft>
              <a:buClr>
                <a:srgbClr val="00529B"/>
              </a:buClr>
              <a:buSzPct val="90000"/>
              <a:buFont typeface="Wingdings" panose="05000000000000000000" pitchFamily="2" charset="2"/>
              <a:buChar char="§"/>
            </a:pPr>
            <a:r>
              <a:rPr lang="en-CA" altLang="en-US" sz="2800" dirty="0">
                <a:latin typeface="+mn-lt"/>
              </a:rPr>
              <a:t>Identify any initiatives underway, priority areas or additional initiatives required</a:t>
            </a:r>
          </a:p>
          <a:p>
            <a:pPr marL="274306" indent="-274306" defTabSz="457200" fontAlgn="base">
              <a:spcAft>
                <a:spcPts val="1200"/>
              </a:spcAft>
              <a:buClr>
                <a:srgbClr val="00529B"/>
              </a:buClr>
              <a:buSzPct val="90000"/>
              <a:buFont typeface="Wingdings" panose="05000000000000000000" pitchFamily="2" charset="2"/>
              <a:buChar char="§"/>
            </a:pPr>
            <a:r>
              <a:rPr lang="en-CA" altLang="en-US" sz="2800" dirty="0">
                <a:latin typeface="+mn-lt"/>
              </a:rPr>
              <a:t>Leverage oversight authority and collaborate with others to ensure a defensible security level </a:t>
            </a:r>
          </a:p>
          <a:p>
            <a:pPr marL="274306" indent="-274306" defTabSz="457200" fontAlgn="base">
              <a:spcAft>
                <a:spcPts val="1200"/>
              </a:spcAft>
              <a:buClr>
                <a:srgbClr val="00529B"/>
              </a:buClr>
              <a:buSzPct val="90000"/>
              <a:buFont typeface="Wingdings" panose="05000000000000000000" pitchFamily="2" charset="2"/>
              <a:buChar char="§"/>
            </a:pPr>
            <a:r>
              <a:rPr lang="en-CA" altLang="en-US" sz="2800" dirty="0">
                <a:latin typeface="+mn-lt"/>
              </a:rPr>
              <a:t>Take advantage of the Defensible Security for Public Sector Organizations (</a:t>
            </a:r>
            <a:r>
              <a:rPr lang="en-CA" altLang="en-US" sz="2800" dirty="0" err="1">
                <a:latin typeface="+mn-lt"/>
              </a:rPr>
              <a:t>DefSec</a:t>
            </a:r>
            <a:r>
              <a:rPr lang="en-CA" altLang="en-US" sz="2800" dirty="0">
                <a:latin typeface="+mn-lt"/>
              </a:rPr>
              <a:t>) from the OCIO</a:t>
            </a:r>
          </a:p>
        </p:txBody>
      </p:sp>
    </p:spTree>
    <p:extLst>
      <p:ext uri="{BB962C8B-B14F-4D97-AF65-F5344CB8AC3E}">
        <p14:creationId xmlns:p14="http://schemas.microsoft.com/office/powerpoint/2010/main" val="2220009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C2B59BE-BB76-4152-9AEC-0F2B49243E44}"/>
              </a:ext>
            </a:extLst>
          </p:cNvPr>
          <p:cNvSpPr>
            <a:spLocks noGrp="1" noChangeArrowheads="1"/>
          </p:cNvSpPr>
          <p:nvPr/>
        </p:nvSpPr>
        <p:spPr bwMode="auto">
          <a:xfrm>
            <a:off x="111767" y="157253"/>
            <a:ext cx="8898429" cy="535531"/>
          </a:xfrm>
          <a:prstGeom prst="rect">
            <a:avLst/>
          </a:prstGeom>
          <a:noFill/>
          <a:ln w="9525" algn="ctr">
            <a:noFill/>
            <a:miter lim="800000"/>
            <a:headEnd/>
            <a:tailEnd/>
          </a:ln>
        </p:spPr>
        <p:txBody>
          <a:bodyPr vert="horz" wrap="square" lIns="0" tIns="91440" rIns="0" bIns="0" numCol="1" anchor="t" anchorCtr="0" compatLnSpc="1">
            <a:prstTxWarp prst="textNoShape">
              <a:avLst/>
            </a:prstTxWarp>
            <a:spAutoFit/>
          </a:bodyPr>
          <a:lstStyle>
            <a:lvl1pPr marL="0" marR="0" indent="0" algn="l" rtl="0" eaLnBrk="1" fontAlgn="base" hangingPunct="1">
              <a:lnSpc>
                <a:spcPct val="90000"/>
              </a:lnSpc>
              <a:spcBef>
                <a:spcPct val="0"/>
              </a:spcBef>
              <a:spcAft>
                <a:spcPct val="0"/>
              </a:spcAft>
              <a:defRPr lang="en-US" sz="3200" b="1" dirty="0" smtClean="0">
                <a:solidFill>
                  <a:srgbClr val="00529B"/>
                </a:solidFill>
                <a:latin typeface="+mj-lt"/>
                <a:ea typeface="+mj-ea"/>
                <a:cs typeface="+mj-cs"/>
              </a:defRPr>
            </a:lvl1pPr>
            <a:lvl2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2pPr>
            <a:lvl3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3pPr>
            <a:lvl4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4pPr>
            <a:lvl5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5pPr>
            <a:lvl6pPr marL="457178"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6pPr>
            <a:lvl7pPr marL="914354"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7pPr>
            <a:lvl8pPr marL="1371532"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8pPr>
            <a:lvl9pPr marL="1828709"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9pPr>
          </a:lstStyle>
          <a:p>
            <a:r>
              <a:rPr lang="en-US" altLang="en-US" dirty="0">
                <a:solidFill>
                  <a:srgbClr val="004B8D"/>
                </a:solidFill>
                <a:cs typeface="Calibri" pitchFamily="34" charset="0"/>
              </a:rPr>
              <a:t>Cybersecurity has never been more imperative</a:t>
            </a:r>
            <a:endParaRPr lang="en-US" altLang="en-US" sz="2800" i="1" dirty="0">
              <a:solidFill>
                <a:srgbClr val="004B8D"/>
              </a:solidFill>
              <a:cs typeface="Calibri" pitchFamily="34" charset="0"/>
            </a:endParaRPr>
          </a:p>
        </p:txBody>
      </p:sp>
      <p:grpSp>
        <p:nvGrpSpPr>
          <p:cNvPr id="5" name="Group 4">
            <a:extLst>
              <a:ext uri="{FF2B5EF4-FFF2-40B4-BE49-F238E27FC236}">
                <a16:creationId xmlns:a16="http://schemas.microsoft.com/office/drawing/2014/main" id="{C22B07FD-D9BD-48F3-A90F-344F56532771}"/>
              </a:ext>
            </a:extLst>
          </p:cNvPr>
          <p:cNvGrpSpPr>
            <a:grpSpLocks/>
          </p:cNvGrpSpPr>
          <p:nvPr/>
        </p:nvGrpSpPr>
        <p:grpSpPr bwMode="auto">
          <a:xfrm>
            <a:off x="631526" y="4278607"/>
            <a:ext cx="3740521" cy="1881930"/>
            <a:chOff x="295836" y="4948518"/>
            <a:chExt cx="3989293" cy="1757082"/>
          </a:xfrm>
        </p:grpSpPr>
        <p:sp>
          <p:nvSpPr>
            <p:cNvPr id="25" name="Freeform 41">
              <a:extLst>
                <a:ext uri="{FF2B5EF4-FFF2-40B4-BE49-F238E27FC236}">
                  <a16:creationId xmlns:a16="http://schemas.microsoft.com/office/drawing/2014/main" id="{145C2376-0AD5-47D2-AB09-F6288E662693}"/>
                </a:ext>
              </a:extLst>
            </p:cNvPr>
            <p:cNvSpPr>
              <a:spLocks noChangeArrowheads="1"/>
            </p:cNvSpPr>
            <p:nvPr/>
          </p:nvSpPr>
          <p:spPr bwMode="auto">
            <a:xfrm>
              <a:off x="295836" y="4948518"/>
              <a:ext cx="3989293" cy="1757082"/>
            </a:xfrm>
            <a:custGeom>
              <a:avLst/>
              <a:gdLst>
                <a:gd name="T0" fmla="*/ 0 w 4966447"/>
                <a:gd name="T1" fmla="*/ 1640541 h 1757082"/>
                <a:gd name="T2" fmla="*/ 0 w 4966447"/>
                <a:gd name="T3" fmla="*/ 0 h 1757082"/>
                <a:gd name="T4" fmla="*/ 3989293 w 4966447"/>
                <a:gd name="T5" fmla="*/ 0 h 1757082"/>
                <a:gd name="T6" fmla="*/ 3982093 w 4966447"/>
                <a:gd name="T7" fmla="*/ 1622611 h 1757082"/>
                <a:gd name="T8" fmla="*/ 3852477 w 4966447"/>
                <a:gd name="T9" fmla="*/ 1524000 h 1757082"/>
                <a:gd name="T10" fmla="*/ 3758867 w 4966447"/>
                <a:gd name="T11" fmla="*/ 1577788 h 1757082"/>
                <a:gd name="T12" fmla="*/ 3643652 w 4966447"/>
                <a:gd name="T13" fmla="*/ 1515035 h 1757082"/>
                <a:gd name="T14" fmla="*/ 3564442 w 4966447"/>
                <a:gd name="T15" fmla="*/ 1622611 h 1757082"/>
                <a:gd name="T16" fmla="*/ 3434826 w 4966447"/>
                <a:gd name="T17" fmla="*/ 1613647 h 1757082"/>
                <a:gd name="T18" fmla="*/ 3334013 w 4966447"/>
                <a:gd name="T19" fmla="*/ 1712258 h 1757082"/>
                <a:gd name="T20" fmla="*/ 3276405 w 4966447"/>
                <a:gd name="T21" fmla="*/ 1631576 h 1757082"/>
                <a:gd name="T22" fmla="*/ 3161192 w 4966447"/>
                <a:gd name="T23" fmla="*/ 1676400 h 1757082"/>
                <a:gd name="T24" fmla="*/ 3103585 w 4966447"/>
                <a:gd name="T25" fmla="*/ 1613647 h 1757082"/>
                <a:gd name="T26" fmla="*/ 2916362 w 4966447"/>
                <a:gd name="T27" fmla="*/ 1658470 h 1757082"/>
                <a:gd name="T28" fmla="*/ 2858755 w 4966447"/>
                <a:gd name="T29" fmla="*/ 1586753 h 1757082"/>
                <a:gd name="T30" fmla="*/ 2693134 w 4966447"/>
                <a:gd name="T31" fmla="*/ 1757082 h 1757082"/>
                <a:gd name="T32" fmla="*/ 2570719 w 4966447"/>
                <a:gd name="T33" fmla="*/ 1586753 h 1757082"/>
                <a:gd name="T34" fmla="*/ 2455504 w 4966447"/>
                <a:gd name="T35" fmla="*/ 1667435 h 1757082"/>
                <a:gd name="T36" fmla="*/ 2419499 w 4966447"/>
                <a:gd name="T37" fmla="*/ 1604682 h 1757082"/>
                <a:gd name="T38" fmla="*/ 2289884 w 4966447"/>
                <a:gd name="T39" fmla="*/ 1694329 h 1757082"/>
                <a:gd name="T40" fmla="*/ 2081058 w 4966447"/>
                <a:gd name="T41" fmla="*/ 1622611 h 1757082"/>
                <a:gd name="T42" fmla="*/ 2016251 w 4966447"/>
                <a:gd name="T43" fmla="*/ 1694329 h 1757082"/>
                <a:gd name="T44" fmla="*/ 1915438 w 4966447"/>
                <a:gd name="T45" fmla="*/ 1604682 h 1757082"/>
                <a:gd name="T46" fmla="*/ 1699411 w 4966447"/>
                <a:gd name="T47" fmla="*/ 1739153 h 1757082"/>
                <a:gd name="T48" fmla="*/ 1634603 w 4966447"/>
                <a:gd name="T49" fmla="*/ 1622611 h 1757082"/>
                <a:gd name="T50" fmla="*/ 1562594 w 4966447"/>
                <a:gd name="T51" fmla="*/ 1676400 h 1757082"/>
                <a:gd name="T52" fmla="*/ 1490585 w 4966447"/>
                <a:gd name="T53" fmla="*/ 1622611 h 1757082"/>
                <a:gd name="T54" fmla="*/ 1339367 w 4966447"/>
                <a:gd name="T55" fmla="*/ 1712258 h 1757082"/>
                <a:gd name="T56" fmla="*/ 1288960 w 4966447"/>
                <a:gd name="T57" fmla="*/ 1649506 h 1757082"/>
                <a:gd name="T58" fmla="*/ 1180947 w 4966447"/>
                <a:gd name="T59" fmla="*/ 1685364 h 1757082"/>
                <a:gd name="T60" fmla="*/ 1015326 w 4966447"/>
                <a:gd name="T61" fmla="*/ 1470211 h 1757082"/>
                <a:gd name="T62" fmla="*/ 856906 w 4966447"/>
                <a:gd name="T63" fmla="*/ 1586753 h 1757082"/>
                <a:gd name="T64" fmla="*/ 676885 w 4966447"/>
                <a:gd name="T65" fmla="*/ 1577788 h 1757082"/>
                <a:gd name="T66" fmla="*/ 583272 w 4966447"/>
                <a:gd name="T67" fmla="*/ 1622611 h 1757082"/>
                <a:gd name="T68" fmla="*/ 518465 w 4966447"/>
                <a:gd name="T69" fmla="*/ 1550894 h 1757082"/>
                <a:gd name="T70" fmla="*/ 352844 w 4966447"/>
                <a:gd name="T71" fmla="*/ 1676400 h 1757082"/>
                <a:gd name="T72" fmla="*/ 280835 w 4966447"/>
                <a:gd name="T73" fmla="*/ 1604682 h 1757082"/>
                <a:gd name="T74" fmla="*/ 100813 w 4966447"/>
                <a:gd name="T75" fmla="*/ 1730188 h 1757082"/>
                <a:gd name="T76" fmla="*/ 0 w 4966447"/>
                <a:gd name="T77" fmla="*/ 1640541 h 175708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966447"/>
                <a:gd name="T118" fmla="*/ 0 h 1757082"/>
                <a:gd name="T119" fmla="*/ 4966447 w 4966447"/>
                <a:gd name="T120" fmla="*/ 1757082 h 175708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966447" h="1757082">
                  <a:moveTo>
                    <a:pt x="0" y="1640541"/>
                  </a:moveTo>
                  <a:lnTo>
                    <a:pt x="0" y="0"/>
                  </a:lnTo>
                  <a:lnTo>
                    <a:pt x="4966447" y="0"/>
                  </a:lnTo>
                  <a:lnTo>
                    <a:pt x="4957483" y="1622611"/>
                  </a:lnTo>
                  <a:lnTo>
                    <a:pt x="4796118" y="1524000"/>
                  </a:lnTo>
                  <a:lnTo>
                    <a:pt x="4679577" y="1577788"/>
                  </a:lnTo>
                  <a:lnTo>
                    <a:pt x="4536141" y="1515035"/>
                  </a:lnTo>
                  <a:lnTo>
                    <a:pt x="4437530" y="1622611"/>
                  </a:lnTo>
                  <a:lnTo>
                    <a:pt x="4276165" y="1613647"/>
                  </a:lnTo>
                  <a:lnTo>
                    <a:pt x="4150659" y="1712258"/>
                  </a:lnTo>
                  <a:lnTo>
                    <a:pt x="4078941" y="1631576"/>
                  </a:lnTo>
                  <a:lnTo>
                    <a:pt x="3935506" y="1676400"/>
                  </a:lnTo>
                  <a:lnTo>
                    <a:pt x="3863789" y="1613647"/>
                  </a:lnTo>
                  <a:lnTo>
                    <a:pt x="3630706" y="1658470"/>
                  </a:lnTo>
                  <a:lnTo>
                    <a:pt x="3558989" y="1586753"/>
                  </a:lnTo>
                  <a:lnTo>
                    <a:pt x="3352800" y="1757082"/>
                  </a:lnTo>
                  <a:lnTo>
                    <a:pt x="3200400" y="1586753"/>
                  </a:lnTo>
                  <a:cubicBezTo>
                    <a:pt x="3063368" y="1668972"/>
                    <a:pt x="3118203" y="1667435"/>
                    <a:pt x="3056965" y="1667435"/>
                  </a:cubicBezTo>
                  <a:lnTo>
                    <a:pt x="3012141" y="1604682"/>
                  </a:lnTo>
                  <a:lnTo>
                    <a:pt x="2850777" y="1694329"/>
                  </a:lnTo>
                  <a:lnTo>
                    <a:pt x="2590800" y="1622611"/>
                  </a:lnTo>
                  <a:lnTo>
                    <a:pt x="2510118" y="1694329"/>
                  </a:lnTo>
                  <a:lnTo>
                    <a:pt x="2384612" y="1604682"/>
                  </a:lnTo>
                  <a:lnTo>
                    <a:pt x="2115671" y="1739153"/>
                  </a:lnTo>
                  <a:lnTo>
                    <a:pt x="2034989" y="1622611"/>
                  </a:lnTo>
                  <a:lnTo>
                    <a:pt x="1945341" y="1676400"/>
                  </a:lnTo>
                  <a:lnTo>
                    <a:pt x="1855694" y="1622611"/>
                  </a:lnTo>
                  <a:lnTo>
                    <a:pt x="1667436" y="1712258"/>
                  </a:lnTo>
                  <a:lnTo>
                    <a:pt x="1604683" y="1649506"/>
                  </a:lnTo>
                  <a:lnTo>
                    <a:pt x="1470212" y="1685364"/>
                  </a:lnTo>
                  <a:lnTo>
                    <a:pt x="1264024" y="1470211"/>
                  </a:lnTo>
                  <a:lnTo>
                    <a:pt x="1066800" y="1586753"/>
                  </a:lnTo>
                  <a:lnTo>
                    <a:pt x="842683" y="1577788"/>
                  </a:lnTo>
                  <a:lnTo>
                    <a:pt x="726141" y="1622611"/>
                  </a:lnTo>
                  <a:lnTo>
                    <a:pt x="645459" y="1550894"/>
                  </a:lnTo>
                  <a:lnTo>
                    <a:pt x="439271" y="1676400"/>
                  </a:lnTo>
                  <a:lnTo>
                    <a:pt x="349624" y="1604682"/>
                  </a:lnTo>
                  <a:lnTo>
                    <a:pt x="125506" y="1730188"/>
                  </a:lnTo>
                  <a:lnTo>
                    <a:pt x="0" y="1640541"/>
                  </a:lnTo>
                  <a:close/>
                </a:path>
              </a:pathLst>
            </a:custGeom>
            <a:gradFill rotWithShape="0">
              <a:gsLst>
                <a:gs pos="0">
                  <a:schemeClr val="bg1"/>
                </a:gs>
                <a:gs pos="100000">
                  <a:srgbClr val="DDDDDD"/>
                </a:gs>
              </a:gsLst>
              <a:lin ang="2700000" scaled="1"/>
            </a:gradFill>
            <a:ln w="19050" algn="ctr">
              <a:solidFill>
                <a:schemeClr val="tx1"/>
              </a:solidFill>
              <a:round/>
              <a:headEnd/>
              <a:tailEnd/>
            </a:ln>
          </p:spPr>
          <p:txBody>
            <a:bodyPr anchor="ct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sp>
          <p:nvSpPr>
            <p:cNvPr id="26" name="TextBox 25">
              <a:extLst>
                <a:ext uri="{FF2B5EF4-FFF2-40B4-BE49-F238E27FC236}">
                  <a16:creationId xmlns:a16="http://schemas.microsoft.com/office/drawing/2014/main" id="{10906E20-83B1-4C6F-9AC4-5B64844B9800}"/>
                </a:ext>
              </a:extLst>
            </p:cNvPr>
            <p:cNvSpPr txBox="1">
              <a:spLocks noChangeArrowheads="1"/>
            </p:cNvSpPr>
            <p:nvPr/>
          </p:nvSpPr>
          <p:spPr>
            <a:xfrm>
              <a:off x="419658" y="5035817"/>
              <a:ext cx="3741649" cy="406335"/>
            </a:xfrm>
            <a:prstGeom prst="rect">
              <a:avLst/>
            </a:prstGeom>
          </p:spPr>
          <p:txBody>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marL="280988" indent="-280988" eaLnBrk="1" hangingPunct="1">
                <a:lnSpc>
                  <a:spcPct val="80000"/>
                </a:lnSpc>
                <a:buClr>
                  <a:srgbClr val="00529B"/>
                </a:buClr>
                <a:defRPr/>
              </a:pPr>
              <a:r>
                <a:rPr lang="en-US" sz="2200" b="1" kern="0" dirty="0">
                  <a:latin typeface="Times New Roman" pitchFamily="18" charset="0"/>
                  <a:ea typeface="+mn-ea"/>
                  <a:cs typeface="Times New Roman" pitchFamily="18" charset="0"/>
                </a:rPr>
                <a:t>HHS HIPAA Enforcement</a:t>
              </a:r>
            </a:p>
          </p:txBody>
        </p:sp>
        <p:sp>
          <p:nvSpPr>
            <p:cNvPr id="27" name="TextBox 26">
              <a:extLst>
                <a:ext uri="{FF2B5EF4-FFF2-40B4-BE49-F238E27FC236}">
                  <a16:creationId xmlns:a16="http://schemas.microsoft.com/office/drawing/2014/main" id="{A0DD5D01-E445-4720-9E2A-42F2043B7D9A}"/>
                </a:ext>
              </a:extLst>
            </p:cNvPr>
            <p:cNvSpPr txBox="1">
              <a:spLocks noChangeArrowheads="1"/>
            </p:cNvSpPr>
            <p:nvPr/>
          </p:nvSpPr>
          <p:spPr>
            <a:xfrm>
              <a:off x="356160" y="5483420"/>
              <a:ext cx="3884520" cy="1052344"/>
            </a:xfrm>
            <a:prstGeom prst="rect">
              <a:avLst/>
            </a:prstGeom>
          </p:spPr>
          <p:txBody>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marL="0" lvl="1" algn="l" eaLnBrk="1" hangingPunct="1">
                <a:lnSpc>
                  <a:spcPct val="80000"/>
                </a:lnSpc>
                <a:buClr>
                  <a:schemeClr val="tx1"/>
                </a:buClr>
                <a:defRPr/>
              </a:pPr>
              <a:r>
                <a:rPr lang="en-US" sz="2000" kern="0" dirty="0">
                  <a:latin typeface="+mn-lt"/>
                  <a:ea typeface="+mn-ea"/>
                  <a:cs typeface="+mn-cs"/>
                </a:rPr>
                <a:t>HHS to renew and expand proactive audit program for security and privacy.</a:t>
              </a:r>
            </a:p>
          </p:txBody>
        </p:sp>
        <p:cxnSp>
          <p:nvCxnSpPr>
            <p:cNvPr id="28" name="Straight Connector 27">
              <a:extLst>
                <a:ext uri="{FF2B5EF4-FFF2-40B4-BE49-F238E27FC236}">
                  <a16:creationId xmlns:a16="http://schemas.microsoft.com/office/drawing/2014/main" id="{18CFD5F7-A031-4659-AF02-A781EA653009}"/>
                </a:ext>
              </a:extLst>
            </p:cNvPr>
            <p:cNvCxnSpPr>
              <a:cxnSpLocks noChangeShapeType="1"/>
            </p:cNvCxnSpPr>
            <p:nvPr/>
          </p:nvCxnSpPr>
          <p:spPr bwMode="auto">
            <a:xfrm>
              <a:off x="475129" y="5405718"/>
              <a:ext cx="3585883" cy="1588"/>
            </a:xfrm>
            <a:prstGeom prst="line">
              <a:avLst/>
            </a:prstGeom>
            <a:noFill/>
            <a:ln w="12700" algn="ctr">
              <a:solidFill>
                <a:schemeClr val="tx1"/>
              </a:solidFill>
              <a:round/>
              <a:headEnd/>
              <a:tailEnd/>
            </a:ln>
          </p:spPr>
        </p:cxnSp>
      </p:grpSp>
      <p:grpSp>
        <p:nvGrpSpPr>
          <p:cNvPr id="6" name="Group 5">
            <a:extLst>
              <a:ext uri="{FF2B5EF4-FFF2-40B4-BE49-F238E27FC236}">
                <a16:creationId xmlns:a16="http://schemas.microsoft.com/office/drawing/2014/main" id="{F1746E21-C28C-4905-B897-0C6B1C8316B4}"/>
              </a:ext>
            </a:extLst>
          </p:cNvPr>
          <p:cNvGrpSpPr>
            <a:grpSpLocks/>
          </p:cNvGrpSpPr>
          <p:nvPr/>
        </p:nvGrpSpPr>
        <p:grpSpPr bwMode="auto">
          <a:xfrm>
            <a:off x="4372048" y="2031895"/>
            <a:ext cx="4638148" cy="2716643"/>
            <a:chOff x="3307976" y="2761129"/>
            <a:chExt cx="5530958" cy="2537017"/>
          </a:xfrm>
        </p:grpSpPr>
        <p:sp>
          <p:nvSpPr>
            <p:cNvPr id="16" name="Freeform 22">
              <a:extLst>
                <a:ext uri="{FF2B5EF4-FFF2-40B4-BE49-F238E27FC236}">
                  <a16:creationId xmlns:a16="http://schemas.microsoft.com/office/drawing/2014/main" id="{6BFF5147-A4E9-40DF-96BB-38F0EFD9A9AE}"/>
                </a:ext>
              </a:extLst>
            </p:cNvPr>
            <p:cNvSpPr>
              <a:spLocks noChangeArrowheads="1"/>
            </p:cNvSpPr>
            <p:nvPr/>
          </p:nvSpPr>
          <p:spPr bwMode="auto">
            <a:xfrm>
              <a:off x="3307976" y="2761129"/>
              <a:ext cx="5530958" cy="2537017"/>
            </a:xfrm>
            <a:custGeom>
              <a:avLst/>
              <a:gdLst>
                <a:gd name="T0" fmla="*/ 5513204 w 5585011"/>
                <a:gd name="T1" fmla="*/ 2279501 h 2384611"/>
                <a:gd name="T2" fmla="*/ 5530958 w 5585011"/>
                <a:gd name="T3" fmla="*/ 19075 h 2384611"/>
                <a:gd name="T4" fmla="*/ 0 w 5585011"/>
                <a:gd name="T5" fmla="*/ 0 h 2384611"/>
                <a:gd name="T6" fmla="*/ 0 w 5585011"/>
                <a:gd name="T7" fmla="*/ 1697703 h 2384611"/>
                <a:gd name="T8" fmla="*/ 159802 w 5585011"/>
                <a:gd name="T9" fmla="*/ 1869382 h 2384611"/>
                <a:gd name="T10" fmla="*/ 372873 w 5585011"/>
                <a:gd name="T11" fmla="*/ 1745392 h 2384611"/>
                <a:gd name="T12" fmla="*/ 443897 w 5585011"/>
                <a:gd name="T13" fmla="*/ 1840769 h 2384611"/>
                <a:gd name="T14" fmla="*/ 559310 w 5585011"/>
                <a:gd name="T15" fmla="*/ 1793080 h 2384611"/>
                <a:gd name="T16" fmla="*/ 648090 w 5585011"/>
                <a:gd name="T17" fmla="*/ 1869382 h 2384611"/>
                <a:gd name="T18" fmla="*/ 772381 w 5585011"/>
                <a:gd name="T19" fmla="*/ 1888457 h 2384611"/>
                <a:gd name="T20" fmla="*/ 843405 w 5585011"/>
                <a:gd name="T21" fmla="*/ 2021984 h 2384611"/>
                <a:gd name="T22" fmla="*/ 1047598 w 5585011"/>
                <a:gd name="T23" fmla="*/ 2098286 h 2384611"/>
                <a:gd name="T24" fmla="*/ 1216278 w 5585011"/>
                <a:gd name="T25" fmla="*/ 2012447 h 2384611"/>
                <a:gd name="T26" fmla="*/ 1473739 w 5585011"/>
                <a:gd name="T27" fmla="*/ 2088748 h 2384611"/>
                <a:gd name="T28" fmla="*/ 1606908 w 5585011"/>
                <a:gd name="T29" fmla="*/ 1936145 h 2384611"/>
                <a:gd name="T30" fmla="*/ 1908758 w 5585011"/>
                <a:gd name="T31" fmla="*/ 2012447 h 2384611"/>
                <a:gd name="T32" fmla="*/ 2033049 w 5585011"/>
                <a:gd name="T33" fmla="*/ 2126898 h 2384611"/>
                <a:gd name="T34" fmla="*/ 2210608 w 5585011"/>
                <a:gd name="T35" fmla="*/ 1936145 h 2384611"/>
                <a:gd name="T36" fmla="*/ 2450313 w 5585011"/>
                <a:gd name="T37" fmla="*/ 2088748 h 2384611"/>
                <a:gd name="T38" fmla="*/ 2494703 w 5585011"/>
                <a:gd name="T39" fmla="*/ 2031522 h 2384611"/>
                <a:gd name="T40" fmla="*/ 2618995 w 5585011"/>
                <a:gd name="T41" fmla="*/ 2069673 h 2384611"/>
                <a:gd name="T42" fmla="*/ 2734407 w 5585011"/>
                <a:gd name="T43" fmla="*/ 1936145 h 2384611"/>
                <a:gd name="T44" fmla="*/ 2832064 w 5585011"/>
                <a:gd name="T45" fmla="*/ 2079211 h 2384611"/>
                <a:gd name="T46" fmla="*/ 3027380 w 5585011"/>
                <a:gd name="T47" fmla="*/ 2231812 h 2384611"/>
                <a:gd name="T48" fmla="*/ 3169427 w 5585011"/>
                <a:gd name="T49" fmla="*/ 2384416 h 2384611"/>
                <a:gd name="T50" fmla="*/ 3320352 w 5585011"/>
                <a:gd name="T51" fmla="*/ 2250888 h 2384611"/>
                <a:gd name="T52" fmla="*/ 3453521 w 5585011"/>
                <a:gd name="T53" fmla="*/ 2222275 h 2384611"/>
                <a:gd name="T54" fmla="*/ 3622203 w 5585011"/>
                <a:gd name="T55" fmla="*/ 2107824 h 2384611"/>
                <a:gd name="T56" fmla="*/ 3799761 w 5585011"/>
                <a:gd name="T57" fmla="*/ 2269964 h 2384611"/>
                <a:gd name="T58" fmla="*/ 3968441 w 5585011"/>
                <a:gd name="T59" fmla="*/ 2145973 h 2384611"/>
                <a:gd name="T60" fmla="*/ 4305803 w 5585011"/>
                <a:gd name="T61" fmla="*/ 2365340 h 2384611"/>
                <a:gd name="T62" fmla="*/ 4447851 w 5585011"/>
                <a:gd name="T63" fmla="*/ 2317651 h 2384611"/>
                <a:gd name="T64" fmla="*/ 4563263 w 5585011"/>
                <a:gd name="T65" fmla="*/ 2441642 h 2384611"/>
                <a:gd name="T66" fmla="*/ 4705311 w 5585011"/>
                <a:gd name="T67" fmla="*/ 2365340 h 2384611"/>
                <a:gd name="T68" fmla="*/ 5007161 w 5585011"/>
                <a:gd name="T69" fmla="*/ 2537017 h 2384611"/>
                <a:gd name="T70" fmla="*/ 5051551 w 5585011"/>
                <a:gd name="T71" fmla="*/ 2432105 h 2384611"/>
                <a:gd name="T72" fmla="*/ 5166963 w 5585011"/>
                <a:gd name="T73" fmla="*/ 2517943 h 2384611"/>
                <a:gd name="T74" fmla="*/ 5264621 w 5585011"/>
                <a:gd name="T75" fmla="*/ 2384416 h 2384611"/>
                <a:gd name="T76" fmla="*/ 5371156 w 5585011"/>
                <a:gd name="T77" fmla="*/ 2403492 h 2384611"/>
                <a:gd name="T78" fmla="*/ 5513204 w 5585011"/>
                <a:gd name="T79" fmla="*/ 2279501 h 238461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585011"/>
                <a:gd name="T121" fmla="*/ 0 h 2384611"/>
                <a:gd name="T122" fmla="*/ 5585011 w 5585011"/>
                <a:gd name="T123" fmla="*/ 2384611 h 238461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585011" h="2384611">
                  <a:moveTo>
                    <a:pt x="5567082" y="2142564"/>
                  </a:moveTo>
                  <a:lnTo>
                    <a:pt x="5585011" y="17929"/>
                  </a:lnTo>
                  <a:lnTo>
                    <a:pt x="0" y="0"/>
                  </a:lnTo>
                  <a:lnTo>
                    <a:pt x="0" y="1595717"/>
                  </a:lnTo>
                  <a:lnTo>
                    <a:pt x="161364" y="1757082"/>
                  </a:lnTo>
                  <a:lnTo>
                    <a:pt x="376517" y="1640541"/>
                  </a:lnTo>
                  <a:lnTo>
                    <a:pt x="448235" y="1730188"/>
                  </a:lnTo>
                  <a:lnTo>
                    <a:pt x="564776" y="1685364"/>
                  </a:lnTo>
                  <a:lnTo>
                    <a:pt x="654423" y="1757082"/>
                  </a:lnTo>
                  <a:lnTo>
                    <a:pt x="779929" y="1775011"/>
                  </a:lnTo>
                  <a:lnTo>
                    <a:pt x="851647" y="1900517"/>
                  </a:lnTo>
                  <a:lnTo>
                    <a:pt x="1057835" y="1972235"/>
                  </a:lnTo>
                  <a:lnTo>
                    <a:pt x="1228164" y="1891553"/>
                  </a:lnTo>
                  <a:lnTo>
                    <a:pt x="1488141" y="1963270"/>
                  </a:lnTo>
                  <a:lnTo>
                    <a:pt x="1622611" y="1819835"/>
                  </a:lnTo>
                  <a:lnTo>
                    <a:pt x="1927411" y="1891553"/>
                  </a:lnTo>
                  <a:lnTo>
                    <a:pt x="2052917" y="1999129"/>
                  </a:lnTo>
                  <a:lnTo>
                    <a:pt x="2232211" y="1819835"/>
                  </a:lnTo>
                  <a:lnTo>
                    <a:pt x="2474258" y="1963270"/>
                  </a:lnTo>
                  <a:lnTo>
                    <a:pt x="2519082" y="1909482"/>
                  </a:lnTo>
                  <a:lnTo>
                    <a:pt x="2644588" y="1945341"/>
                  </a:lnTo>
                  <a:lnTo>
                    <a:pt x="2761129" y="1819835"/>
                  </a:lnTo>
                  <a:lnTo>
                    <a:pt x="2859741" y="1954306"/>
                  </a:lnTo>
                  <a:lnTo>
                    <a:pt x="3056964" y="2097741"/>
                  </a:lnTo>
                  <a:lnTo>
                    <a:pt x="3200400" y="2241176"/>
                  </a:lnTo>
                  <a:lnTo>
                    <a:pt x="3352800" y="2115670"/>
                  </a:lnTo>
                  <a:lnTo>
                    <a:pt x="3487270" y="2088776"/>
                  </a:lnTo>
                  <a:lnTo>
                    <a:pt x="3657600" y="1981200"/>
                  </a:lnTo>
                  <a:lnTo>
                    <a:pt x="3836894" y="2133600"/>
                  </a:lnTo>
                  <a:lnTo>
                    <a:pt x="4007223" y="2017058"/>
                  </a:lnTo>
                  <a:lnTo>
                    <a:pt x="4347882" y="2223247"/>
                  </a:lnTo>
                  <a:lnTo>
                    <a:pt x="4491317" y="2178423"/>
                  </a:lnTo>
                  <a:lnTo>
                    <a:pt x="4607858" y="2294964"/>
                  </a:lnTo>
                  <a:lnTo>
                    <a:pt x="4751294" y="2223247"/>
                  </a:lnTo>
                  <a:lnTo>
                    <a:pt x="5056094" y="2384611"/>
                  </a:lnTo>
                  <a:lnTo>
                    <a:pt x="5100917" y="2286000"/>
                  </a:lnTo>
                  <a:lnTo>
                    <a:pt x="5217458" y="2366682"/>
                  </a:lnTo>
                  <a:lnTo>
                    <a:pt x="5316070" y="2241176"/>
                  </a:lnTo>
                  <a:lnTo>
                    <a:pt x="5423647" y="2259106"/>
                  </a:lnTo>
                  <a:lnTo>
                    <a:pt x="5567082" y="2142564"/>
                  </a:lnTo>
                  <a:close/>
                </a:path>
              </a:pathLst>
            </a:custGeom>
            <a:gradFill rotWithShape="0">
              <a:gsLst>
                <a:gs pos="0">
                  <a:schemeClr val="bg1"/>
                </a:gs>
                <a:gs pos="100000">
                  <a:srgbClr val="DDDDDD"/>
                </a:gs>
              </a:gsLst>
              <a:lin ang="2700000" scaled="1"/>
            </a:gradFill>
            <a:ln w="19050" algn="ctr">
              <a:solidFill>
                <a:schemeClr val="tx1"/>
              </a:solidFill>
              <a:round/>
              <a:headEnd/>
              <a:tailEnd/>
            </a:ln>
          </p:spPr>
          <p:txBody>
            <a:bodyPr anchor="ct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sp>
          <p:nvSpPr>
            <p:cNvPr id="17" name="TextBox 16">
              <a:extLst>
                <a:ext uri="{FF2B5EF4-FFF2-40B4-BE49-F238E27FC236}">
                  <a16:creationId xmlns:a16="http://schemas.microsoft.com/office/drawing/2014/main" id="{303719B9-DF9E-4CB4-A0A4-6E4B61309BDA}"/>
                </a:ext>
              </a:extLst>
            </p:cNvPr>
            <p:cNvSpPr txBox="1">
              <a:spLocks noChangeArrowheads="1"/>
            </p:cNvSpPr>
            <p:nvPr/>
          </p:nvSpPr>
          <p:spPr>
            <a:xfrm>
              <a:off x="3819161" y="2851624"/>
              <a:ext cx="4508588" cy="420719"/>
            </a:xfrm>
            <a:prstGeom prst="rect">
              <a:avLst/>
            </a:prstGeom>
          </p:spPr>
          <p:txBody>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marL="280988" indent="-280988" eaLnBrk="1" hangingPunct="1">
                <a:lnSpc>
                  <a:spcPct val="80000"/>
                </a:lnSpc>
                <a:buClr>
                  <a:srgbClr val="00529B"/>
                </a:buClr>
                <a:defRPr/>
              </a:pPr>
              <a:r>
                <a:rPr lang="en-US" sz="2200" b="1" kern="0" dirty="0">
                  <a:latin typeface="Times New Roman" pitchFamily="18" charset="0"/>
                  <a:ea typeface="+mn-ea"/>
                  <a:cs typeface="Times New Roman" pitchFamily="18" charset="0"/>
                </a:rPr>
                <a:t>CIAS Reports </a:t>
              </a:r>
              <a:r>
                <a:rPr lang="en-US" sz="2200" kern="0" dirty="0">
                  <a:latin typeface="Times New Roman" pitchFamily="18" charset="0"/>
                  <a:ea typeface="+mn-ea"/>
                  <a:cs typeface="Times New Roman" pitchFamily="18" charset="0"/>
                </a:rPr>
                <a:t>B</a:t>
              </a:r>
              <a:r>
                <a:rPr lang="en-US" sz="2200" b="1" kern="0" dirty="0">
                  <a:latin typeface="Times New Roman" pitchFamily="18" charset="0"/>
                  <a:ea typeface="+mn-ea"/>
                  <a:cs typeface="Times New Roman" pitchFamily="18" charset="0"/>
                </a:rPr>
                <a:t>icare Breach</a:t>
              </a:r>
              <a:endParaRPr lang="en-US" sz="2000" b="1" kern="0" dirty="0">
                <a:latin typeface="Times New Roman" pitchFamily="18" charset="0"/>
                <a:ea typeface="+mn-ea"/>
                <a:cs typeface="Times New Roman" pitchFamily="18" charset="0"/>
              </a:endParaRPr>
            </a:p>
          </p:txBody>
        </p:sp>
        <p:sp>
          <p:nvSpPr>
            <p:cNvPr id="18" name="TextBox 17">
              <a:extLst>
                <a:ext uri="{FF2B5EF4-FFF2-40B4-BE49-F238E27FC236}">
                  <a16:creationId xmlns:a16="http://schemas.microsoft.com/office/drawing/2014/main" id="{3ED60385-15C0-42C1-A074-3ECBB4214A96}"/>
                </a:ext>
              </a:extLst>
            </p:cNvPr>
            <p:cNvSpPr txBox="1">
              <a:spLocks noChangeArrowheads="1"/>
            </p:cNvSpPr>
            <p:nvPr/>
          </p:nvSpPr>
          <p:spPr>
            <a:xfrm>
              <a:off x="3406403" y="3343786"/>
              <a:ext cx="5397605" cy="931933"/>
            </a:xfrm>
            <a:prstGeom prst="rect">
              <a:avLst/>
            </a:prstGeom>
          </p:spPr>
          <p:txBody>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marL="7938" lvl="1" indent="-7938" algn="l" eaLnBrk="1" hangingPunct="1">
                <a:lnSpc>
                  <a:spcPct val="80000"/>
                </a:lnSpc>
                <a:buClr>
                  <a:schemeClr val="tx1"/>
                </a:buClr>
                <a:defRPr/>
              </a:pPr>
              <a:r>
                <a:rPr lang="en-US" sz="2000" kern="0" dirty="0">
                  <a:latin typeface="+mn-lt"/>
                  <a:ea typeface="+mn-ea"/>
                  <a:cs typeface="+mn-cs"/>
                </a:rPr>
                <a:t>Data of 3.9 million military clinic and hospital patients compromised. HHS fines and scrutiny assured. Next up, the class action lawsuits.</a:t>
              </a:r>
            </a:p>
          </p:txBody>
        </p:sp>
        <p:cxnSp>
          <p:nvCxnSpPr>
            <p:cNvPr id="19" name="Straight Connector 18">
              <a:extLst>
                <a:ext uri="{FF2B5EF4-FFF2-40B4-BE49-F238E27FC236}">
                  <a16:creationId xmlns:a16="http://schemas.microsoft.com/office/drawing/2014/main" id="{379B8409-1EF8-4420-9BC5-82ED54A01C81}"/>
                </a:ext>
              </a:extLst>
            </p:cNvPr>
            <p:cNvCxnSpPr>
              <a:cxnSpLocks noChangeShapeType="1"/>
            </p:cNvCxnSpPr>
            <p:nvPr/>
          </p:nvCxnSpPr>
          <p:spPr bwMode="auto">
            <a:xfrm>
              <a:off x="4491318" y="4410635"/>
              <a:ext cx="4123764" cy="1588"/>
            </a:xfrm>
            <a:prstGeom prst="line">
              <a:avLst/>
            </a:prstGeom>
            <a:noFill/>
            <a:ln w="19050" algn="ctr">
              <a:solidFill>
                <a:srgbClr val="808080"/>
              </a:solidFill>
              <a:round/>
              <a:headEnd/>
              <a:tailEnd/>
            </a:ln>
          </p:spPr>
        </p:cxnSp>
        <p:cxnSp>
          <p:nvCxnSpPr>
            <p:cNvPr id="20" name="Straight Connector 19">
              <a:extLst>
                <a:ext uri="{FF2B5EF4-FFF2-40B4-BE49-F238E27FC236}">
                  <a16:creationId xmlns:a16="http://schemas.microsoft.com/office/drawing/2014/main" id="{E719859A-2B97-4659-BDD3-668A4149F3DB}"/>
                </a:ext>
              </a:extLst>
            </p:cNvPr>
            <p:cNvCxnSpPr>
              <a:cxnSpLocks noChangeShapeType="1"/>
            </p:cNvCxnSpPr>
            <p:nvPr/>
          </p:nvCxnSpPr>
          <p:spPr bwMode="auto">
            <a:xfrm>
              <a:off x="4625788" y="4563035"/>
              <a:ext cx="3989294" cy="12794"/>
            </a:xfrm>
            <a:prstGeom prst="line">
              <a:avLst/>
            </a:prstGeom>
            <a:noFill/>
            <a:ln w="19050" algn="ctr">
              <a:solidFill>
                <a:srgbClr val="808080"/>
              </a:solidFill>
              <a:round/>
              <a:headEnd/>
              <a:tailEnd/>
            </a:ln>
          </p:spPr>
        </p:cxnSp>
        <p:cxnSp>
          <p:nvCxnSpPr>
            <p:cNvPr id="21" name="Straight Connector 20">
              <a:extLst>
                <a:ext uri="{FF2B5EF4-FFF2-40B4-BE49-F238E27FC236}">
                  <a16:creationId xmlns:a16="http://schemas.microsoft.com/office/drawing/2014/main" id="{54AA4D8F-3055-42D3-B08C-4D67328ABD8C}"/>
                </a:ext>
              </a:extLst>
            </p:cNvPr>
            <p:cNvCxnSpPr>
              <a:cxnSpLocks noChangeShapeType="1"/>
            </p:cNvCxnSpPr>
            <p:nvPr/>
          </p:nvCxnSpPr>
          <p:spPr bwMode="auto">
            <a:xfrm>
              <a:off x="6212541" y="4733365"/>
              <a:ext cx="2402541" cy="6070"/>
            </a:xfrm>
            <a:prstGeom prst="line">
              <a:avLst/>
            </a:prstGeom>
            <a:noFill/>
            <a:ln w="19050" algn="ctr">
              <a:solidFill>
                <a:srgbClr val="808080"/>
              </a:solidFill>
              <a:round/>
              <a:headEnd/>
              <a:tailEnd/>
            </a:ln>
          </p:spPr>
        </p:cxnSp>
        <p:cxnSp>
          <p:nvCxnSpPr>
            <p:cNvPr id="22" name="Straight Connector 21">
              <a:extLst>
                <a:ext uri="{FF2B5EF4-FFF2-40B4-BE49-F238E27FC236}">
                  <a16:creationId xmlns:a16="http://schemas.microsoft.com/office/drawing/2014/main" id="{3DCD5F63-679E-4EB8-918E-C19913F2E14D}"/>
                </a:ext>
              </a:extLst>
            </p:cNvPr>
            <p:cNvCxnSpPr>
              <a:cxnSpLocks noChangeShapeType="1"/>
            </p:cNvCxnSpPr>
            <p:nvPr/>
          </p:nvCxnSpPr>
          <p:spPr bwMode="auto">
            <a:xfrm>
              <a:off x="7494494" y="4894729"/>
              <a:ext cx="1120588" cy="8312"/>
            </a:xfrm>
            <a:prstGeom prst="line">
              <a:avLst/>
            </a:prstGeom>
            <a:noFill/>
            <a:ln w="19050" algn="ctr">
              <a:solidFill>
                <a:srgbClr val="808080"/>
              </a:solidFill>
              <a:round/>
              <a:headEnd/>
              <a:tailEnd/>
            </a:ln>
          </p:spPr>
        </p:cxnSp>
        <p:cxnSp>
          <p:nvCxnSpPr>
            <p:cNvPr id="23" name="Straight Connector 22">
              <a:extLst>
                <a:ext uri="{FF2B5EF4-FFF2-40B4-BE49-F238E27FC236}">
                  <a16:creationId xmlns:a16="http://schemas.microsoft.com/office/drawing/2014/main" id="{B478ECCB-0AAF-4E9F-BE9F-C518BB276F1C}"/>
                </a:ext>
              </a:extLst>
            </p:cNvPr>
            <p:cNvCxnSpPr>
              <a:cxnSpLocks noChangeShapeType="1"/>
            </p:cNvCxnSpPr>
            <p:nvPr/>
          </p:nvCxnSpPr>
          <p:spPr bwMode="auto">
            <a:xfrm>
              <a:off x="8211671" y="5065059"/>
              <a:ext cx="403411" cy="1588"/>
            </a:xfrm>
            <a:prstGeom prst="line">
              <a:avLst/>
            </a:prstGeom>
            <a:noFill/>
            <a:ln w="19050" algn="ctr">
              <a:solidFill>
                <a:srgbClr val="808080"/>
              </a:solidFill>
              <a:round/>
              <a:headEnd/>
              <a:tailEnd/>
            </a:ln>
          </p:spPr>
        </p:cxnSp>
        <p:cxnSp>
          <p:nvCxnSpPr>
            <p:cNvPr id="24" name="Straight Connector 23">
              <a:extLst>
                <a:ext uri="{FF2B5EF4-FFF2-40B4-BE49-F238E27FC236}">
                  <a16:creationId xmlns:a16="http://schemas.microsoft.com/office/drawing/2014/main" id="{2A223BBB-E92E-4FD0-A258-BB274FCDA31B}"/>
                </a:ext>
              </a:extLst>
            </p:cNvPr>
            <p:cNvCxnSpPr>
              <a:cxnSpLocks noChangeShapeType="1"/>
            </p:cNvCxnSpPr>
            <p:nvPr/>
          </p:nvCxnSpPr>
          <p:spPr bwMode="auto">
            <a:xfrm>
              <a:off x="6364941" y="4894729"/>
              <a:ext cx="286871" cy="1588"/>
            </a:xfrm>
            <a:prstGeom prst="line">
              <a:avLst/>
            </a:prstGeom>
            <a:noFill/>
            <a:ln w="19050" algn="ctr">
              <a:solidFill>
                <a:srgbClr val="808080"/>
              </a:solidFill>
              <a:round/>
              <a:headEnd/>
              <a:tailEnd/>
            </a:ln>
          </p:spPr>
        </p:cxnSp>
      </p:grpSp>
      <p:grpSp>
        <p:nvGrpSpPr>
          <p:cNvPr id="7" name="Group 6">
            <a:extLst>
              <a:ext uri="{FF2B5EF4-FFF2-40B4-BE49-F238E27FC236}">
                <a16:creationId xmlns:a16="http://schemas.microsoft.com/office/drawing/2014/main" id="{1854D442-5511-4956-A0DC-B863CF3E746D}"/>
              </a:ext>
            </a:extLst>
          </p:cNvPr>
          <p:cNvGrpSpPr>
            <a:grpSpLocks/>
          </p:cNvGrpSpPr>
          <p:nvPr/>
        </p:nvGrpSpPr>
        <p:grpSpPr bwMode="auto">
          <a:xfrm>
            <a:off x="236490" y="954347"/>
            <a:ext cx="4599461" cy="1606526"/>
            <a:chOff x="274320" y="1444752"/>
            <a:chExt cx="4983163" cy="1499616"/>
          </a:xfrm>
        </p:grpSpPr>
        <p:sp>
          <p:nvSpPr>
            <p:cNvPr id="8" name="Freeform 9">
              <a:extLst>
                <a:ext uri="{FF2B5EF4-FFF2-40B4-BE49-F238E27FC236}">
                  <a16:creationId xmlns:a16="http://schemas.microsoft.com/office/drawing/2014/main" id="{5048D405-B461-40DE-950E-C574AB2C4A5D}"/>
                </a:ext>
              </a:extLst>
            </p:cNvPr>
            <p:cNvSpPr>
              <a:spLocks noChangeArrowheads="1"/>
            </p:cNvSpPr>
            <p:nvPr/>
          </p:nvSpPr>
          <p:spPr bwMode="auto">
            <a:xfrm>
              <a:off x="274320" y="1444752"/>
              <a:ext cx="4983163" cy="1499616"/>
            </a:xfrm>
            <a:custGeom>
              <a:avLst/>
              <a:gdLst>
                <a:gd name="T0" fmla="*/ 0 w 4572000"/>
                <a:gd name="T1" fmla="*/ 1389888 h 1499616"/>
                <a:gd name="T2" fmla="*/ 0 w 4572000"/>
                <a:gd name="T3" fmla="*/ 0 h 1499616"/>
                <a:gd name="T4" fmla="*/ 4572000 w 4572000"/>
                <a:gd name="T5" fmla="*/ 0 h 1499616"/>
                <a:gd name="T6" fmla="*/ 4572000 w 4572000"/>
                <a:gd name="T7" fmla="*/ 749808 h 1499616"/>
                <a:gd name="T8" fmla="*/ 4407408 w 4572000"/>
                <a:gd name="T9" fmla="*/ 832104 h 1499616"/>
                <a:gd name="T10" fmla="*/ 4306824 w 4572000"/>
                <a:gd name="T11" fmla="*/ 749808 h 1499616"/>
                <a:gd name="T12" fmla="*/ 4251960 w 4572000"/>
                <a:gd name="T13" fmla="*/ 777240 h 1499616"/>
                <a:gd name="T14" fmla="*/ 4151375 w 4572000"/>
                <a:gd name="T15" fmla="*/ 749808 h 1499616"/>
                <a:gd name="T16" fmla="*/ 4050791 w 4572000"/>
                <a:gd name="T17" fmla="*/ 905256 h 1499616"/>
                <a:gd name="T18" fmla="*/ 3968495 w 4572000"/>
                <a:gd name="T19" fmla="*/ 850392 h 1499616"/>
                <a:gd name="T20" fmla="*/ 3867911 w 4572000"/>
                <a:gd name="T21" fmla="*/ 978408 h 1499616"/>
                <a:gd name="T22" fmla="*/ 3803903 w 4572000"/>
                <a:gd name="T23" fmla="*/ 905256 h 1499616"/>
                <a:gd name="T24" fmla="*/ 3493007 w 4572000"/>
                <a:gd name="T25" fmla="*/ 1124712 h 1499616"/>
                <a:gd name="T26" fmla="*/ 3374136 w 4572000"/>
                <a:gd name="T27" fmla="*/ 987552 h 1499616"/>
                <a:gd name="T28" fmla="*/ 3255264 w 4572000"/>
                <a:gd name="T29" fmla="*/ 1033272 h 1499616"/>
                <a:gd name="T30" fmla="*/ 3182112 w 4572000"/>
                <a:gd name="T31" fmla="*/ 950976 h 1499616"/>
                <a:gd name="T32" fmla="*/ 2944368 w 4572000"/>
                <a:gd name="T33" fmla="*/ 1115568 h 1499616"/>
                <a:gd name="T34" fmla="*/ 2880360 w 4572000"/>
                <a:gd name="T35" fmla="*/ 1051560 h 1499616"/>
                <a:gd name="T36" fmla="*/ 2679192 w 4572000"/>
                <a:gd name="T37" fmla="*/ 1197864 h 1499616"/>
                <a:gd name="T38" fmla="*/ 2615184 w 4572000"/>
                <a:gd name="T39" fmla="*/ 1143000 h 1499616"/>
                <a:gd name="T40" fmla="*/ 2468880 w 4572000"/>
                <a:gd name="T41" fmla="*/ 1243584 h 1499616"/>
                <a:gd name="T42" fmla="*/ 2322576 w 4572000"/>
                <a:gd name="T43" fmla="*/ 1179576 h 1499616"/>
                <a:gd name="T44" fmla="*/ 2212848 w 4572000"/>
                <a:gd name="T45" fmla="*/ 1298448 h 1499616"/>
                <a:gd name="T46" fmla="*/ 2185416 w 4572000"/>
                <a:gd name="T47" fmla="*/ 1261872 h 1499616"/>
                <a:gd name="T48" fmla="*/ 2020824 w 4572000"/>
                <a:gd name="T49" fmla="*/ 1271016 h 1499616"/>
                <a:gd name="T50" fmla="*/ 1938528 w 4572000"/>
                <a:gd name="T51" fmla="*/ 1197864 h 1499616"/>
                <a:gd name="T52" fmla="*/ 1682496 w 4572000"/>
                <a:gd name="T53" fmla="*/ 1371600 h 1499616"/>
                <a:gd name="T54" fmla="*/ 1591056 w 4572000"/>
                <a:gd name="T55" fmla="*/ 1271016 h 1499616"/>
                <a:gd name="T56" fmla="*/ 1316736 w 4572000"/>
                <a:gd name="T57" fmla="*/ 1490472 h 1499616"/>
                <a:gd name="T58" fmla="*/ 1188720 w 4572000"/>
                <a:gd name="T59" fmla="*/ 1371600 h 1499616"/>
                <a:gd name="T60" fmla="*/ 932688 w 4572000"/>
                <a:gd name="T61" fmla="*/ 1499616 h 1499616"/>
                <a:gd name="T62" fmla="*/ 768096 w 4572000"/>
                <a:gd name="T63" fmla="*/ 1289304 h 1499616"/>
                <a:gd name="T64" fmla="*/ 612648 w 4572000"/>
                <a:gd name="T65" fmla="*/ 1316736 h 1499616"/>
                <a:gd name="T66" fmla="*/ 612648 w 4572000"/>
                <a:gd name="T67" fmla="*/ 1234440 h 1499616"/>
                <a:gd name="T68" fmla="*/ 356616 w 4572000"/>
                <a:gd name="T69" fmla="*/ 1362456 h 1499616"/>
                <a:gd name="T70" fmla="*/ 292608 w 4572000"/>
                <a:gd name="T71" fmla="*/ 1289304 h 1499616"/>
                <a:gd name="T72" fmla="*/ 219456 w 4572000"/>
                <a:gd name="T73" fmla="*/ 1380744 h 1499616"/>
                <a:gd name="T74" fmla="*/ 201168 w 4572000"/>
                <a:gd name="T75" fmla="*/ 1353312 h 1499616"/>
                <a:gd name="T76" fmla="*/ 45720 w 4572000"/>
                <a:gd name="T77" fmla="*/ 1426464 h 1499616"/>
                <a:gd name="T78" fmla="*/ 0 w 4572000"/>
                <a:gd name="T79" fmla="*/ 1389888 h 14996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572000"/>
                <a:gd name="T121" fmla="*/ 0 h 1499616"/>
                <a:gd name="T122" fmla="*/ 4572000 w 4572000"/>
                <a:gd name="T123" fmla="*/ 1499616 h 149961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572000" h="1499616">
                  <a:moveTo>
                    <a:pt x="0" y="1389888"/>
                  </a:moveTo>
                  <a:lnTo>
                    <a:pt x="0" y="0"/>
                  </a:lnTo>
                  <a:lnTo>
                    <a:pt x="4572000" y="0"/>
                  </a:lnTo>
                  <a:lnTo>
                    <a:pt x="4572000" y="749808"/>
                  </a:lnTo>
                  <a:lnTo>
                    <a:pt x="4407408" y="832104"/>
                  </a:lnTo>
                  <a:lnTo>
                    <a:pt x="4306824" y="749808"/>
                  </a:lnTo>
                  <a:lnTo>
                    <a:pt x="4251960" y="777240"/>
                  </a:lnTo>
                  <a:lnTo>
                    <a:pt x="4151376" y="749808"/>
                  </a:lnTo>
                  <a:lnTo>
                    <a:pt x="4050792" y="905256"/>
                  </a:lnTo>
                  <a:lnTo>
                    <a:pt x="3968496" y="850392"/>
                  </a:lnTo>
                  <a:lnTo>
                    <a:pt x="3867912" y="978408"/>
                  </a:lnTo>
                  <a:lnTo>
                    <a:pt x="3803904" y="905256"/>
                  </a:lnTo>
                  <a:lnTo>
                    <a:pt x="3493008" y="1124712"/>
                  </a:lnTo>
                  <a:lnTo>
                    <a:pt x="3374136" y="987552"/>
                  </a:lnTo>
                  <a:lnTo>
                    <a:pt x="3255264" y="1033272"/>
                  </a:lnTo>
                  <a:lnTo>
                    <a:pt x="3182112" y="950976"/>
                  </a:lnTo>
                  <a:lnTo>
                    <a:pt x="2944368" y="1115568"/>
                  </a:lnTo>
                  <a:lnTo>
                    <a:pt x="2880360" y="1051560"/>
                  </a:lnTo>
                  <a:lnTo>
                    <a:pt x="2679192" y="1197864"/>
                  </a:lnTo>
                  <a:lnTo>
                    <a:pt x="2615184" y="1143000"/>
                  </a:lnTo>
                  <a:lnTo>
                    <a:pt x="2468880" y="1243584"/>
                  </a:lnTo>
                  <a:lnTo>
                    <a:pt x="2322576" y="1179576"/>
                  </a:lnTo>
                  <a:lnTo>
                    <a:pt x="2212848" y="1298448"/>
                  </a:lnTo>
                  <a:lnTo>
                    <a:pt x="2185416" y="1261872"/>
                  </a:lnTo>
                  <a:lnTo>
                    <a:pt x="2020824" y="1271016"/>
                  </a:lnTo>
                  <a:lnTo>
                    <a:pt x="1938528" y="1197864"/>
                  </a:lnTo>
                  <a:lnTo>
                    <a:pt x="1682496" y="1371600"/>
                  </a:lnTo>
                  <a:lnTo>
                    <a:pt x="1591056" y="1271016"/>
                  </a:lnTo>
                  <a:lnTo>
                    <a:pt x="1316736" y="1490472"/>
                  </a:lnTo>
                  <a:cubicBezTo>
                    <a:pt x="1186406" y="1378760"/>
                    <a:pt x="1188720" y="1436946"/>
                    <a:pt x="1188720" y="1371600"/>
                  </a:cubicBezTo>
                  <a:lnTo>
                    <a:pt x="932688" y="1499616"/>
                  </a:lnTo>
                  <a:lnTo>
                    <a:pt x="768096" y="1289304"/>
                  </a:lnTo>
                  <a:lnTo>
                    <a:pt x="612648" y="1316736"/>
                  </a:lnTo>
                  <a:lnTo>
                    <a:pt x="612648" y="1234440"/>
                  </a:lnTo>
                  <a:lnTo>
                    <a:pt x="356616" y="1362456"/>
                  </a:lnTo>
                  <a:lnTo>
                    <a:pt x="292608" y="1289304"/>
                  </a:lnTo>
                  <a:lnTo>
                    <a:pt x="219456" y="1380744"/>
                  </a:lnTo>
                  <a:lnTo>
                    <a:pt x="201168" y="1353312"/>
                  </a:lnTo>
                  <a:cubicBezTo>
                    <a:pt x="58164" y="1439115"/>
                    <a:pt x="111697" y="1459453"/>
                    <a:pt x="45720" y="1426464"/>
                  </a:cubicBezTo>
                  <a:lnTo>
                    <a:pt x="0" y="1389888"/>
                  </a:lnTo>
                  <a:close/>
                </a:path>
              </a:pathLst>
            </a:custGeom>
            <a:gradFill rotWithShape="0">
              <a:gsLst>
                <a:gs pos="0">
                  <a:schemeClr val="bg1"/>
                </a:gs>
                <a:gs pos="100000">
                  <a:srgbClr val="DDDDDD"/>
                </a:gs>
              </a:gsLst>
              <a:lin ang="2700000" scaled="1"/>
            </a:gradFill>
            <a:ln w="19050" algn="ctr">
              <a:solidFill>
                <a:schemeClr val="tx1"/>
              </a:solidFill>
              <a:round/>
              <a:headEnd/>
              <a:tailEnd/>
            </a:ln>
          </p:spPr>
          <p:txBody>
            <a:bodyPr anchor="ct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sp>
          <p:nvSpPr>
            <p:cNvPr id="9" name="TextBox 8">
              <a:extLst>
                <a:ext uri="{FF2B5EF4-FFF2-40B4-BE49-F238E27FC236}">
                  <a16:creationId xmlns:a16="http://schemas.microsoft.com/office/drawing/2014/main" id="{EFAF2E25-DF33-4A42-92B0-5380199C46C8}"/>
                </a:ext>
              </a:extLst>
            </p:cNvPr>
            <p:cNvSpPr txBox="1">
              <a:spLocks noChangeArrowheads="1"/>
            </p:cNvSpPr>
            <p:nvPr/>
          </p:nvSpPr>
          <p:spPr>
            <a:xfrm>
              <a:off x="274320" y="1566943"/>
              <a:ext cx="4572001" cy="407831"/>
            </a:xfrm>
            <a:prstGeom prst="rect">
              <a:avLst/>
            </a:prstGeom>
          </p:spPr>
          <p:txBody>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marL="280988" indent="-280988" eaLnBrk="1" hangingPunct="1">
                <a:lnSpc>
                  <a:spcPct val="80000"/>
                </a:lnSpc>
                <a:buClr>
                  <a:srgbClr val="00529B"/>
                </a:buClr>
                <a:defRPr/>
              </a:pPr>
              <a:r>
                <a:rPr lang="en-US" sz="2200" b="1" kern="0" dirty="0">
                  <a:latin typeface="Times New Roman" pitchFamily="18" charset="0"/>
                  <a:ea typeface="+mn-ea"/>
                  <a:cs typeface="Times New Roman" pitchFamily="18" charset="0"/>
                </a:rPr>
                <a:t>Data Aggregator Hacked!</a:t>
              </a:r>
            </a:p>
          </p:txBody>
        </p:sp>
        <p:sp>
          <p:nvSpPr>
            <p:cNvPr id="10" name="TextBox 9">
              <a:extLst>
                <a:ext uri="{FF2B5EF4-FFF2-40B4-BE49-F238E27FC236}">
                  <a16:creationId xmlns:a16="http://schemas.microsoft.com/office/drawing/2014/main" id="{0CEA089B-1233-44E7-BB06-975490114444}"/>
                </a:ext>
              </a:extLst>
            </p:cNvPr>
            <p:cNvSpPr txBox="1">
              <a:spLocks noChangeArrowheads="1"/>
            </p:cNvSpPr>
            <p:nvPr/>
          </p:nvSpPr>
          <p:spPr>
            <a:xfrm>
              <a:off x="456882" y="2050946"/>
              <a:ext cx="4673601" cy="363399"/>
            </a:xfrm>
            <a:prstGeom prst="rect">
              <a:avLst/>
            </a:prstGeom>
          </p:spPr>
          <p:txBody>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marL="285750" lvl="1" indent="-285750" algn="l" eaLnBrk="1" hangingPunct="1">
                <a:lnSpc>
                  <a:spcPct val="80000"/>
                </a:lnSpc>
                <a:buClr>
                  <a:schemeClr val="tx1"/>
                </a:buClr>
                <a:defRPr/>
              </a:pPr>
              <a:r>
                <a:rPr lang="en-US" sz="2000" kern="0" dirty="0">
                  <a:latin typeface="+mn-lt"/>
                  <a:ea typeface="+mn-ea"/>
                  <a:cs typeface="+mn-cs"/>
                </a:rPr>
                <a:t>Dozens of corporations impacted …</a:t>
              </a:r>
            </a:p>
          </p:txBody>
        </p:sp>
        <p:cxnSp>
          <p:nvCxnSpPr>
            <p:cNvPr id="11" name="Straight Connector 10">
              <a:extLst>
                <a:ext uri="{FF2B5EF4-FFF2-40B4-BE49-F238E27FC236}">
                  <a16:creationId xmlns:a16="http://schemas.microsoft.com/office/drawing/2014/main" id="{08BD4389-5B23-4F56-8BD3-0740554C6ED9}"/>
                </a:ext>
              </a:extLst>
            </p:cNvPr>
            <p:cNvCxnSpPr>
              <a:cxnSpLocks noChangeShapeType="1"/>
            </p:cNvCxnSpPr>
            <p:nvPr/>
          </p:nvCxnSpPr>
          <p:spPr bwMode="auto">
            <a:xfrm>
              <a:off x="384048" y="1956816"/>
              <a:ext cx="4370832" cy="1588"/>
            </a:xfrm>
            <a:prstGeom prst="line">
              <a:avLst/>
            </a:prstGeom>
            <a:noFill/>
            <a:ln w="19050" algn="ctr">
              <a:solidFill>
                <a:srgbClr val="808080"/>
              </a:solidFill>
              <a:round/>
              <a:headEnd/>
              <a:tailEnd/>
            </a:ln>
          </p:spPr>
        </p:cxnSp>
        <p:cxnSp>
          <p:nvCxnSpPr>
            <p:cNvPr id="12" name="Straight Connector 11">
              <a:extLst>
                <a:ext uri="{FF2B5EF4-FFF2-40B4-BE49-F238E27FC236}">
                  <a16:creationId xmlns:a16="http://schemas.microsoft.com/office/drawing/2014/main" id="{7861F4F1-FA5B-4290-8F2C-26551ABE5A65}"/>
                </a:ext>
              </a:extLst>
            </p:cNvPr>
            <p:cNvCxnSpPr>
              <a:cxnSpLocks noChangeShapeType="1"/>
            </p:cNvCxnSpPr>
            <p:nvPr/>
          </p:nvCxnSpPr>
          <p:spPr bwMode="auto">
            <a:xfrm>
              <a:off x="539496" y="2450592"/>
              <a:ext cx="2468880" cy="1588"/>
            </a:xfrm>
            <a:prstGeom prst="line">
              <a:avLst/>
            </a:prstGeom>
            <a:noFill/>
            <a:ln w="19050" algn="ctr">
              <a:solidFill>
                <a:srgbClr val="808080"/>
              </a:solidFill>
              <a:round/>
              <a:headEnd/>
              <a:tailEnd/>
            </a:ln>
          </p:spPr>
        </p:cxnSp>
        <p:cxnSp>
          <p:nvCxnSpPr>
            <p:cNvPr id="13" name="Straight Connector 12">
              <a:extLst>
                <a:ext uri="{FF2B5EF4-FFF2-40B4-BE49-F238E27FC236}">
                  <a16:creationId xmlns:a16="http://schemas.microsoft.com/office/drawing/2014/main" id="{B26BE498-9641-45DE-93ED-FBCBAA033460}"/>
                </a:ext>
              </a:extLst>
            </p:cNvPr>
            <p:cNvCxnSpPr>
              <a:cxnSpLocks noChangeShapeType="1"/>
            </p:cNvCxnSpPr>
            <p:nvPr/>
          </p:nvCxnSpPr>
          <p:spPr bwMode="auto">
            <a:xfrm>
              <a:off x="539496" y="2542032"/>
              <a:ext cx="2468880" cy="1588"/>
            </a:xfrm>
            <a:prstGeom prst="line">
              <a:avLst/>
            </a:prstGeom>
            <a:noFill/>
            <a:ln w="19050" algn="ctr">
              <a:solidFill>
                <a:srgbClr val="808080"/>
              </a:solidFill>
              <a:round/>
              <a:headEnd/>
              <a:tailEnd/>
            </a:ln>
          </p:spPr>
        </p:cxnSp>
        <p:cxnSp>
          <p:nvCxnSpPr>
            <p:cNvPr id="14" name="Straight Connector 13">
              <a:extLst>
                <a:ext uri="{FF2B5EF4-FFF2-40B4-BE49-F238E27FC236}">
                  <a16:creationId xmlns:a16="http://schemas.microsoft.com/office/drawing/2014/main" id="{194BB7C2-AF30-410E-9257-A546E752D190}"/>
                </a:ext>
              </a:extLst>
            </p:cNvPr>
            <p:cNvCxnSpPr>
              <a:cxnSpLocks noChangeShapeType="1"/>
            </p:cNvCxnSpPr>
            <p:nvPr/>
          </p:nvCxnSpPr>
          <p:spPr bwMode="auto">
            <a:xfrm>
              <a:off x="539496" y="2642616"/>
              <a:ext cx="1481328" cy="1588"/>
            </a:xfrm>
            <a:prstGeom prst="line">
              <a:avLst/>
            </a:prstGeom>
            <a:noFill/>
            <a:ln w="19050" algn="ctr">
              <a:solidFill>
                <a:srgbClr val="808080"/>
              </a:solidFill>
              <a:round/>
              <a:headEnd/>
              <a:tailEnd/>
            </a:ln>
          </p:spPr>
        </p:cxnSp>
        <p:cxnSp>
          <p:nvCxnSpPr>
            <p:cNvPr id="15" name="Straight Connector 14">
              <a:extLst>
                <a:ext uri="{FF2B5EF4-FFF2-40B4-BE49-F238E27FC236}">
                  <a16:creationId xmlns:a16="http://schemas.microsoft.com/office/drawing/2014/main" id="{2E31D1FA-558C-4113-954C-7B74E517C04B}"/>
                </a:ext>
              </a:extLst>
            </p:cNvPr>
            <p:cNvCxnSpPr>
              <a:cxnSpLocks noChangeShapeType="1"/>
            </p:cNvCxnSpPr>
            <p:nvPr/>
          </p:nvCxnSpPr>
          <p:spPr bwMode="auto">
            <a:xfrm>
              <a:off x="1170432" y="2752344"/>
              <a:ext cx="502920" cy="1588"/>
            </a:xfrm>
            <a:prstGeom prst="line">
              <a:avLst/>
            </a:prstGeom>
            <a:noFill/>
            <a:ln w="19050" algn="ctr">
              <a:solidFill>
                <a:srgbClr val="808080"/>
              </a:solidFill>
              <a:round/>
              <a:headEnd/>
              <a:tailEnd/>
            </a:ln>
          </p:spPr>
        </p:cxnSp>
      </p:grpSp>
    </p:spTree>
    <p:extLst>
      <p:ext uri="{BB962C8B-B14F-4D97-AF65-F5344CB8AC3E}">
        <p14:creationId xmlns:p14="http://schemas.microsoft.com/office/powerpoint/2010/main" val="2952666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a:spLocks noChangeArrowheads="1"/>
          </p:cNvSpPr>
          <p:nvPr/>
        </p:nvSpPr>
        <p:spPr bwMode="auto">
          <a:xfrm>
            <a:off x="812648" y="1178395"/>
            <a:ext cx="8178951" cy="572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880" tIns="40432" rIns="80880" bIns="40432">
            <a:spAutoFit/>
          </a:bodyPr>
          <a:lstStyle>
            <a:defPPr>
              <a:defRPr lang="en-US"/>
            </a:defPPr>
            <a:lvl1pPr marL="410195" indent="-410195" defTabSz="457039" fontAlgn="auto">
              <a:spcBef>
                <a:spcPts val="0"/>
              </a:spcBef>
              <a:spcAft>
                <a:spcPts val="0"/>
              </a:spcAft>
              <a:buFont typeface="Wingdings" panose="05000000000000000000" pitchFamily="2" charset="2"/>
              <a:buChar char="§"/>
              <a:defRPr sz="2000">
                <a:solidFill>
                  <a:srgbClr val="004B8D"/>
                </a:solidFill>
                <a:latin typeface="Calibri"/>
                <a:cs typeface="Calibri"/>
              </a:defRPr>
            </a:lvl1pPr>
            <a:lvl2pPr marL="742950" indent="-285750" defTabSz="455613"/>
            <a:lvl3pPr marL="1143000" indent="-228600" defTabSz="455613"/>
            <a:lvl4pPr marL="1600200" indent="-228600" defTabSz="455613"/>
            <a:lvl5pPr marL="2057400" indent="-228600" defTabSz="455613"/>
            <a:lvl6pPr marL="2514600" indent="-228600" defTabSz="455613" fontAlgn="base">
              <a:spcBef>
                <a:spcPct val="0"/>
              </a:spcBef>
              <a:spcAft>
                <a:spcPct val="0"/>
              </a:spcAft>
            </a:lvl6pPr>
            <a:lvl7pPr marL="2971800" indent="-228600" defTabSz="455613" fontAlgn="base">
              <a:spcBef>
                <a:spcPct val="0"/>
              </a:spcBef>
              <a:spcAft>
                <a:spcPct val="0"/>
              </a:spcAft>
            </a:lvl7pPr>
            <a:lvl8pPr marL="3429000" indent="-228600" defTabSz="455613" fontAlgn="base">
              <a:spcBef>
                <a:spcPct val="0"/>
              </a:spcBef>
              <a:spcAft>
                <a:spcPct val="0"/>
              </a:spcAft>
            </a:lvl8pPr>
            <a:lvl9pPr marL="3886200" indent="-228600" defTabSz="455613" fontAlgn="base">
              <a:spcBef>
                <a:spcPct val="0"/>
              </a:spcBef>
              <a:spcAft>
                <a:spcPct val="0"/>
              </a:spcAft>
            </a:lvl9pPr>
          </a:lstStyle>
          <a:p>
            <a:r>
              <a:rPr lang="en-CA" altLang="en-US" sz="2800" dirty="0"/>
              <a:t>global annual cybercrime will cost the world in excess of $6 trillion annually by 2021</a:t>
            </a:r>
          </a:p>
          <a:p>
            <a:pPr lvl="1">
              <a:buFontTx/>
              <a:buChar char="-"/>
            </a:pPr>
            <a:r>
              <a:rPr lang="en-CA" altLang="en-US" sz="2600" dirty="0">
                <a:solidFill>
                  <a:prstClr val="black"/>
                </a:solidFill>
                <a:cs typeface="Arial" charset="0"/>
              </a:rPr>
              <a:t>this is an increase from $400 billion in early 2015</a:t>
            </a:r>
          </a:p>
          <a:p>
            <a:endParaRPr lang="en-CA" altLang="en-US" sz="1100" dirty="0"/>
          </a:p>
          <a:p>
            <a:r>
              <a:rPr lang="en-CA" altLang="en-US" sz="2800" dirty="0"/>
              <a:t>global spending on cybersecurity defence is projected to exceed $1 trillion over the next 5 years</a:t>
            </a:r>
            <a:br>
              <a:rPr lang="en-CA" altLang="en-US" sz="2800" dirty="0"/>
            </a:br>
            <a:endParaRPr lang="en-CA" altLang="en-US" sz="1100" dirty="0"/>
          </a:p>
          <a:p>
            <a:r>
              <a:rPr lang="en-CA" altLang="en-US" sz="2800" dirty="0"/>
              <a:t>U.S. has declared a national emergency to deal with the cyber threat</a:t>
            </a:r>
          </a:p>
          <a:p>
            <a:endParaRPr lang="en-CA" altLang="en-US" sz="1100" dirty="0"/>
          </a:p>
          <a:p>
            <a:r>
              <a:rPr lang="en-CA" altLang="en-US" sz="2800" dirty="0"/>
              <a:t>global shortage of cybersecurity professionals is expected to reach 2 million by 2019 </a:t>
            </a:r>
          </a:p>
          <a:p>
            <a:pPr lvl="1">
              <a:buFontTx/>
              <a:buChar char="-"/>
            </a:pPr>
            <a:r>
              <a:rPr lang="en-CA" altLang="en-US" sz="2600" dirty="0">
                <a:solidFill>
                  <a:prstClr val="black"/>
                </a:solidFill>
                <a:cs typeface="Arial" charset="0"/>
              </a:rPr>
              <a:t>now expected to be 3.5 million by 2021</a:t>
            </a:r>
          </a:p>
          <a:p>
            <a:pPr lvl="1">
              <a:buFontTx/>
              <a:buChar char="-"/>
            </a:pPr>
            <a:r>
              <a:rPr lang="en-CA" altLang="en-US" sz="2600" dirty="0">
                <a:solidFill>
                  <a:prstClr val="black"/>
                </a:solidFill>
                <a:cs typeface="Arial" charset="0"/>
              </a:rPr>
              <a:t>Canada’s share expected to be 62-65,000</a:t>
            </a:r>
          </a:p>
          <a:p>
            <a:pPr>
              <a:buFontTx/>
              <a:buChar char="-"/>
            </a:pPr>
            <a:endParaRPr lang="en-CA" altLang="en-US" sz="1600" dirty="0"/>
          </a:p>
          <a:p>
            <a:endParaRPr lang="en-CA" altLang="en-US" sz="1600" dirty="0"/>
          </a:p>
        </p:txBody>
      </p:sp>
      <p:sp>
        <p:nvSpPr>
          <p:cNvPr id="5" name="Rectangle 4"/>
          <p:cNvSpPr/>
          <p:nvPr/>
        </p:nvSpPr>
        <p:spPr>
          <a:xfrm>
            <a:off x="695448" y="241300"/>
            <a:ext cx="8143875" cy="7699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0228" tIns="40102" rIns="80228" bIns="40102" anchor="ctr"/>
          <a:lstStyle/>
          <a:p>
            <a:pPr defTabSz="446649">
              <a:defRPr/>
            </a:pPr>
            <a:r>
              <a:rPr lang="en-CA" sz="3200" b="1" dirty="0">
                <a:solidFill>
                  <a:srgbClr val="004B8D"/>
                </a:solidFill>
                <a:latin typeface="+mj-lt"/>
                <a:ea typeface="+mj-ea"/>
                <a:cs typeface="Calibri" pitchFamily="34" charset="0"/>
              </a:rPr>
              <a:t>Global</a:t>
            </a:r>
            <a:r>
              <a:rPr lang="en-CA" sz="3200" b="1" dirty="0">
                <a:solidFill>
                  <a:prstClr val="white"/>
                </a:solidFill>
              </a:rPr>
              <a:t> </a:t>
            </a:r>
            <a:r>
              <a:rPr lang="en-CA" sz="3200" b="1" dirty="0">
                <a:solidFill>
                  <a:srgbClr val="004B8D"/>
                </a:solidFill>
                <a:latin typeface="+mj-lt"/>
                <a:ea typeface="+mj-ea"/>
                <a:cs typeface="Calibri" pitchFamily="34" charset="0"/>
              </a:rPr>
              <a:t>Context</a:t>
            </a:r>
          </a:p>
        </p:txBody>
      </p:sp>
      <p:sp>
        <p:nvSpPr>
          <p:cNvPr id="8" name="Slide Number Placeholder 3"/>
          <p:cNvSpPr>
            <a:spLocks noGrp="1"/>
          </p:cNvSpPr>
          <p:nvPr>
            <p:ph type="sldNum" sz="quarter" idx="12"/>
          </p:nvPr>
        </p:nvSpPr>
        <p:spPr>
          <a:xfrm>
            <a:off x="6705600" y="6356350"/>
            <a:ext cx="2133600" cy="365125"/>
          </a:xfrm>
        </p:spPr>
        <p:txBody>
          <a:bodyPr/>
          <a:lstStyle/>
          <a:p>
            <a:fld id="{33D6E5A2-EC83-451F-A719-9AC1370DD5CF}" type="slidenum">
              <a:rPr lang="en-US" smtClean="0">
                <a:solidFill>
                  <a:prstClr val="black">
                    <a:tint val="75000"/>
                  </a:prstClr>
                </a:solidFill>
              </a:rPr>
              <a:pPr/>
              <a:t>3</a:t>
            </a:fld>
            <a:endParaRPr lang="en-US" dirty="0">
              <a:solidFill>
                <a:prstClr val="black">
                  <a:tint val="75000"/>
                </a:prstClr>
              </a:solidFill>
            </a:endParaRPr>
          </a:p>
        </p:txBody>
      </p:sp>
      <p:sp>
        <p:nvSpPr>
          <p:cNvPr id="7" name="TextBox 6"/>
          <p:cNvSpPr txBox="1"/>
          <p:nvPr/>
        </p:nvSpPr>
        <p:spPr>
          <a:xfrm>
            <a:off x="708028" y="6448854"/>
            <a:ext cx="5515851" cy="368062"/>
          </a:xfrm>
          <a:prstGeom prst="rect">
            <a:avLst/>
          </a:prstGeom>
          <a:noFill/>
        </p:spPr>
        <p:txBody>
          <a:bodyPr wrap="square" lIns="90170" tIns="45091" rIns="90170" bIns="45091" rtlCol="0">
            <a:spAutoFit/>
          </a:bodyPr>
          <a:lstStyle/>
          <a:p>
            <a:pPr defTabSz="899589"/>
            <a:r>
              <a:rPr lang="en-CA" dirty="0">
                <a:solidFill>
                  <a:prstClr val="black"/>
                </a:solidFill>
                <a:cs typeface="Arial" charset="0"/>
              </a:rPr>
              <a:t>* source: Herjavec 2016 Cybercrime Report</a:t>
            </a:r>
          </a:p>
        </p:txBody>
      </p:sp>
    </p:spTree>
    <p:extLst>
      <p:ext uri="{BB962C8B-B14F-4D97-AF65-F5344CB8AC3E}">
        <p14:creationId xmlns:p14="http://schemas.microsoft.com/office/powerpoint/2010/main" val="2730361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31C3FBE-24B0-4E99-BCC8-CEA78DF9F6A2}"/>
              </a:ext>
            </a:extLst>
          </p:cNvPr>
          <p:cNvSpPr/>
          <p:nvPr/>
        </p:nvSpPr>
        <p:spPr>
          <a:xfrm>
            <a:off x="695325" y="241300"/>
            <a:ext cx="8053388" cy="7699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0952" tIns="40469" rIns="80952" bIns="40469" anchor="ctr"/>
          <a:lstStyle/>
          <a:p>
            <a:pPr fontAlgn="base">
              <a:lnSpc>
                <a:spcPct val="90000"/>
              </a:lnSpc>
              <a:spcBef>
                <a:spcPct val="0"/>
              </a:spcBef>
              <a:spcAft>
                <a:spcPct val="0"/>
              </a:spcAft>
              <a:defRPr/>
            </a:pPr>
            <a:r>
              <a:rPr lang="en-CA" sz="3200" b="1" dirty="0">
                <a:solidFill>
                  <a:srgbClr val="004B8D"/>
                </a:solidFill>
                <a:latin typeface="+mj-lt"/>
                <a:ea typeface="+mj-ea"/>
                <a:cs typeface="Calibri" pitchFamily="34" charset="0"/>
              </a:rPr>
              <a:t>Security Threat Landscape</a:t>
            </a:r>
          </a:p>
        </p:txBody>
      </p:sp>
      <p:sp>
        <p:nvSpPr>
          <p:cNvPr id="6" name="TextBox 5">
            <a:extLst>
              <a:ext uri="{FF2B5EF4-FFF2-40B4-BE49-F238E27FC236}">
                <a16:creationId xmlns:a16="http://schemas.microsoft.com/office/drawing/2014/main" id="{37F45C81-7BCB-4891-9891-25488375C6CE}"/>
              </a:ext>
            </a:extLst>
          </p:cNvPr>
          <p:cNvSpPr txBox="1"/>
          <p:nvPr/>
        </p:nvSpPr>
        <p:spPr>
          <a:xfrm>
            <a:off x="695325" y="1507347"/>
            <a:ext cx="7529512" cy="3528826"/>
          </a:xfrm>
          <a:prstGeom prst="rect">
            <a:avLst/>
          </a:prstGeom>
          <a:noFill/>
        </p:spPr>
        <p:txBody>
          <a:bodyPr lIns="80952" tIns="40469" rIns="80952" bIns="40469">
            <a:spAutoFit/>
          </a:bodyPr>
          <a:lstStyle>
            <a:defPPr>
              <a:defRPr lang="en-US"/>
            </a:defPPr>
            <a:lvl1pPr>
              <a:defRPr sz="3200" b="1">
                <a:solidFill>
                  <a:srgbClr val="004B8D"/>
                </a:solidFill>
                <a:cs typeface="Calibri"/>
              </a:defRPr>
            </a:lvl1pPr>
          </a:lstStyle>
          <a:p>
            <a:pPr defTabSz="450795">
              <a:defRPr/>
            </a:pPr>
            <a:r>
              <a:rPr lang="en-CA" b="0" dirty="0"/>
              <a:t>Cyber attacks are more</a:t>
            </a:r>
            <a:r>
              <a:rPr lang="en-CA" dirty="0"/>
              <a:t>:</a:t>
            </a:r>
          </a:p>
          <a:p>
            <a:pPr marL="404567" indent="-404567" defTabSz="450795">
              <a:buFont typeface="Wingdings" panose="05000000000000000000" pitchFamily="2" charset="2"/>
              <a:buChar char="§"/>
              <a:defRPr/>
            </a:pPr>
            <a:r>
              <a:rPr lang="en-CA" b="0" dirty="0"/>
              <a:t>Frequent</a:t>
            </a:r>
          </a:p>
          <a:p>
            <a:pPr marL="404567" indent="-404567" defTabSz="450795">
              <a:buFont typeface="Wingdings" panose="05000000000000000000" pitchFamily="2" charset="2"/>
              <a:buChar char="§"/>
              <a:defRPr/>
            </a:pPr>
            <a:r>
              <a:rPr lang="en-CA" b="0" dirty="0"/>
              <a:t>Effective</a:t>
            </a:r>
          </a:p>
          <a:p>
            <a:pPr marL="404567" indent="-404567" defTabSz="450795">
              <a:buFont typeface="Wingdings" panose="05000000000000000000" pitchFamily="2" charset="2"/>
              <a:buChar char="§"/>
              <a:defRPr/>
            </a:pPr>
            <a:r>
              <a:rPr lang="en-CA" b="0" dirty="0"/>
              <a:t>Targeted</a:t>
            </a:r>
          </a:p>
          <a:p>
            <a:pPr marL="404567" indent="-404567" defTabSz="450795">
              <a:buFont typeface="Wingdings" panose="05000000000000000000" pitchFamily="2" charset="2"/>
              <a:buChar char="§"/>
              <a:defRPr/>
            </a:pPr>
            <a:r>
              <a:rPr lang="en-CA" b="0" dirty="0"/>
              <a:t>Sophisticated</a:t>
            </a:r>
          </a:p>
          <a:p>
            <a:pPr marL="404567" indent="-404567" defTabSz="450795">
              <a:buFont typeface="Wingdings" panose="05000000000000000000" pitchFamily="2" charset="2"/>
              <a:buChar char="§"/>
              <a:defRPr/>
            </a:pPr>
            <a:r>
              <a:rPr lang="en-CA" b="0" dirty="0"/>
              <a:t>Profitable</a:t>
            </a:r>
          </a:p>
          <a:p>
            <a:pPr marL="404567" indent="-404567" defTabSz="450795">
              <a:buFont typeface="Wingdings" panose="05000000000000000000" pitchFamily="2" charset="2"/>
              <a:buChar char="§"/>
              <a:defRPr/>
            </a:pPr>
            <a:r>
              <a:rPr lang="en-CA" b="0" dirty="0"/>
              <a:t>Elusive</a:t>
            </a:r>
          </a:p>
        </p:txBody>
      </p:sp>
      <p:sp>
        <p:nvSpPr>
          <p:cNvPr id="7" name="AutoShape 4" descr="data:image/jpeg;base64,/9j/4AAQSkZJRgABAQAAAQABAAD/2wCEAAkGBxQNDxAQDxQPEBQUEBYREBcYFhAQERYVGRgWFxUYFhUZHCghGBslGxYWIjIhJSorLi4uGCA1ODMsNyotLiwBCgoKDg0OGxAQGywlICQyLCwsLC40LC0sLywsLCwsLCwsLCwtLCwsLCwsLCwsLCwsLCwsLCwsLCwsLCwsLCwsLP/AABEIAHQBswMBEQACEQEDEQH/xAAcAAEAAgIDAQAAAAAAAAAAAAAABgcEBQEDCAL/xABKEAABAwIDBQMFCBAGAwAAAAABAAIDBBEFEiEGBxMxQSJRYRQycYGRFSM1UnKSsbIkM0JTVGJzdIKDk6Gzw9LTFhc0osHhQ8LR/8QAGgEBAAMBAQEAAAAAAAAAAAAAAAMEBQIBBv/EADERAQACAgECBAQGAQQDAAAAAAABAgMRBBIhEzEzURQyQXEiUoGRocFhIzRDsULh8P/aAAwDAQACEQMRAD8AvFAQEBAQEBAQEBAQEBAQEBAQEBAQEBAQEBAQEBAQEBAQEBAQEBAQEBAQEBAQEBAQEBAQEBAQEBAQEBBwg5QEBAQEBAQEBAQEBAQEBAQEBAQEBAQEBAQEBAQEBAQEBAQEBAQEBAQEBAQEBAQEBAQEBAQcEoIRT7cCrxaGjpSHQjicWTnxHBjrBn4oPXr6OdqePNcXXZXjNFsnTCt6vbrEGyyAVUgAkcAMkGgDiB9wrteNi1HZUnPk3Pd1f48xH8Kk+ZB/QuvhcXs88fJ7pTsNvIeJeDiT87HnsTENaWO7n5QBkPf066HSvn4ka3T9k+HkzvV1tg3WcuuUBAQEBAQEBAQEBAQEBAQEBAQEBAQEBAQEBAQEBAQEBAQEBAQEBAQEBAQEBAQEBAQEFPbx9vPKM9HRu961bNIP/J3sYfid56+jnpcbja/Hf9FHPn3+GrSbrPhan+TJ9Ryl5fpSj43qNLW4VOZZbQVP215+1S/GP4qlrkpqO8I7Utue0un3Kn+8VP7Kb+le+JT3j93nRb2k9yp/vFT+ym/pTxKe8HRb2lYu7faaopiyjrIang6NhkMU3vXc1xy+Z3H7n0cqPJxUt+OkxtbwZLR+G0StdUFwQEBAQEBAQEBAQEBAQEBAQEBAQEBAQEBAQEBAQEBAQEBAQEBAQEBAQEBAQEBAQEBB5XC+gYyWbrPhan+TJ9Ryrcv0pT8b1F+LIaQgqPeFthWUeIyw08xjjayMhuWN2paCdS2/NaPG49L492hSz5r1vqEcZvBxC4+yDzH3EP8ASpp4uLXkijkZN+a/lkNJygICAgICAgICAgICAgICAgICAgICAgICAgICAgICAgICAgICAgICAgICAgICAgICDyuF9Axks3WfC1P8mT6jlW5fpSn43qL8WQ0hBQ29f4Wm/JxfUC1+H6X7s3k+p+yJR8x6R9KsT5II83qZYDZEBAQEBAQEBAQEBAQEBAQEBAQEBAQEBAQEBAQEBAQEBAQEBAQEBAQEBAQEBAQEBBwgp7abEIMMqDDNg9DY3MTw/syN7x71z5XHT2LSxVtkruLyo5LVpOppDCodvKemkEsGF0kTxezmyZXC4sdeF3Lu3GtaNTeXMZ61ncVhtf8AOF/4Gz9u7+2o/gI/M6+Ln2fUW997nNHkjBdwH293U2+9ryeDGvmexy535I9vX+FpvycX1Ap+H6SLk+o0+y+AS4nUNihGgs6V5vkjbfmfE9B19qkzZYx13KPHjm9tQ9ILEayFbc7duwmeOFsDZs8XEuZDHbtEWtkPcrWDjRlje1fNn8OYjTYbC7UnF4ZZXRCHhy8OweZL9lrr3LRbmuM+Hwra27w5fEjaPbS7zH0FZPTCmZII3AZjKWE3a13m5Dbn3qbFxIvSLbRZOT0WmumrO+N/4JH+3P8AbUnwEe6P4z/DJo98LSRxqVzR3slEh+a5jfpXNuBP0l1HLj6wn2z+PQYlFxaZ+YA2cCMr2Huc3p9BVPJjtjnVlml63jdUP2q3kvw+slphTMlDMvaMpYTmaHebkNuferOHiRkp1bQZeR0W6dNdS73i6RjZKVjGF7Q9wmLi1pIBdbh62GtlJbg6idS5jl9/JagN1nriH7d7b+5D4Y2xCd8jXPcC8xhrQQAfNN7m/wA0qzg4/ixM7QZs3h6hFv8AOF/4HH+3d/bVj4CPzIPi59llYBiPllJBUFoYZYmyFt8wbcXtewv7FQvXptNfZcpbqrEtguXQgICAgICAgICAgICAgICAghu0e8aloXOiZmqZW6Oay2Rp7nSHS/gL2VnFxb3jflCC/IpXt5olNvilvpTQtHcZXOPtyhWY4Efm/hB8XPs+6TfBI5zW+SRyFxDQGSuDiToABkNzfovLcGIjfU9jlzvWk22v2nfhlHFUmEPc97WOjL8uUua5x7Qab2tbkquHDGS/TtYy5Oiu9MfYPbF2L8fNC2DhZLWeZM2bN+KLeaveRg8LXfe3OHL4m+yXKunEBAQEBAQEBAQEBAQEGr2iwGLEoHQTi45scLZ2O6Oae/6V3jyWx23Di9IvGpUBtJgEuGTmGcX5mN4uGSN+M391x09hOziy1yRuGZkxzSdS1SkcOym89ny2/SF5PlL2vnCwdstn5cTx2WGAWtHEZHkEsjbkGp7z3Dr7SqWDLGPBuVrLjm+XULP2dwKLDYGwQCwGr3G2d7urnHqfoVDJktktuVulIpGobRcO1M76/wDW0/5t/wC7lp8H5JUOX80N/uR/0lV+dfy2KHnfPH2ScT5Z+6Bbxvhas/KN/hsVzi+lCtn9SVp7tKON+FUznMjcTxLktaT9sf1IWfypnxZXcER4cI3vkw2mhigkjZFHO6WxDQ1pfHldmLgOdnZNfHxU/CteZmPoh5VaxET9Wq3LveMQla2+Q0rjJ3XD48l/HV1vSVJzojoj7uOLvrlqt53wtVfq/wCGxScX0occn1Ja7GsJ4NNQ1AHZqIHZu7iMeWu9rS0+1SY8m7Wr7OL01WJ911busW8sw2BxN3xjgSdTdmgJ8S3KfWsrkU6Mkw0cF+qkSqDbGudieKS8PtZpRTQdQQ05GkeBdd36S0sFYx4o391DLM3ydvs120lE2lrKiBnmxScMd5sACT4k3PrUmK3VSLT9XGSvTaYXjsnWMp8GpJpSGsZRse89wDdVkZazbLMR7tLHMRjiZ9lc4vvGra6YRUIMDXOyxNa1r5387XJBANtbDl3nmr1OJjpG7/8ApUtyL2nVXdPhuPQM4xkqXWGYtErJXjr5lyD6BdeRfjTOtPZryIje2XsbvOkMrIMQyua8hrZgAxzSdBnA0Iv1FreK5zcONdVHWLkzvVkl3p43PQU0ElK/hudUZHGzHXbkebdoHqAq/Fx1vaYsl5F5pWJhB8O29xGoj8mgzTVD5C4PDGFzYw1oytaBlGuYlzuVx6rduNirPVPaP7V658k9o80k2MZijKiSXE5poaeGMvkD+C4PNjaxaDYAAkkHoB1UGecM11jjulxeLvd57I7j28mrq5uHQ3gYXZYg1ofO+5sCbg2J+KBp3lT4+JSsbuivyb2nVXc6sx2hZ5RLxnRtGZ4eIJQB+M1vaA9HJedPGvPTD3eesblgUe8CumqoxxsrJKlgyBkRDWOkHYBLbkAG1+a7txccVns5jkXm0Ld2rqJ4qKZ9G0vnAbwgG5ySXtB7PXskrMxRWbxFvJeyTMVnp81eii2gmGYyOj8M9Mw/7QVd6uLH0VenkT9WpqNrMVwmcR1bi82zZJGxvY5t+bXsseh1vopIwYctd1cTly451ZbOA403EKJlVGC3Ox128y17btc3xs4HXroVn5Mc0v0yu0vFq9UKZoN5Fex8bny8YdWFkbQ4kWAJa2/MjktO3Exa9lCOTk22ldX489hqHCqjZbNZjImWH5PV9vTdR1rxonpd2tnnuythd4k7qmKnrXCZkrhG19mtka92jL5QA4E2HK+q5z8WsVm1fo9w8i0zqyU71sdfRUQZES187+EHDQtYBd5B77Wb+kq/Exxe/f6JuRkmte31VVsTs77p1bICS2NrTJMRzDBYWb4kkDw1PRaOfL4dd/VSxY+u2l94Vg0FGwMp4o4gO4DMfFzuZPiVj2va87tLTrWK9ohkyUrHuDnMY5wILSWtLgRyIPRc7l7qEG30fB8X50z6kit8L1P0V+V8iutjsbq6bjQYfHxJZsuoaZHNazNqG8h53M6BXs2OltTee0KmK969qQ2GKYzjNAWvqZKmIONgXCB0ZPd2QWg89FHTHx79qw7tfNTvKwN2+2DsUjkjnDRNFYkt0a9h5Ot0IIsRy5HrYU+TgjHMTHlK1gy9cd/N97eVOItfBHhbXEOa8yuDYzlILcvafoOZ9i8wRi7zkM05O3Qis2G7QAF/FeeuVslPm9QtZWYvxfLSCa8j3Y2zG8iphqGw19pWGThPJaI5YzfKSbAAgHmCL/QvcvEpNeqjzHyLRbVlgbd7T+5VKJWtD5Hv4cIN8uaxJc62tgBy66DTmqeDD4ttfRazZPDrtXWEYpjOLl76aYhrCA63BhjBOthoSdLHqr16cfF2tCpW2bJ3rLdYZTY9HURMkkDo3PAe93AlY1vNxNgHE2vYd9uShvPGmszEd0tYzxPdK9t9q24TAH5RJLIS2Fl7Akc3OPxRcem4Hiq+DDOW2vomy5YxwrzDcSxrF80tO9zGA2u3hQxX6hpcCXfvV21OPi7Wjuq1tnyd4cx7a4lhNQIcQHGAsXNcGB5YdM0cjNDyPO/K2ifD4std0IzZMc6ut7D61lTFHNEczJGB7D4EXCzbVms6leiYmNwyF49EBBhYphMNY0MqY45mh2ZocL2PK47l1W9qzus6c2rFvOGr/wAEYf8AglP81SfEZfzS48HH7Q5bsVQAgilp7g3HZXnj5PzS98HH7Q3jIWtLnAAFxBebAFxAAF+/QAKLaR2ICCl99MgNfC0G5bTDN4Xe+y0+DH4JUOXP4oSLciPsOp/Ov5bFDzvnj7JOJ8s/dAd43wtWfLb/AA2K5xfShWz+pLNwDZXEqqmjlpZC2J18g8okjtZxB7I0GoK4yZsNbTFo7/Z1TFktG6z2+7Og3W10781RLAy/nOc+SeT2W1+cuZ5mOsfhj+nUcW8z3lZeyOy0WExFkV3vfYyyGwc8jlp9y0XNh49VQzZrZZ3K5ixRjjsp7ef8LVX6v+GxafF9KFDk+pKWT4R5XsvAWi74GmoZ39lzw8fMLvWAq0ZOjkz/AJ7J5p1YI/wiexu1Rw6CvjBN5YM0HPSbRg/2uv8Aq1Zz4fEtWf3+yDFl6ImGbuiwjyjEBKR2KZhf4cR3ZYPZnP6IXHMydNNe7ri03bfs0u3HwpXfnDv+FNx/TqjzepZPsfcRsrT2vrFTB3ozN/6VLH/uZ/VZv/t4/RoNzLGnEZC62YUrzH6c8YJHjY+wlTc2Z6I+6Pi66/0XastoPN+2zGNxGuEdsnlD+XIHm8fOzLbwb8Ou2Tm11zpPN57nOwfDDJfOXRF9+ebyd97+u6qcTXi21/8Ad1rkenXb53HwC9bJbtDhMB62Ocn94HsTnT5QcSPOUv3luIwmsy3vkYD8kyMDv9pKq8b1ap8/pyrDdIxhxVme1xDIY7/HsBp45S/960OZvwuylxteIvRwBBBta2vdZZLSea6QNFfGI7ZPLWZLcsvGGW3qstyd+H39v6ZEfP29/wC10be7ZjCWsYxglmkBLWkkMa0aZnW1OugHXXXRZfH4/iz/AIaGbN4f3Q/C9osbxIF9M2MMzEZgyNkdxzAMhJNvC6s3xcfH2t5oK5M1+9Wg2+ZXh1P7qFhNn8HLw+XYz3yfo81Nx5xd/DR5vE7daxN1HwP+sm+kqly/W/Za43p/uqzd6L4nQflR9Vy0OT6VlLB6lXotYrVeamDLiAA0ArgB4Wm0W5/x/p/TJ/5P1/tZm+2kc6nppgCWslcx/hnHZJ9bbesKhwbRFphb5cT0xKNboMSZT4g6OQhvHi4bCeWcEODfWL+uyscyk2puPoh4toi+p+q71lNEQQDfR8HxfnTPqSK3wvU/RW5XyNRuOGtd+p/mKXn/APij4n1SneowOwipv0MTh4HjRj6Cfaq/Fn/VhPyI/wBOUD3LH7PmHfSm/wA9iuc75IVuJ80tzthvNfBPJTUTIzw3GN8j7vu8aODGAjkdLk8wdO+LDw4tWLXl3l5MxPTV808+0E4DwGRgi4Dm08Z+abketJji17dyJ5E+yuNoWzCqqBVW4/EPGta2ewJtbTu5K7j6eiOnyVb7656vNee22zHutSNia4RyMcJInG5bexBa62tiDz6aHXksrBm8K22jlx+JXSqHYHimEOc6NtRGPunwnixm3xg29x8oLQ8TDl8/5UujLj8v4bbZ3enPE9ra0MniJAc8AMlaOrtNHW7rD0qPLwqzG6ebvHyp3+Lyde+aUuxCEXu0UbCzu7T5bn12HsC94Ufgn7vOVP44+zv2ercaZSQNo4WOgDPejlpzdpubm773ve9+q5yV483nqnu9x2zdMdMdmNtDhOMYnwzVU2Yx5shb5Mw9q1wSH6+aF1iyYMfyy8vTNf5oWPu6oJqXDooalpje10nZJaSGl7i3VpI5FUeRatskzVbwVmtIiUmUKUQEBAQEBB1VZIjeW3zZHZbam9jay9jzeSpSPbHGWtykVBNtSaU5vqLTnBx/f+Wf42b2/hqqbZzEMUmL3RTue83fLKHRN7tS4DQC2jQfQpZzYsddRP7OIx5LzvS7Nk8BbhlJHTtOci7pHWtmefONug6AdwCysuScluqWjjpFK6VHt9glTLidW+OnqHsc9pa5scjmn3tg0IGuoK0uNkpGKImYUc1LTkmYhaG7imfDhdMyVr43DPdrgWuF5HkXB8FQ5ExOSZhcwRMUiJSVQJRBR+8bBaibFKl8UFRI08OzmxyOafe2g2IFitXjZKRjiJmGfnpabzMQs3YGldHhdNFMxzCI3B7XAtIu52hafAqhyLROWZhbwxMY4iVNYzsjU09TNFHT1EjGSOEbmxyPa5l7sIIGvZt67rUx56WrEzMKFsNotMRC191uBuoqAGVpZLM8ySAghwHmsaQdRoL2/GKzuVk679vKF3j06ad1abZYFUyYjWPZT1L2uncWubHI5pGmoIGqvYctIxxEyqZcdpvM6WtgWECowanpKlrmh1IyORpBa9psOh5EEA+pZ176yzavuu0pvHFZ9lW1uymIYNUCanbJJkdeOWJpeCOVnxi5FxoQdPFaEZ8WWurKU4smO24bKbeJicrOEyBrHkWLmwTl/wCi0kgH0griOLhidzLueRkntEOrZDd3UVUzZq5roYQ7O8P+3Sm97ZebQTzJ18Nbj3Nyq1r00eYuPa07slu+CgknpKZsEckpbUgkMa55DeHIL2A0GoVfh2it5mZT8mszWNQxtzeHy07KwTxSxZnRZc7HMvYPva41Tm3raY1Lzi1msTuE/r6RtRFJDILskYWPHgRYqpW01ncLMxExqVHYtsTXYZOJKdssoY7NDNEC5wtyLmjVptz0IWtTkY8ldW/ZnWw3pO6toMSxvEmGmDJGNcMr3mLyfTrmkPTvy6qLo42Oere3fVnvGkMwuAtroI9CW1kcenIkStbp4K3ed45n/CvWNXiP8rS3r7KTVpiqaZpldGwxyRjzy2+YOb32JNxz1Fln8TPWm62+q7ycU21MIzs3tTiGGQeSspHyNaXGPNDUBzS5xc4Gw7QuT7VPlxYslurqQ0y5KR09LF2npMUxARVNVBKRdzIo2RuBYNC48MXLQbDVxubLrFbDj3Wsuclct9TaFh7sqSSHCuHKySN/EmOVzXMdqTbQqlyrROXcLeCJjHqVb7CYHUxYjRPkp6ljWyAuc6ORrR2XcyRor3Iy0nHMRKphx2i8TML6WQ0nn33BqvL83k1Tl8tzX4UmXLxb3vblbW62PFp4etx5f0zPDv1719f7X1iNCyqifDM0PY9uV4Pd/wAEHUHvCyK2ms7hpWiLRqVObRbsKmncXUn2THe7RcNnb3Ag6Ot3g38Fp4+ZS3a/aVC/GtHevd80m1eMUQEbo53hv32nlkNvF4sT6ylsPHtO4n+SMuavbX8O5+12NVALYopGkj7imeD7XgheeDx485/l74uafKP4SvejRzVGG07WRyyycaNzw1pe4e9vzEho7yq/FtWuSZnyT8iszTswdzmHTU5rOPFLFm4WXOxzL2z3tca8wu+bettalxxazXe4SXeRTPmwqpjiY+R54VmtBc42ljJsB4AlV+NMRkiZTZ4maTEIRujwmenrpXTQzxNNM4AvY9gJzs0uRzVvmXrakREq/GpaLTuGq212PqqWsmqIY5JY3zGeN7GmQtc52chzRqCHE+BFvQpMGelqdNp19EeXDaLdUNwzbvFZmiOKjtIRbNwajn3gOIDfWSFF8Pgidzbsk8fLPaKofjOz1e6eUzwVEsjnZpHtY57S4gHRzRY2vbTTRWqZcUV1WUFseSbd4XBt1W1lNTQSYex0jxKBK0M4vveR97t52zZeSzMFaWtMXleyzeK/hQ8bxcSAs6h7XfwaoD5v/as/C4fz/wDSD4jJ+X/tHqHZKtxipfLLE6BsshfNI5hhYAT2sjDqT3D2lT2z48VNRO0UYr5LbmFkbf7Ge6UMZgLWzQtyx5vNezS7Ceh0uD/9VHj8jw5nflK1mw9cdvOEBwnEsWwUGFsEpZmJDHxSTRgnmWOYdL+Bt4K5euDL+LfdWrbLj7abQbbYvUEMipclyLltPOT7Xmw9ii8DBXvNkkZssz2hbgWeuuUBAQEBAQEBAQEBAQEBAQEBAQEBAQEBAQEBAQU/Ubxa+glkZUwtc0SPDDJHJC4tDiG9oaEWt0WjXi4rxE1lRnkZKzO4YeIb0ausYYaeOOIvGUmPPNLr8TuPjYruvDpSd2lzbk3t2iGdu22FmFRHWVbDEyM5omO0ke+1mlzebWi99dSQOi45PJr0zSrrBgnfVZbqzl5y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P/2Q==">
            <a:extLst>
              <a:ext uri="{FF2B5EF4-FFF2-40B4-BE49-F238E27FC236}">
                <a16:creationId xmlns:a16="http://schemas.microsoft.com/office/drawing/2014/main" id="{BB4EA91E-429A-4380-844D-22A05BDB6CF3}"/>
              </a:ext>
            </a:extLst>
          </p:cNvPr>
          <p:cNvSpPr>
            <a:spLocks noChangeAspect="1" noChangeArrowheads="1"/>
          </p:cNvSpPr>
          <p:nvPr/>
        </p:nvSpPr>
        <p:spPr bwMode="auto">
          <a:xfrm>
            <a:off x="695325" y="411261"/>
            <a:ext cx="277813"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952" tIns="40469" rIns="80952" bIns="40469"/>
          <a:lstStyle>
            <a:lvl1pPr defTabSz="455613">
              <a:defRPr>
                <a:solidFill>
                  <a:schemeClr val="tx1"/>
                </a:solidFill>
                <a:latin typeface="Calibri" pitchFamily="34" charset="0"/>
              </a:defRPr>
            </a:lvl1pPr>
            <a:lvl2pPr marL="742950" indent="-285750" defTabSz="455613">
              <a:defRPr>
                <a:solidFill>
                  <a:schemeClr val="tx1"/>
                </a:solidFill>
                <a:latin typeface="Calibri" pitchFamily="34" charset="0"/>
              </a:defRPr>
            </a:lvl2pPr>
            <a:lvl3pPr marL="1143000" indent="-228600" defTabSz="455613">
              <a:defRPr>
                <a:solidFill>
                  <a:schemeClr val="tx1"/>
                </a:solidFill>
                <a:latin typeface="Calibri" pitchFamily="34" charset="0"/>
              </a:defRPr>
            </a:lvl3pPr>
            <a:lvl4pPr marL="1600200" indent="-228600" defTabSz="455613">
              <a:defRPr>
                <a:solidFill>
                  <a:schemeClr val="tx1"/>
                </a:solidFill>
                <a:latin typeface="Calibri" pitchFamily="34" charset="0"/>
              </a:defRPr>
            </a:lvl4pPr>
            <a:lvl5pPr marL="2057400" indent="-228600" defTabSz="455613">
              <a:defRPr>
                <a:solidFill>
                  <a:schemeClr val="tx1"/>
                </a:solidFill>
                <a:latin typeface="Calibri" pitchFamily="34" charset="0"/>
              </a:defRPr>
            </a:lvl5pPr>
            <a:lvl6pPr marL="2514600" indent="-228600" defTabSz="455613" fontAlgn="base">
              <a:spcBef>
                <a:spcPct val="0"/>
              </a:spcBef>
              <a:spcAft>
                <a:spcPct val="0"/>
              </a:spcAft>
              <a:defRPr>
                <a:solidFill>
                  <a:schemeClr val="tx1"/>
                </a:solidFill>
                <a:latin typeface="Calibri" pitchFamily="34" charset="0"/>
              </a:defRPr>
            </a:lvl6pPr>
            <a:lvl7pPr marL="2971800" indent="-228600" defTabSz="455613" fontAlgn="base">
              <a:spcBef>
                <a:spcPct val="0"/>
              </a:spcBef>
              <a:spcAft>
                <a:spcPct val="0"/>
              </a:spcAft>
              <a:defRPr>
                <a:solidFill>
                  <a:schemeClr val="tx1"/>
                </a:solidFill>
                <a:latin typeface="Calibri" pitchFamily="34" charset="0"/>
              </a:defRPr>
            </a:lvl7pPr>
            <a:lvl8pPr marL="3429000" indent="-228600" defTabSz="455613" fontAlgn="base">
              <a:spcBef>
                <a:spcPct val="0"/>
              </a:spcBef>
              <a:spcAft>
                <a:spcPct val="0"/>
              </a:spcAft>
              <a:defRPr>
                <a:solidFill>
                  <a:schemeClr val="tx1"/>
                </a:solidFill>
                <a:latin typeface="Calibri" pitchFamily="34" charset="0"/>
              </a:defRPr>
            </a:lvl8pPr>
            <a:lvl9pPr marL="3886200" indent="-228600" defTabSz="455613" fontAlgn="base">
              <a:spcBef>
                <a:spcPct val="0"/>
              </a:spcBef>
              <a:spcAft>
                <a:spcPct val="0"/>
              </a:spcAft>
              <a:defRPr>
                <a:solidFill>
                  <a:schemeClr val="tx1"/>
                </a:solidFill>
                <a:latin typeface="Calibri" pitchFamily="34" charset="0"/>
              </a:defRPr>
            </a:lvl9pPr>
          </a:lstStyle>
          <a:p>
            <a:pPr fontAlgn="base">
              <a:spcBef>
                <a:spcPct val="0"/>
              </a:spcBef>
              <a:spcAft>
                <a:spcPct val="0"/>
              </a:spcAft>
            </a:pPr>
            <a:endParaRPr lang="en-CA" altLang="en-US">
              <a:solidFill>
                <a:srgbClr val="000000"/>
              </a:solidFill>
              <a:cs typeface="Arial" charset="0"/>
            </a:endParaRPr>
          </a:p>
        </p:txBody>
      </p:sp>
      <p:sp>
        <p:nvSpPr>
          <p:cNvPr id="8" name="AutoShape 6" descr="data:image/jpeg;base64,/9j/4AAQSkZJRgABAQAAAQABAAD/2wCEAAkGBxQNDxAQDxQPEBQUEBYREBcYFhAQERYVGRgWFxUYFhUZHCghGBslGxYWIjIhJSorLi4uGCA1ODMsNyotLiwBCgoKDg0OGxAQGywlICQyLCwsLC40LC0sLywsLCwsLCwsLCwtLCwsLCwsLCwsLCwsLCwsLCwsLCwsLCwsLCwsLP/AABEIAHQBswMBEQACEQEDEQH/xAAcAAEAAgIDAQAAAAAAAAAAAAAABgcEBQEDCAL/xABKEAABAwIDBQMFCBAGAwAAAAABAAIDBBEFEiEGBxMxQSJRYRQycYGRFSM1UnKSsbIkM0JTVGJzdIKDk6Gzw9LTFhc0osHhQ8LR/8QAGgEBAAMBAQEAAAAAAAAAAAAAAAMEBQIBBv/EADERAQACAgECBAQGAQQDAAAAAAABAgMRBBIhEzEzURQyQXEiUoGRocFhIzRDsULh8P/aAAwDAQACEQMRAD8AvFAQEBAQEBAQEBAQEBAQEBAQEBAQEBAQEBAQEBAQEBAQEBAQEBAQEBAQEBAQEBAQEBAQEBAQEBAQEBBwg5QEBAQEBAQEBAQEBAQEBAQEBAQEBAQEBAQEBAQEBAQEBAQEBAQEBAQEBAQEBAQEBAQEBAQcEoIRT7cCrxaGjpSHQjicWTnxHBjrBn4oPXr6OdqePNcXXZXjNFsnTCt6vbrEGyyAVUgAkcAMkGgDiB9wrteNi1HZUnPk3Pd1f48xH8Kk+ZB/QuvhcXs88fJ7pTsNvIeJeDiT87HnsTENaWO7n5QBkPf066HSvn4ka3T9k+HkzvV1tg3WcuuUBAQEBAQEBAQEBAQEBAQEBAQEBAQEBAQEBAQEBAQEBAQEBAQEBAQEBAQEBAQEBAQEFPbx9vPKM9HRu961bNIP/J3sYfid56+jnpcbja/Hf9FHPn3+GrSbrPhan+TJ9Ryl5fpSj43qNLW4VOZZbQVP215+1S/GP4qlrkpqO8I7Utue0un3Kn+8VP7Kb+le+JT3j93nRb2k9yp/vFT+ym/pTxKe8HRb2lYu7faaopiyjrIang6NhkMU3vXc1xy+Z3H7n0cqPJxUt+OkxtbwZLR+G0StdUFwQEBAQEBAQEBAQEBAQEBAQEBAQEBAQEBAQEBAQEBAQEBAQEBAQEBAQEBAQEBAQEBB5XC+gYyWbrPhan+TJ9Ryrcv0pT8b1F+LIaQgqPeFthWUeIyw08xjjayMhuWN2paCdS2/NaPG49L492hSz5r1vqEcZvBxC4+yDzH3EP8ASpp4uLXkijkZN+a/lkNJygICAgICAgICAgICAgICAgICAgICAgICAgICAgICAgICAgICAgICAgICAgICAgICDyuF9Axks3WfC1P8mT6jlW5fpSn43qL8WQ0hBQ29f4Wm/JxfUC1+H6X7s3k+p+yJR8x6R9KsT5II83qZYDZEBAQEBAQEBAQEBAQEBAQEBAQEBAQEBAQEBAQEBAQEBAQEBAQEBAQEBAQEBAQEBBwgp7abEIMMqDDNg9DY3MTw/syN7x71z5XHT2LSxVtkruLyo5LVpOppDCodvKemkEsGF0kTxezmyZXC4sdeF3Lu3GtaNTeXMZ61ncVhtf8AOF/4Gz9u7+2o/gI/M6+Ln2fUW997nNHkjBdwH293U2+9ryeDGvmexy535I9vX+FpvycX1Ap+H6SLk+o0+y+AS4nUNihGgs6V5vkjbfmfE9B19qkzZYx13KPHjm9tQ9ILEayFbc7duwmeOFsDZs8XEuZDHbtEWtkPcrWDjRlje1fNn8OYjTYbC7UnF4ZZXRCHhy8OweZL9lrr3LRbmuM+Hwra27w5fEjaPbS7zH0FZPTCmZII3AZjKWE3a13m5Dbn3qbFxIvSLbRZOT0WmumrO+N/4JH+3P8AbUnwEe6P4z/DJo98LSRxqVzR3slEh+a5jfpXNuBP0l1HLj6wn2z+PQYlFxaZ+YA2cCMr2Huc3p9BVPJjtjnVlml63jdUP2q3kvw+slphTMlDMvaMpYTmaHebkNuferOHiRkp1bQZeR0W6dNdS73i6RjZKVjGF7Q9wmLi1pIBdbh62GtlJbg6idS5jl9/JagN1nriH7d7b+5D4Y2xCd8jXPcC8xhrQQAfNN7m/wA0qzg4/ixM7QZs3h6hFv8AOF/4HH+3d/bVj4CPzIPi59llYBiPllJBUFoYZYmyFt8wbcXtewv7FQvXptNfZcpbqrEtguXQgICAgICAgICAgICAgICAghu0e8aloXOiZmqZW6Oay2Rp7nSHS/gL2VnFxb3jflCC/IpXt5olNvilvpTQtHcZXOPtyhWY4Efm/hB8XPs+6TfBI5zW+SRyFxDQGSuDiToABkNzfovLcGIjfU9jlzvWk22v2nfhlHFUmEPc97WOjL8uUua5x7Qab2tbkquHDGS/TtYy5Oiu9MfYPbF2L8fNC2DhZLWeZM2bN+KLeaveRg8LXfe3OHL4m+yXKunEBAQEBAQEBAQEBAQEGr2iwGLEoHQTi45scLZ2O6Oae/6V3jyWx23Di9IvGpUBtJgEuGTmGcX5mN4uGSN+M391x09hOziy1yRuGZkxzSdS1SkcOym89ny2/SF5PlL2vnCwdstn5cTx2WGAWtHEZHkEsjbkGp7z3Dr7SqWDLGPBuVrLjm+XULP2dwKLDYGwQCwGr3G2d7urnHqfoVDJktktuVulIpGobRcO1M76/wDW0/5t/wC7lp8H5JUOX80N/uR/0lV+dfy2KHnfPH2ScT5Z+6Bbxvhas/KN/hsVzi+lCtn9SVp7tKON+FUznMjcTxLktaT9sf1IWfypnxZXcER4cI3vkw2mhigkjZFHO6WxDQ1pfHldmLgOdnZNfHxU/CteZmPoh5VaxET9Wq3LveMQla2+Q0rjJ3XD48l/HV1vSVJzojoj7uOLvrlqt53wtVfq/wCGxScX0occn1Ja7GsJ4NNQ1AHZqIHZu7iMeWu9rS0+1SY8m7Wr7OL01WJ911busW8sw2BxN3xjgSdTdmgJ8S3KfWsrkU6Mkw0cF+qkSqDbGudieKS8PtZpRTQdQQ05GkeBdd36S0sFYx4o391DLM3ydvs120lE2lrKiBnmxScMd5sACT4k3PrUmK3VSLT9XGSvTaYXjsnWMp8GpJpSGsZRse89wDdVkZazbLMR7tLHMRjiZ9lc4vvGra6YRUIMDXOyxNa1r5387XJBANtbDl3nmr1OJjpG7/8ApUtyL2nVXdPhuPQM4xkqXWGYtErJXjr5lyD6BdeRfjTOtPZryIje2XsbvOkMrIMQyua8hrZgAxzSdBnA0Iv1FreK5zcONdVHWLkzvVkl3p43PQU0ElK/hudUZHGzHXbkebdoHqAq/Fx1vaYsl5F5pWJhB8O29xGoj8mgzTVD5C4PDGFzYw1oytaBlGuYlzuVx6rduNirPVPaP7V658k9o80k2MZijKiSXE5poaeGMvkD+C4PNjaxaDYAAkkHoB1UGecM11jjulxeLvd57I7j28mrq5uHQ3gYXZYg1ofO+5sCbg2J+KBp3lT4+JSsbuivyb2nVXc6sx2hZ5RLxnRtGZ4eIJQB+M1vaA9HJedPGvPTD3eesblgUe8CumqoxxsrJKlgyBkRDWOkHYBLbkAG1+a7txccVns5jkXm0Ld2rqJ4qKZ9G0vnAbwgG5ySXtB7PXskrMxRWbxFvJeyTMVnp81eii2gmGYyOj8M9Mw/7QVd6uLH0VenkT9WpqNrMVwmcR1bi82zZJGxvY5t+bXsseh1vopIwYctd1cTly451ZbOA403EKJlVGC3Ox128y17btc3xs4HXroVn5Mc0v0yu0vFq9UKZoN5Fex8bny8YdWFkbQ4kWAJa2/MjktO3Exa9lCOTk22ldX489hqHCqjZbNZjImWH5PV9vTdR1rxonpd2tnnuythd4k7qmKnrXCZkrhG19mtka92jL5QA4E2HK+q5z8WsVm1fo9w8i0zqyU71sdfRUQZES187+EHDQtYBd5B77Wb+kq/Exxe/f6JuRkmte31VVsTs77p1bICS2NrTJMRzDBYWb4kkDw1PRaOfL4dd/VSxY+u2l94Vg0FGwMp4o4gO4DMfFzuZPiVj2va87tLTrWK9ohkyUrHuDnMY5wILSWtLgRyIPRc7l7qEG30fB8X50z6kit8L1P0V+V8iutjsbq6bjQYfHxJZsuoaZHNazNqG8h53M6BXs2OltTee0KmK969qQ2GKYzjNAWvqZKmIONgXCB0ZPd2QWg89FHTHx79qw7tfNTvKwN2+2DsUjkjnDRNFYkt0a9h5Ot0IIsRy5HrYU+TgjHMTHlK1gy9cd/N97eVOItfBHhbXEOa8yuDYzlILcvafoOZ9i8wRi7zkM05O3Qis2G7QAF/FeeuVslPm9QtZWYvxfLSCa8j3Y2zG8iphqGw19pWGThPJaI5YzfKSbAAgHmCL/QvcvEpNeqjzHyLRbVlgbd7T+5VKJWtD5Hv4cIN8uaxJc62tgBy66DTmqeDD4ttfRazZPDrtXWEYpjOLl76aYhrCA63BhjBOthoSdLHqr16cfF2tCpW2bJ3rLdYZTY9HURMkkDo3PAe93AlY1vNxNgHE2vYd9uShvPGmszEd0tYzxPdK9t9q24TAH5RJLIS2Fl7Akc3OPxRcem4Hiq+DDOW2vomy5YxwrzDcSxrF80tO9zGA2u3hQxX6hpcCXfvV21OPi7Wjuq1tnyd4cx7a4lhNQIcQHGAsXNcGB5YdM0cjNDyPO/K2ifD4std0IzZMc6ut7D61lTFHNEczJGB7D4EXCzbVms6leiYmNwyF49EBBhYphMNY0MqY45mh2ZocL2PK47l1W9qzus6c2rFvOGr/wAEYf8AglP81SfEZfzS48HH7Q5bsVQAgilp7g3HZXnj5PzS98HH7Q3jIWtLnAAFxBebAFxAAF+/QAKLaR2ICCl99MgNfC0G5bTDN4Xe+y0+DH4JUOXP4oSLciPsOp/Ov5bFDzvnj7JOJ8s/dAd43wtWfLb/AA2K5xfShWz+pLNwDZXEqqmjlpZC2J18g8okjtZxB7I0GoK4yZsNbTFo7/Z1TFktG6z2+7Og3W10781RLAy/nOc+SeT2W1+cuZ5mOsfhj+nUcW8z3lZeyOy0WExFkV3vfYyyGwc8jlp9y0XNh49VQzZrZZ3K5ixRjjsp7ef8LVX6v+GxafF9KFDk+pKWT4R5XsvAWi74GmoZ39lzw8fMLvWAq0ZOjkz/AJ7J5p1YI/wiexu1Rw6CvjBN5YM0HPSbRg/2uv8Aq1Zz4fEtWf3+yDFl6ImGbuiwjyjEBKR2KZhf4cR3ZYPZnP6IXHMydNNe7ri03bfs0u3HwpXfnDv+FNx/TqjzepZPsfcRsrT2vrFTB3ozN/6VLH/uZ/VZv/t4/RoNzLGnEZC62YUrzH6c8YJHjY+wlTc2Z6I+6Pi66/0XastoPN+2zGNxGuEdsnlD+XIHm8fOzLbwb8Ou2Tm11zpPN57nOwfDDJfOXRF9+ebyd97+u6qcTXi21/8Ad1rkenXb53HwC9bJbtDhMB62Ocn94HsTnT5QcSPOUv3luIwmsy3vkYD8kyMDv9pKq8b1ap8/pyrDdIxhxVme1xDIY7/HsBp45S/960OZvwuylxteIvRwBBBta2vdZZLSea6QNFfGI7ZPLWZLcsvGGW3qstyd+H39v6ZEfP29/wC10be7ZjCWsYxglmkBLWkkMa0aZnW1OugHXXXRZfH4/iz/AIaGbN4f3Q/C9osbxIF9M2MMzEZgyNkdxzAMhJNvC6s3xcfH2t5oK5M1+9Wg2+ZXh1P7qFhNn8HLw+XYz3yfo81Nx5xd/DR5vE7daxN1HwP+sm+kqly/W/Za43p/uqzd6L4nQflR9Vy0OT6VlLB6lXotYrVeamDLiAA0ArgB4Wm0W5/x/p/TJ/5P1/tZm+2kc6nppgCWslcx/hnHZJ9bbesKhwbRFphb5cT0xKNboMSZT4g6OQhvHi4bCeWcEODfWL+uyscyk2puPoh4toi+p+q71lNEQQDfR8HxfnTPqSK3wvU/RW5XyNRuOGtd+p/mKXn/APij4n1SneowOwipv0MTh4HjRj6Cfaq/Fn/VhPyI/wBOUD3LH7PmHfSm/wA9iuc75IVuJ80tzthvNfBPJTUTIzw3GN8j7vu8aODGAjkdLk8wdO+LDw4tWLXl3l5MxPTV808+0E4DwGRgi4Dm08Z+abketJji17dyJ5E+yuNoWzCqqBVW4/EPGta2ewJtbTu5K7j6eiOnyVb7656vNee22zHutSNia4RyMcJInG5bexBa62tiDz6aHXksrBm8K22jlx+JXSqHYHimEOc6NtRGPunwnixm3xg29x8oLQ8TDl8/5UujLj8v4bbZ3enPE9ra0MniJAc8AMlaOrtNHW7rD0qPLwqzG6ebvHyp3+Lyde+aUuxCEXu0UbCzu7T5bn12HsC94Ufgn7vOVP44+zv2ercaZSQNo4WOgDPejlpzdpubm773ve9+q5yV483nqnu9x2zdMdMdmNtDhOMYnwzVU2Yx5shb5Mw9q1wSH6+aF1iyYMfyy8vTNf5oWPu6oJqXDooalpje10nZJaSGl7i3VpI5FUeRatskzVbwVmtIiUmUKUQEBAQEBB1VZIjeW3zZHZbam9jay9jzeSpSPbHGWtykVBNtSaU5vqLTnBx/f+Wf42b2/hqqbZzEMUmL3RTue83fLKHRN7tS4DQC2jQfQpZzYsddRP7OIx5LzvS7Nk8BbhlJHTtOci7pHWtmefONug6AdwCysuScluqWjjpFK6VHt9glTLidW+OnqHsc9pa5scjmn3tg0IGuoK0uNkpGKImYUc1LTkmYhaG7imfDhdMyVr43DPdrgWuF5HkXB8FQ5ExOSZhcwRMUiJSVQJRBR+8bBaibFKl8UFRI08OzmxyOafe2g2IFitXjZKRjiJmGfnpabzMQs3YGldHhdNFMxzCI3B7XAtIu52hafAqhyLROWZhbwxMY4iVNYzsjU09TNFHT1EjGSOEbmxyPa5l7sIIGvZt67rUx56WrEzMKFsNotMRC191uBuoqAGVpZLM8ySAghwHmsaQdRoL2/GKzuVk679vKF3j06ad1abZYFUyYjWPZT1L2uncWubHI5pGmoIGqvYctIxxEyqZcdpvM6WtgWECowanpKlrmh1IyORpBa9psOh5EEA+pZ176yzavuu0pvHFZ9lW1uymIYNUCanbJJkdeOWJpeCOVnxi5FxoQdPFaEZ8WWurKU4smO24bKbeJicrOEyBrHkWLmwTl/wCi0kgH0griOLhidzLueRkntEOrZDd3UVUzZq5roYQ7O8P+3Sm97ZebQTzJ18Nbj3Nyq1r00eYuPa07slu+CgknpKZsEckpbUgkMa55DeHIL2A0GoVfh2it5mZT8mszWNQxtzeHy07KwTxSxZnRZc7HMvYPva41Tm3raY1Lzi1msTuE/r6RtRFJDILskYWPHgRYqpW01ncLMxExqVHYtsTXYZOJKdssoY7NDNEC5wtyLmjVptz0IWtTkY8ldW/ZnWw3pO6toMSxvEmGmDJGNcMr3mLyfTrmkPTvy6qLo42Oere3fVnvGkMwuAtroI9CW1kcenIkStbp4K3ed45n/CvWNXiP8rS3r7KTVpiqaZpldGwxyRjzy2+YOb32JNxz1Fln8TPWm62+q7ycU21MIzs3tTiGGQeSspHyNaXGPNDUBzS5xc4Gw7QuT7VPlxYslurqQ0y5KR09LF2npMUxARVNVBKRdzIo2RuBYNC48MXLQbDVxubLrFbDj3Wsuclct9TaFh7sqSSHCuHKySN/EmOVzXMdqTbQqlyrROXcLeCJjHqVb7CYHUxYjRPkp6ljWyAuc6ORrR2XcyRor3Iy0nHMRKphx2i8TML6WQ0nn33BqvL83k1Tl8tzX4UmXLxb3vblbW62PFp4etx5f0zPDv1719f7X1iNCyqifDM0PY9uV4Pd/wAEHUHvCyK2ms7hpWiLRqVObRbsKmncXUn2THe7RcNnb3Ag6Ot3g38Fp4+ZS3a/aVC/GtHevd80m1eMUQEbo53hv32nlkNvF4sT6ylsPHtO4n+SMuavbX8O5+12NVALYopGkj7imeD7XgheeDx485/l74uafKP4SvejRzVGG07WRyyycaNzw1pe4e9vzEho7yq/FtWuSZnyT8iszTswdzmHTU5rOPFLFm4WXOxzL2z3tca8wu+bettalxxazXe4SXeRTPmwqpjiY+R54VmtBc42ljJsB4AlV+NMRkiZTZ4maTEIRujwmenrpXTQzxNNM4AvY9gJzs0uRzVvmXrakREq/GpaLTuGq212PqqWsmqIY5JY3zGeN7GmQtc52chzRqCHE+BFvQpMGelqdNp19EeXDaLdUNwzbvFZmiOKjtIRbNwajn3gOIDfWSFF8Pgidzbsk8fLPaKofjOz1e6eUzwVEsjnZpHtY57S4gHRzRY2vbTTRWqZcUV1WUFseSbd4XBt1W1lNTQSYex0jxKBK0M4vveR97t52zZeSzMFaWtMXleyzeK/hQ8bxcSAs6h7XfwaoD5v/as/C4fz/wDSD4jJ+X/tHqHZKtxipfLLE6BsshfNI5hhYAT2sjDqT3D2lT2z48VNRO0UYr5LbmFkbf7Ge6UMZgLWzQtyx5vNezS7Ceh0uD/9VHj8jw5nflK1mw9cdvOEBwnEsWwUGFsEpZmJDHxSTRgnmWOYdL+Bt4K5euDL+LfdWrbLj7abQbbYvUEMipclyLltPOT7Xmw9ii8DBXvNkkZssz2hbgWeuuUBAQEBAQEBAQEBAQEBAQEBAQEBAQEBAQEBAQU/Ubxa+glkZUwtc0SPDDJHJC4tDiG9oaEWt0WjXi4rxE1lRnkZKzO4YeIb0ausYYaeOOIvGUmPPNLr8TuPjYruvDpSd2lzbk3t2iGdu22FmFRHWVbDEyM5omO0ke+1mlzebWi99dSQOi45PJr0zSrrBgnfVZbqzl5y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P/2Q==">
            <a:extLst>
              <a:ext uri="{FF2B5EF4-FFF2-40B4-BE49-F238E27FC236}">
                <a16:creationId xmlns:a16="http://schemas.microsoft.com/office/drawing/2014/main" id="{5FAF7E17-88D1-4694-B85F-8007F7B45FB4}"/>
              </a:ext>
            </a:extLst>
          </p:cNvPr>
          <p:cNvSpPr>
            <a:spLocks noChangeAspect="1" noChangeArrowheads="1"/>
          </p:cNvSpPr>
          <p:nvPr/>
        </p:nvSpPr>
        <p:spPr bwMode="auto">
          <a:xfrm>
            <a:off x="833439" y="544513"/>
            <a:ext cx="277812"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952" tIns="40469" rIns="80952" bIns="40469"/>
          <a:lstStyle>
            <a:lvl1pPr defTabSz="455613">
              <a:defRPr>
                <a:solidFill>
                  <a:schemeClr val="tx1"/>
                </a:solidFill>
                <a:latin typeface="Calibri" pitchFamily="34" charset="0"/>
              </a:defRPr>
            </a:lvl1pPr>
            <a:lvl2pPr marL="742950" indent="-285750" defTabSz="455613">
              <a:defRPr>
                <a:solidFill>
                  <a:schemeClr val="tx1"/>
                </a:solidFill>
                <a:latin typeface="Calibri" pitchFamily="34" charset="0"/>
              </a:defRPr>
            </a:lvl2pPr>
            <a:lvl3pPr marL="1143000" indent="-228600" defTabSz="455613">
              <a:defRPr>
                <a:solidFill>
                  <a:schemeClr val="tx1"/>
                </a:solidFill>
                <a:latin typeface="Calibri" pitchFamily="34" charset="0"/>
              </a:defRPr>
            </a:lvl3pPr>
            <a:lvl4pPr marL="1600200" indent="-228600" defTabSz="455613">
              <a:defRPr>
                <a:solidFill>
                  <a:schemeClr val="tx1"/>
                </a:solidFill>
                <a:latin typeface="Calibri" pitchFamily="34" charset="0"/>
              </a:defRPr>
            </a:lvl4pPr>
            <a:lvl5pPr marL="2057400" indent="-228600" defTabSz="455613">
              <a:defRPr>
                <a:solidFill>
                  <a:schemeClr val="tx1"/>
                </a:solidFill>
                <a:latin typeface="Calibri" pitchFamily="34" charset="0"/>
              </a:defRPr>
            </a:lvl5pPr>
            <a:lvl6pPr marL="2514600" indent="-228600" defTabSz="455613" fontAlgn="base">
              <a:spcBef>
                <a:spcPct val="0"/>
              </a:spcBef>
              <a:spcAft>
                <a:spcPct val="0"/>
              </a:spcAft>
              <a:defRPr>
                <a:solidFill>
                  <a:schemeClr val="tx1"/>
                </a:solidFill>
                <a:latin typeface="Calibri" pitchFamily="34" charset="0"/>
              </a:defRPr>
            </a:lvl6pPr>
            <a:lvl7pPr marL="2971800" indent="-228600" defTabSz="455613" fontAlgn="base">
              <a:spcBef>
                <a:spcPct val="0"/>
              </a:spcBef>
              <a:spcAft>
                <a:spcPct val="0"/>
              </a:spcAft>
              <a:defRPr>
                <a:solidFill>
                  <a:schemeClr val="tx1"/>
                </a:solidFill>
                <a:latin typeface="Calibri" pitchFamily="34" charset="0"/>
              </a:defRPr>
            </a:lvl7pPr>
            <a:lvl8pPr marL="3429000" indent="-228600" defTabSz="455613" fontAlgn="base">
              <a:spcBef>
                <a:spcPct val="0"/>
              </a:spcBef>
              <a:spcAft>
                <a:spcPct val="0"/>
              </a:spcAft>
              <a:defRPr>
                <a:solidFill>
                  <a:schemeClr val="tx1"/>
                </a:solidFill>
                <a:latin typeface="Calibri" pitchFamily="34" charset="0"/>
              </a:defRPr>
            </a:lvl8pPr>
            <a:lvl9pPr marL="3886200" indent="-228600" defTabSz="455613" fontAlgn="base">
              <a:spcBef>
                <a:spcPct val="0"/>
              </a:spcBef>
              <a:spcAft>
                <a:spcPct val="0"/>
              </a:spcAft>
              <a:defRPr>
                <a:solidFill>
                  <a:schemeClr val="tx1"/>
                </a:solidFill>
                <a:latin typeface="Calibri" pitchFamily="34" charset="0"/>
              </a:defRPr>
            </a:lvl9pPr>
          </a:lstStyle>
          <a:p>
            <a:pPr fontAlgn="base">
              <a:spcBef>
                <a:spcPct val="0"/>
              </a:spcBef>
              <a:spcAft>
                <a:spcPct val="0"/>
              </a:spcAft>
            </a:pPr>
            <a:endParaRPr lang="en-CA" altLang="en-US">
              <a:solidFill>
                <a:srgbClr val="000000"/>
              </a:solidFill>
              <a:cs typeface="Arial" charset="0"/>
            </a:endParaRPr>
          </a:p>
        </p:txBody>
      </p:sp>
      <p:sp>
        <p:nvSpPr>
          <p:cNvPr id="9" name="Rectangle 8">
            <a:extLst>
              <a:ext uri="{FF2B5EF4-FFF2-40B4-BE49-F238E27FC236}">
                <a16:creationId xmlns:a16="http://schemas.microsoft.com/office/drawing/2014/main" id="{CCC99615-ECB2-4953-AE4D-BE6C3CC8882D}"/>
              </a:ext>
            </a:extLst>
          </p:cNvPr>
          <p:cNvSpPr/>
          <p:nvPr/>
        </p:nvSpPr>
        <p:spPr>
          <a:xfrm>
            <a:off x="4355420" y="3125788"/>
            <a:ext cx="4393293" cy="30321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0952" tIns="40469" rIns="80952" bIns="40469" anchor="ctr"/>
          <a:lstStyle/>
          <a:p>
            <a:pPr defTabSz="450795">
              <a:defRPr/>
            </a:pPr>
            <a:r>
              <a:rPr lang="en-CA" dirty="0">
                <a:solidFill>
                  <a:prstClr val="white"/>
                </a:solidFill>
              </a:rPr>
              <a:t>Global Security Incidents (millions)</a:t>
            </a:r>
          </a:p>
        </p:txBody>
      </p:sp>
      <p:graphicFrame>
        <p:nvGraphicFramePr>
          <p:cNvPr id="10" name="Chart 9">
            <a:extLst>
              <a:ext uri="{FF2B5EF4-FFF2-40B4-BE49-F238E27FC236}">
                <a16:creationId xmlns:a16="http://schemas.microsoft.com/office/drawing/2014/main" id="{529748BA-673A-4D96-BF04-05813A31B030}"/>
              </a:ext>
            </a:extLst>
          </p:cNvPr>
          <p:cNvGraphicFramePr/>
          <p:nvPr>
            <p:extLst>
              <p:ext uri="{D42A27DB-BD31-4B8C-83A1-F6EECF244321}">
                <p14:modId xmlns:p14="http://schemas.microsoft.com/office/powerpoint/2010/main" val="2631554442"/>
              </p:ext>
            </p:extLst>
          </p:nvPr>
        </p:nvGraphicFramePr>
        <p:xfrm>
          <a:off x="4382812" y="3605434"/>
          <a:ext cx="4418194" cy="2641113"/>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angle 10">
            <a:extLst>
              <a:ext uri="{FF2B5EF4-FFF2-40B4-BE49-F238E27FC236}">
                <a16:creationId xmlns:a16="http://schemas.microsoft.com/office/drawing/2014/main" id="{17D46BBB-8EF8-4C77-8C85-3F46B20DC671}"/>
              </a:ext>
            </a:extLst>
          </p:cNvPr>
          <p:cNvSpPr/>
          <p:nvPr/>
        </p:nvSpPr>
        <p:spPr>
          <a:xfrm>
            <a:off x="5463110" y="6197646"/>
            <a:ext cx="3459579" cy="261598"/>
          </a:xfrm>
          <a:prstGeom prst="rect">
            <a:avLst/>
          </a:prstGeom>
        </p:spPr>
        <p:txBody>
          <a:bodyPr wrap="none" lIns="90621" tIns="45315" rIns="90621" bIns="45315">
            <a:spAutoFit/>
          </a:bodyPr>
          <a:lstStyle/>
          <a:p>
            <a:pPr defTabSz="900333" fontAlgn="base">
              <a:spcBef>
                <a:spcPct val="0"/>
              </a:spcBef>
              <a:spcAft>
                <a:spcPct val="0"/>
              </a:spcAft>
            </a:pPr>
            <a:r>
              <a:rPr lang="en-CA" altLang="en-US" sz="1100" dirty="0">
                <a:solidFill>
                  <a:prstClr val="black"/>
                </a:solidFill>
                <a:cs typeface="Arial" charset="0"/>
              </a:rPr>
              <a:t>(based on reported incidents of sufficient size PWC 2016)</a:t>
            </a:r>
            <a:endParaRPr lang="en-CA" sz="1100" dirty="0">
              <a:solidFill>
                <a:prstClr val="black"/>
              </a:solidFill>
              <a:cs typeface="Arial" charset="0"/>
            </a:endParaRPr>
          </a:p>
        </p:txBody>
      </p:sp>
      <p:sp>
        <p:nvSpPr>
          <p:cNvPr id="12" name="Rectangle 11">
            <a:extLst>
              <a:ext uri="{FF2B5EF4-FFF2-40B4-BE49-F238E27FC236}">
                <a16:creationId xmlns:a16="http://schemas.microsoft.com/office/drawing/2014/main" id="{C75CD633-3B6F-4620-A8E8-29478EC7CF43}"/>
              </a:ext>
            </a:extLst>
          </p:cNvPr>
          <p:cNvSpPr/>
          <p:nvPr/>
        </p:nvSpPr>
        <p:spPr>
          <a:xfrm>
            <a:off x="4921418" y="3717444"/>
            <a:ext cx="2881686" cy="276999"/>
          </a:xfrm>
          <a:prstGeom prst="rect">
            <a:avLst/>
          </a:prstGeom>
        </p:spPr>
        <p:txBody>
          <a:bodyPr wrap="none" lIns="90621" tIns="45315" rIns="90621" bIns="45315">
            <a:spAutoFit/>
          </a:bodyPr>
          <a:lstStyle/>
          <a:p>
            <a:pPr defTabSz="900333" fontAlgn="base">
              <a:spcBef>
                <a:spcPct val="0"/>
              </a:spcBef>
              <a:spcAft>
                <a:spcPct val="0"/>
              </a:spcAft>
            </a:pPr>
            <a:r>
              <a:rPr lang="en-CA" sz="1200" dirty="0">
                <a:solidFill>
                  <a:prstClr val="black"/>
                </a:solidFill>
                <a:cs typeface="Arial" charset="0"/>
              </a:rPr>
              <a:t>61% compound annual growth since 2009</a:t>
            </a:r>
          </a:p>
        </p:txBody>
      </p:sp>
    </p:spTree>
    <p:extLst>
      <p:ext uri="{BB962C8B-B14F-4D97-AF65-F5344CB8AC3E}">
        <p14:creationId xmlns:p14="http://schemas.microsoft.com/office/powerpoint/2010/main" val="1703724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E538FA1-8396-4C98-B9C9-71C59BC67299}"/>
              </a:ext>
            </a:extLst>
          </p:cNvPr>
          <p:cNvSpPr/>
          <p:nvPr/>
        </p:nvSpPr>
        <p:spPr>
          <a:xfrm>
            <a:off x="695325" y="241300"/>
            <a:ext cx="8053388" cy="7699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0934" tIns="40460" rIns="80934" bIns="40460" anchor="ctr"/>
          <a:lstStyle/>
          <a:p>
            <a:pPr defTabSz="450690">
              <a:defRPr/>
            </a:pPr>
            <a:r>
              <a:rPr lang="en-CA" sz="3200" b="1" dirty="0">
                <a:solidFill>
                  <a:srgbClr val="004B8D"/>
                </a:solidFill>
                <a:latin typeface="+mj-lt"/>
                <a:ea typeface="+mj-ea"/>
                <a:cs typeface="Calibri" pitchFamily="34" charset="0"/>
              </a:rPr>
              <a:t>Threat Actors</a:t>
            </a:r>
          </a:p>
        </p:txBody>
      </p:sp>
      <p:sp>
        <p:nvSpPr>
          <p:cNvPr id="6" name="TextBox 5">
            <a:extLst>
              <a:ext uri="{FF2B5EF4-FFF2-40B4-BE49-F238E27FC236}">
                <a16:creationId xmlns:a16="http://schemas.microsoft.com/office/drawing/2014/main" id="{17D39754-F543-4856-BD71-97B54AFEDC31}"/>
              </a:ext>
            </a:extLst>
          </p:cNvPr>
          <p:cNvSpPr txBox="1"/>
          <p:nvPr/>
        </p:nvSpPr>
        <p:spPr>
          <a:xfrm>
            <a:off x="833439" y="1255766"/>
            <a:ext cx="7529512" cy="3036365"/>
          </a:xfrm>
          <a:prstGeom prst="rect">
            <a:avLst/>
          </a:prstGeom>
          <a:noFill/>
        </p:spPr>
        <p:txBody>
          <a:bodyPr lIns="80934" tIns="40460" rIns="80934" bIns="40460">
            <a:spAutoFit/>
          </a:bodyPr>
          <a:lstStyle>
            <a:defPPr>
              <a:defRPr lang="en-US"/>
            </a:defPPr>
            <a:lvl1pPr>
              <a:defRPr sz="3200" b="1">
                <a:solidFill>
                  <a:srgbClr val="004B8D"/>
                </a:solidFill>
                <a:cs typeface="Calibri"/>
              </a:defRPr>
            </a:lvl1pPr>
          </a:lstStyle>
          <a:p>
            <a:pPr marL="404473" indent="-404473" defTabSz="450690">
              <a:buFont typeface="Wingdings" panose="05000000000000000000" pitchFamily="2" charset="2"/>
              <a:buChar char="§"/>
              <a:defRPr/>
            </a:pPr>
            <a:r>
              <a:rPr lang="en-CA" b="0" dirty="0"/>
              <a:t>juveniles</a:t>
            </a:r>
          </a:p>
          <a:p>
            <a:pPr marL="404473" indent="-404473" defTabSz="450690">
              <a:buFont typeface="Wingdings" panose="05000000000000000000" pitchFamily="2" charset="2"/>
              <a:buChar char="§"/>
              <a:defRPr/>
            </a:pPr>
            <a:r>
              <a:rPr lang="en-CA" b="0" dirty="0"/>
              <a:t>insiders</a:t>
            </a:r>
          </a:p>
          <a:p>
            <a:pPr marL="404473" indent="-404473" defTabSz="450690">
              <a:buFont typeface="Wingdings" panose="05000000000000000000" pitchFamily="2" charset="2"/>
              <a:buChar char="§"/>
              <a:defRPr/>
            </a:pPr>
            <a:r>
              <a:rPr lang="en-CA" b="0" dirty="0"/>
              <a:t>hacktivists</a:t>
            </a:r>
          </a:p>
          <a:p>
            <a:pPr marL="404473" indent="-404473" defTabSz="450690">
              <a:buFont typeface="Wingdings" panose="05000000000000000000" pitchFamily="2" charset="2"/>
              <a:buChar char="§"/>
              <a:defRPr/>
            </a:pPr>
            <a:r>
              <a:rPr lang="en-CA" b="0" dirty="0"/>
              <a:t>organized crime</a:t>
            </a:r>
          </a:p>
          <a:p>
            <a:pPr marL="404473" indent="-404473" defTabSz="450690">
              <a:buFont typeface="Wingdings" panose="05000000000000000000" pitchFamily="2" charset="2"/>
              <a:buChar char="§"/>
              <a:defRPr/>
            </a:pPr>
            <a:r>
              <a:rPr lang="en-CA" b="0" dirty="0"/>
              <a:t>nation-states</a:t>
            </a:r>
          </a:p>
          <a:p>
            <a:pPr marL="404473" indent="-404473" defTabSz="450690">
              <a:buFont typeface="Wingdings" panose="05000000000000000000" pitchFamily="2" charset="2"/>
              <a:buChar char="§"/>
              <a:defRPr/>
            </a:pPr>
            <a:r>
              <a:rPr lang="en-CA" b="0" dirty="0"/>
              <a:t>cyber terrorists</a:t>
            </a:r>
          </a:p>
        </p:txBody>
      </p:sp>
      <p:sp>
        <p:nvSpPr>
          <p:cNvPr id="7" name="AutoShape 4" descr="data:image/jpeg;base64,/9j/4AAQSkZJRgABAQAAAQABAAD/2wCEAAkGBxQNDxAQDxQPEBQUEBYREBcYFhAQERYVGRgWFxUYFhUZHCghGBslGxYWIjIhJSorLi4uGCA1ODMsNyotLiwBCgoKDg0OGxAQGywlICQyLCwsLC40LC0sLywsLCwsLCwsLCwtLCwsLCwsLCwsLCwsLCwsLCwsLCwsLCwsLCwsLP/AABEIAHQBswMBEQACEQEDEQH/xAAcAAEAAgIDAQAAAAAAAAAAAAAABgcEBQEDCAL/xABKEAABAwIDBQMFCBAGAwAAAAABAAIDBBEFEiEGBxMxQSJRYRQycYGRFSM1UnKSsbIkM0JTVGJzdIKDk6Gzw9LTFhc0osHhQ8LR/8QAGgEBAAMBAQEAAAAAAAAAAAAAAAMEBQIBBv/EADERAQACAgECBAQGAQQDAAAAAAABAgMRBBIhEzEzURQyQXEiUoGRocFhIzRDsULh8P/aAAwDAQACEQMRAD8AvFAQEBAQEBAQEBAQEBAQEBAQEBAQEBAQEBAQEBAQEBAQEBAQEBAQEBAQEBAQEBAQEBAQEBAQEBAQEBBwg5QEBAQEBAQEBAQEBAQEBAQEBAQEBAQEBAQEBAQEBAQEBAQEBAQEBAQEBAQEBAQEBAQEBAQcEoIRT7cCrxaGjpSHQjicWTnxHBjrBn4oPXr6OdqePNcXXZXjNFsnTCt6vbrEGyyAVUgAkcAMkGgDiB9wrteNi1HZUnPk3Pd1f48xH8Kk+ZB/QuvhcXs88fJ7pTsNvIeJeDiT87HnsTENaWO7n5QBkPf066HSvn4ka3T9k+HkzvV1tg3WcuuUBAQEBAQEBAQEBAQEBAQEBAQEBAQEBAQEBAQEBAQEBAQEBAQEBAQEBAQEBAQEBAQEFPbx9vPKM9HRu961bNIP/J3sYfid56+jnpcbja/Hf9FHPn3+GrSbrPhan+TJ9Ryl5fpSj43qNLW4VOZZbQVP215+1S/GP4qlrkpqO8I7Utue0un3Kn+8VP7Kb+le+JT3j93nRb2k9yp/vFT+ym/pTxKe8HRb2lYu7faaopiyjrIang6NhkMU3vXc1xy+Z3H7n0cqPJxUt+OkxtbwZLR+G0StdUFwQEBAQEBAQEBAQEBAQEBAQEBAQEBAQEBAQEBAQEBAQEBAQEBAQEBAQEBAQEBAQEBB5XC+gYyWbrPhan+TJ9Ryrcv0pT8b1F+LIaQgqPeFthWUeIyw08xjjayMhuWN2paCdS2/NaPG49L492hSz5r1vqEcZvBxC4+yDzH3EP8ASpp4uLXkijkZN+a/lkNJygICAgICAgICAgICAgICAgICAgICAgICAgICAgICAgICAgICAgICAgICAgICAgICDyuF9Axks3WfC1P8mT6jlW5fpSn43qL8WQ0hBQ29f4Wm/JxfUC1+H6X7s3k+p+yJR8x6R9KsT5II83qZYDZEBAQEBAQEBAQEBAQEBAQEBAQEBAQEBAQEBAQEBAQEBAQEBAQEBAQEBAQEBAQEBBwgp7abEIMMqDDNg9DY3MTw/syN7x71z5XHT2LSxVtkruLyo5LVpOppDCodvKemkEsGF0kTxezmyZXC4sdeF3Lu3GtaNTeXMZ61ncVhtf8AOF/4Gz9u7+2o/gI/M6+Ln2fUW997nNHkjBdwH293U2+9ryeDGvmexy535I9vX+FpvycX1Ap+H6SLk+o0+y+AS4nUNihGgs6V5vkjbfmfE9B19qkzZYx13KPHjm9tQ9ILEayFbc7duwmeOFsDZs8XEuZDHbtEWtkPcrWDjRlje1fNn8OYjTYbC7UnF4ZZXRCHhy8OweZL9lrr3LRbmuM+Hwra27w5fEjaPbS7zH0FZPTCmZII3AZjKWE3a13m5Dbn3qbFxIvSLbRZOT0WmumrO+N/4JH+3P8AbUnwEe6P4z/DJo98LSRxqVzR3slEh+a5jfpXNuBP0l1HLj6wn2z+PQYlFxaZ+YA2cCMr2Huc3p9BVPJjtjnVlml63jdUP2q3kvw+slphTMlDMvaMpYTmaHebkNuferOHiRkp1bQZeR0W6dNdS73i6RjZKVjGF7Q9wmLi1pIBdbh62GtlJbg6idS5jl9/JagN1nriH7d7b+5D4Y2xCd8jXPcC8xhrQQAfNN7m/wA0qzg4/ixM7QZs3h6hFv8AOF/4HH+3d/bVj4CPzIPi59llYBiPllJBUFoYZYmyFt8wbcXtewv7FQvXptNfZcpbqrEtguXQgICAgICAgICAgICAgICAghu0e8aloXOiZmqZW6Oay2Rp7nSHS/gL2VnFxb3jflCC/IpXt5olNvilvpTQtHcZXOPtyhWY4Efm/hB8XPs+6TfBI5zW+SRyFxDQGSuDiToABkNzfovLcGIjfU9jlzvWk22v2nfhlHFUmEPc97WOjL8uUua5x7Qab2tbkquHDGS/TtYy5Oiu9MfYPbF2L8fNC2DhZLWeZM2bN+KLeaveRg8LXfe3OHL4m+yXKunEBAQEBAQEBAQEBAQEGr2iwGLEoHQTi45scLZ2O6Oae/6V3jyWx23Di9IvGpUBtJgEuGTmGcX5mN4uGSN+M391x09hOziy1yRuGZkxzSdS1SkcOym89ny2/SF5PlL2vnCwdstn5cTx2WGAWtHEZHkEsjbkGp7z3Dr7SqWDLGPBuVrLjm+XULP2dwKLDYGwQCwGr3G2d7urnHqfoVDJktktuVulIpGobRcO1M76/wDW0/5t/wC7lp8H5JUOX80N/uR/0lV+dfy2KHnfPH2ScT5Z+6Bbxvhas/KN/hsVzi+lCtn9SVp7tKON+FUznMjcTxLktaT9sf1IWfypnxZXcER4cI3vkw2mhigkjZFHO6WxDQ1pfHldmLgOdnZNfHxU/CteZmPoh5VaxET9Wq3LveMQla2+Q0rjJ3XD48l/HV1vSVJzojoj7uOLvrlqt53wtVfq/wCGxScX0occn1Ja7GsJ4NNQ1AHZqIHZu7iMeWu9rS0+1SY8m7Wr7OL01WJ911busW8sw2BxN3xjgSdTdmgJ8S3KfWsrkU6Mkw0cF+qkSqDbGudieKS8PtZpRTQdQQ05GkeBdd36S0sFYx4o391DLM3ydvs120lE2lrKiBnmxScMd5sACT4k3PrUmK3VSLT9XGSvTaYXjsnWMp8GpJpSGsZRse89wDdVkZazbLMR7tLHMRjiZ9lc4vvGra6YRUIMDXOyxNa1r5387XJBANtbDl3nmr1OJjpG7/8ApUtyL2nVXdPhuPQM4xkqXWGYtErJXjr5lyD6BdeRfjTOtPZryIje2XsbvOkMrIMQyua8hrZgAxzSdBnA0Iv1FreK5zcONdVHWLkzvVkl3p43PQU0ElK/hudUZHGzHXbkebdoHqAq/Fx1vaYsl5F5pWJhB8O29xGoj8mgzTVD5C4PDGFzYw1oytaBlGuYlzuVx6rduNirPVPaP7V658k9o80k2MZijKiSXE5poaeGMvkD+C4PNjaxaDYAAkkHoB1UGecM11jjulxeLvd57I7j28mrq5uHQ3gYXZYg1ofO+5sCbg2J+KBp3lT4+JSsbuivyb2nVXc6sx2hZ5RLxnRtGZ4eIJQB+M1vaA9HJedPGvPTD3eesblgUe8CumqoxxsrJKlgyBkRDWOkHYBLbkAG1+a7txccVns5jkXm0Ld2rqJ4qKZ9G0vnAbwgG5ySXtB7PXskrMxRWbxFvJeyTMVnp81eii2gmGYyOj8M9Mw/7QVd6uLH0VenkT9WpqNrMVwmcR1bi82zZJGxvY5t+bXsseh1vopIwYctd1cTly451ZbOA403EKJlVGC3Ox128y17btc3xs4HXroVn5Mc0v0yu0vFq9UKZoN5Fex8bny8YdWFkbQ4kWAJa2/MjktO3Exa9lCOTk22ldX489hqHCqjZbNZjImWH5PV9vTdR1rxonpd2tnnuythd4k7qmKnrXCZkrhG19mtka92jL5QA4E2HK+q5z8WsVm1fo9w8i0zqyU71sdfRUQZES187+EHDQtYBd5B77Wb+kq/Exxe/f6JuRkmte31VVsTs77p1bICS2NrTJMRzDBYWb4kkDw1PRaOfL4dd/VSxY+u2l94Vg0FGwMp4o4gO4DMfFzuZPiVj2va87tLTrWK9ohkyUrHuDnMY5wILSWtLgRyIPRc7l7qEG30fB8X50z6kit8L1P0V+V8iutjsbq6bjQYfHxJZsuoaZHNazNqG8h53M6BXs2OltTee0KmK969qQ2GKYzjNAWvqZKmIONgXCB0ZPd2QWg89FHTHx79qw7tfNTvKwN2+2DsUjkjnDRNFYkt0a9h5Ot0IIsRy5HrYU+TgjHMTHlK1gy9cd/N97eVOItfBHhbXEOa8yuDYzlILcvafoOZ9i8wRi7zkM05O3Qis2G7QAF/FeeuVslPm9QtZWYvxfLSCa8j3Y2zG8iphqGw19pWGThPJaI5YzfKSbAAgHmCL/QvcvEpNeqjzHyLRbVlgbd7T+5VKJWtD5Hv4cIN8uaxJc62tgBy66DTmqeDD4ttfRazZPDrtXWEYpjOLl76aYhrCA63BhjBOthoSdLHqr16cfF2tCpW2bJ3rLdYZTY9HURMkkDo3PAe93AlY1vNxNgHE2vYd9uShvPGmszEd0tYzxPdK9t9q24TAH5RJLIS2Fl7Akc3OPxRcem4Hiq+DDOW2vomy5YxwrzDcSxrF80tO9zGA2u3hQxX6hpcCXfvV21OPi7Wjuq1tnyd4cx7a4lhNQIcQHGAsXNcGB5YdM0cjNDyPO/K2ifD4std0IzZMc6ut7D61lTFHNEczJGB7D4EXCzbVms6leiYmNwyF49EBBhYphMNY0MqY45mh2ZocL2PK47l1W9qzus6c2rFvOGr/wAEYf8AglP81SfEZfzS48HH7Q5bsVQAgilp7g3HZXnj5PzS98HH7Q3jIWtLnAAFxBebAFxAAF+/QAKLaR2ICCl99MgNfC0G5bTDN4Xe+y0+DH4JUOXP4oSLciPsOp/Ov5bFDzvnj7JOJ8s/dAd43wtWfLb/AA2K5xfShWz+pLNwDZXEqqmjlpZC2J18g8okjtZxB7I0GoK4yZsNbTFo7/Z1TFktG6z2+7Og3W10781RLAy/nOc+SeT2W1+cuZ5mOsfhj+nUcW8z3lZeyOy0WExFkV3vfYyyGwc8jlp9y0XNh49VQzZrZZ3K5ixRjjsp7ef8LVX6v+GxafF9KFDk+pKWT4R5XsvAWi74GmoZ39lzw8fMLvWAq0ZOjkz/AJ7J5p1YI/wiexu1Rw6CvjBN5YM0HPSbRg/2uv8Aq1Zz4fEtWf3+yDFl6ImGbuiwjyjEBKR2KZhf4cR3ZYPZnP6IXHMydNNe7ri03bfs0u3HwpXfnDv+FNx/TqjzepZPsfcRsrT2vrFTB3ozN/6VLH/uZ/VZv/t4/RoNzLGnEZC62YUrzH6c8YJHjY+wlTc2Z6I+6Pi66/0XastoPN+2zGNxGuEdsnlD+XIHm8fOzLbwb8Ou2Tm11zpPN57nOwfDDJfOXRF9+ebyd97+u6qcTXi21/8Ad1rkenXb53HwC9bJbtDhMB62Ocn94HsTnT5QcSPOUv3luIwmsy3vkYD8kyMDv9pKq8b1ap8/pyrDdIxhxVme1xDIY7/HsBp45S/960OZvwuylxteIvRwBBBta2vdZZLSea6QNFfGI7ZPLWZLcsvGGW3qstyd+H39v6ZEfP29/wC10be7ZjCWsYxglmkBLWkkMa0aZnW1OugHXXXRZfH4/iz/AIaGbN4f3Q/C9osbxIF9M2MMzEZgyNkdxzAMhJNvC6s3xcfH2t5oK5M1+9Wg2+ZXh1P7qFhNn8HLw+XYz3yfo81Nx5xd/DR5vE7daxN1HwP+sm+kqly/W/Za43p/uqzd6L4nQflR9Vy0OT6VlLB6lXotYrVeamDLiAA0ArgB4Wm0W5/x/p/TJ/5P1/tZm+2kc6nppgCWslcx/hnHZJ9bbesKhwbRFphb5cT0xKNboMSZT4g6OQhvHi4bCeWcEODfWL+uyscyk2puPoh4toi+p+q71lNEQQDfR8HxfnTPqSK3wvU/RW5XyNRuOGtd+p/mKXn/APij4n1SneowOwipv0MTh4HjRj6Cfaq/Fn/VhPyI/wBOUD3LH7PmHfSm/wA9iuc75IVuJ80tzthvNfBPJTUTIzw3GN8j7vu8aODGAjkdLk8wdO+LDw4tWLXl3l5MxPTV808+0E4DwGRgi4Dm08Z+abketJji17dyJ5E+yuNoWzCqqBVW4/EPGta2ewJtbTu5K7j6eiOnyVb7656vNee22zHutSNia4RyMcJInG5bexBa62tiDz6aHXksrBm8K22jlx+JXSqHYHimEOc6NtRGPunwnixm3xg29x8oLQ8TDl8/5UujLj8v4bbZ3enPE9ra0MniJAc8AMlaOrtNHW7rD0qPLwqzG6ebvHyp3+Lyde+aUuxCEXu0UbCzu7T5bn12HsC94Ufgn7vOVP44+zv2ercaZSQNo4WOgDPejlpzdpubm773ve9+q5yV483nqnu9x2zdMdMdmNtDhOMYnwzVU2Yx5shb5Mw9q1wSH6+aF1iyYMfyy8vTNf5oWPu6oJqXDooalpje10nZJaSGl7i3VpI5FUeRatskzVbwVmtIiUmUKUQEBAQEBB1VZIjeW3zZHZbam9jay9jzeSpSPbHGWtykVBNtSaU5vqLTnBx/f+Wf42b2/hqqbZzEMUmL3RTue83fLKHRN7tS4DQC2jQfQpZzYsddRP7OIx5LzvS7Nk8BbhlJHTtOci7pHWtmefONug6AdwCysuScluqWjjpFK6VHt9glTLidW+OnqHsc9pa5scjmn3tg0IGuoK0uNkpGKImYUc1LTkmYhaG7imfDhdMyVr43DPdrgWuF5HkXB8FQ5ExOSZhcwRMUiJSVQJRBR+8bBaibFKl8UFRI08OzmxyOafe2g2IFitXjZKRjiJmGfnpabzMQs3YGldHhdNFMxzCI3B7XAtIu52hafAqhyLROWZhbwxMY4iVNYzsjU09TNFHT1EjGSOEbmxyPa5l7sIIGvZt67rUx56WrEzMKFsNotMRC191uBuoqAGVpZLM8ySAghwHmsaQdRoL2/GKzuVk679vKF3j06ad1abZYFUyYjWPZT1L2uncWubHI5pGmoIGqvYctIxxEyqZcdpvM6WtgWECowanpKlrmh1IyORpBa9psOh5EEA+pZ176yzavuu0pvHFZ9lW1uymIYNUCanbJJkdeOWJpeCOVnxi5FxoQdPFaEZ8WWurKU4smO24bKbeJicrOEyBrHkWLmwTl/wCi0kgH0griOLhidzLueRkntEOrZDd3UVUzZq5roYQ7O8P+3Sm97ZebQTzJ18Nbj3Nyq1r00eYuPa07slu+CgknpKZsEckpbUgkMa55DeHIL2A0GoVfh2it5mZT8mszWNQxtzeHy07KwTxSxZnRZc7HMvYPva41Tm3raY1Lzi1msTuE/r6RtRFJDILskYWPHgRYqpW01ncLMxExqVHYtsTXYZOJKdssoY7NDNEC5wtyLmjVptz0IWtTkY8ldW/ZnWw3pO6toMSxvEmGmDJGNcMr3mLyfTrmkPTvy6qLo42Oere3fVnvGkMwuAtroI9CW1kcenIkStbp4K3ed45n/CvWNXiP8rS3r7KTVpiqaZpldGwxyRjzy2+YOb32JNxz1Fln8TPWm62+q7ycU21MIzs3tTiGGQeSspHyNaXGPNDUBzS5xc4Gw7QuT7VPlxYslurqQ0y5KR09LF2npMUxARVNVBKRdzIo2RuBYNC48MXLQbDVxubLrFbDj3Wsuclct9TaFh7sqSSHCuHKySN/EmOVzXMdqTbQqlyrROXcLeCJjHqVb7CYHUxYjRPkp6ljWyAuc6ORrR2XcyRor3Iy0nHMRKphx2i8TML6WQ0nn33BqvL83k1Tl8tzX4UmXLxb3vblbW62PFp4etx5f0zPDv1719f7X1iNCyqifDM0PY9uV4Pd/wAEHUHvCyK2ms7hpWiLRqVObRbsKmncXUn2THe7RcNnb3Ag6Ot3g38Fp4+ZS3a/aVC/GtHevd80m1eMUQEbo53hv32nlkNvF4sT6ylsPHtO4n+SMuavbX8O5+12NVALYopGkj7imeD7XgheeDx485/l74uafKP4SvejRzVGG07WRyyycaNzw1pe4e9vzEho7yq/FtWuSZnyT8iszTswdzmHTU5rOPFLFm4WXOxzL2z3tca8wu+bettalxxazXe4SXeRTPmwqpjiY+R54VmtBc42ljJsB4AlV+NMRkiZTZ4maTEIRujwmenrpXTQzxNNM4AvY9gJzs0uRzVvmXrakREq/GpaLTuGq212PqqWsmqIY5JY3zGeN7GmQtc52chzRqCHE+BFvQpMGelqdNp19EeXDaLdUNwzbvFZmiOKjtIRbNwajn3gOIDfWSFF8Pgidzbsk8fLPaKofjOz1e6eUzwVEsjnZpHtY57S4gHRzRY2vbTTRWqZcUV1WUFseSbd4XBt1W1lNTQSYex0jxKBK0M4vveR97t52zZeSzMFaWtMXleyzeK/hQ8bxcSAs6h7XfwaoD5v/as/C4fz/wDSD4jJ+X/tHqHZKtxipfLLE6BsshfNI5hhYAT2sjDqT3D2lT2z48VNRO0UYr5LbmFkbf7Ge6UMZgLWzQtyx5vNezS7Ceh0uD/9VHj8jw5nflK1mw9cdvOEBwnEsWwUGFsEpZmJDHxSTRgnmWOYdL+Bt4K5euDL+LfdWrbLj7abQbbYvUEMipclyLltPOT7Xmw9ii8DBXvNkkZssz2hbgWeuuUBAQEBAQEBAQEBAQEBAQEBAQEBAQEBAQEBAQU/Ubxa+glkZUwtc0SPDDJHJC4tDiG9oaEWt0WjXi4rxE1lRnkZKzO4YeIb0ausYYaeOOIvGUmPPNLr8TuPjYruvDpSd2lzbk3t2iGdu22FmFRHWVbDEyM5omO0ke+1mlzebWi99dSQOi45PJr0zSrrBgnfVZbqzl5y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P/2Q==">
            <a:extLst>
              <a:ext uri="{FF2B5EF4-FFF2-40B4-BE49-F238E27FC236}">
                <a16:creationId xmlns:a16="http://schemas.microsoft.com/office/drawing/2014/main" id="{606751F9-D0FA-4A6E-9EC6-F46D38E979C2}"/>
              </a:ext>
            </a:extLst>
          </p:cNvPr>
          <p:cNvSpPr>
            <a:spLocks noChangeAspect="1" noChangeArrowheads="1"/>
          </p:cNvSpPr>
          <p:nvPr/>
        </p:nvSpPr>
        <p:spPr bwMode="auto">
          <a:xfrm>
            <a:off x="695325" y="411261"/>
            <a:ext cx="277813"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934" tIns="40460" rIns="80934" bIns="40460"/>
          <a:lstStyle>
            <a:lvl1pPr defTabSz="455613">
              <a:defRPr>
                <a:solidFill>
                  <a:schemeClr val="tx1"/>
                </a:solidFill>
                <a:latin typeface="Calibri" pitchFamily="34" charset="0"/>
              </a:defRPr>
            </a:lvl1pPr>
            <a:lvl2pPr marL="742950" indent="-285750" defTabSz="455613">
              <a:defRPr>
                <a:solidFill>
                  <a:schemeClr val="tx1"/>
                </a:solidFill>
                <a:latin typeface="Calibri" pitchFamily="34" charset="0"/>
              </a:defRPr>
            </a:lvl2pPr>
            <a:lvl3pPr marL="1143000" indent="-228600" defTabSz="455613">
              <a:defRPr>
                <a:solidFill>
                  <a:schemeClr val="tx1"/>
                </a:solidFill>
                <a:latin typeface="Calibri" pitchFamily="34" charset="0"/>
              </a:defRPr>
            </a:lvl3pPr>
            <a:lvl4pPr marL="1600200" indent="-228600" defTabSz="455613">
              <a:defRPr>
                <a:solidFill>
                  <a:schemeClr val="tx1"/>
                </a:solidFill>
                <a:latin typeface="Calibri" pitchFamily="34" charset="0"/>
              </a:defRPr>
            </a:lvl4pPr>
            <a:lvl5pPr marL="2057400" indent="-228600" defTabSz="455613">
              <a:defRPr>
                <a:solidFill>
                  <a:schemeClr val="tx1"/>
                </a:solidFill>
                <a:latin typeface="Calibri" pitchFamily="34" charset="0"/>
              </a:defRPr>
            </a:lvl5pPr>
            <a:lvl6pPr marL="2514600" indent="-228600" defTabSz="455613" fontAlgn="base">
              <a:spcBef>
                <a:spcPct val="0"/>
              </a:spcBef>
              <a:spcAft>
                <a:spcPct val="0"/>
              </a:spcAft>
              <a:defRPr>
                <a:solidFill>
                  <a:schemeClr val="tx1"/>
                </a:solidFill>
                <a:latin typeface="Calibri" pitchFamily="34" charset="0"/>
              </a:defRPr>
            </a:lvl6pPr>
            <a:lvl7pPr marL="2971800" indent="-228600" defTabSz="455613" fontAlgn="base">
              <a:spcBef>
                <a:spcPct val="0"/>
              </a:spcBef>
              <a:spcAft>
                <a:spcPct val="0"/>
              </a:spcAft>
              <a:defRPr>
                <a:solidFill>
                  <a:schemeClr val="tx1"/>
                </a:solidFill>
                <a:latin typeface="Calibri" pitchFamily="34" charset="0"/>
              </a:defRPr>
            </a:lvl7pPr>
            <a:lvl8pPr marL="3429000" indent="-228600" defTabSz="455613" fontAlgn="base">
              <a:spcBef>
                <a:spcPct val="0"/>
              </a:spcBef>
              <a:spcAft>
                <a:spcPct val="0"/>
              </a:spcAft>
              <a:defRPr>
                <a:solidFill>
                  <a:schemeClr val="tx1"/>
                </a:solidFill>
                <a:latin typeface="Calibri" pitchFamily="34" charset="0"/>
              </a:defRPr>
            </a:lvl8pPr>
            <a:lvl9pPr marL="3886200" indent="-228600" defTabSz="455613" fontAlgn="base">
              <a:spcBef>
                <a:spcPct val="0"/>
              </a:spcBef>
              <a:spcAft>
                <a:spcPct val="0"/>
              </a:spcAft>
              <a:defRPr>
                <a:solidFill>
                  <a:schemeClr val="tx1"/>
                </a:solidFill>
                <a:latin typeface="Calibri" pitchFamily="34" charset="0"/>
              </a:defRPr>
            </a:lvl9pPr>
          </a:lstStyle>
          <a:p>
            <a:pPr fontAlgn="base">
              <a:spcBef>
                <a:spcPct val="0"/>
              </a:spcBef>
              <a:spcAft>
                <a:spcPct val="0"/>
              </a:spcAft>
            </a:pPr>
            <a:endParaRPr lang="en-CA" altLang="en-US">
              <a:solidFill>
                <a:srgbClr val="000000"/>
              </a:solidFill>
              <a:cs typeface="Arial" charset="0"/>
            </a:endParaRPr>
          </a:p>
        </p:txBody>
      </p:sp>
      <p:sp>
        <p:nvSpPr>
          <p:cNvPr id="8" name="AutoShape 6" descr="data:image/jpeg;base64,/9j/4AAQSkZJRgABAQAAAQABAAD/2wCEAAkGBxQNDxAQDxQPEBQUEBYREBcYFhAQERYVGRgWFxUYFhUZHCghGBslGxYWIjIhJSorLi4uGCA1ODMsNyotLiwBCgoKDg0OGxAQGywlICQyLCwsLC40LC0sLywsLCwsLCwsLCwtLCwsLCwsLCwsLCwsLCwsLCwsLCwsLCwsLCwsLP/AABEIAHQBswMBEQACEQEDEQH/xAAcAAEAAgIDAQAAAAAAAAAAAAAABgcEBQEDCAL/xABKEAABAwIDBQMFCBAGAwAAAAABAAIDBBEFEiEGBxMxQSJRYRQycYGRFSM1UnKSsbIkM0JTVGJzdIKDk6Gzw9LTFhc0osHhQ8LR/8QAGgEBAAMBAQEAAAAAAAAAAAAAAAMEBQIBBv/EADERAQACAgECBAQGAQQDAAAAAAABAgMRBBIhEzEzURQyQXEiUoGRocFhIzRDsULh8P/aAAwDAQACEQMRAD8AvFAQEBAQEBAQEBAQEBAQEBAQEBAQEBAQEBAQEBAQEBAQEBAQEBAQEBAQEBAQEBAQEBAQEBAQEBAQEBBwg5QEBAQEBAQEBAQEBAQEBAQEBAQEBAQEBAQEBAQEBAQEBAQEBAQEBAQEBAQEBAQEBAQEBAQcEoIRT7cCrxaGjpSHQjicWTnxHBjrBn4oPXr6OdqePNcXXZXjNFsnTCt6vbrEGyyAVUgAkcAMkGgDiB9wrteNi1HZUnPk3Pd1f48xH8Kk+ZB/QuvhcXs88fJ7pTsNvIeJeDiT87HnsTENaWO7n5QBkPf066HSvn4ka3T9k+HkzvV1tg3WcuuUBAQEBAQEBAQEBAQEBAQEBAQEBAQEBAQEBAQEBAQEBAQEBAQEBAQEBAQEBAQEBAQEFPbx9vPKM9HRu961bNIP/J3sYfid56+jnpcbja/Hf9FHPn3+GrSbrPhan+TJ9Ryl5fpSj43qNLW4VOZZbQVP215+1S/GP4qlrkpqO8I7Utue0un3Kn+8VP7Kb+le+JT3j93nRb2k9yp/vFT+ym/pTxKe8HRb2lYu7faaopiyjrIang6NhkMU3vXc1xy+Z3H7n0cqPJxUt+OkxtbwZLR+G0StdUFwQEBAQEBAQEBAQEBAQEBAQEBAQEBAQEBAQEBAQEBAQEBAQEBAQEBAQEBAQEBAQEBB5XC+gYyWbrPhan+TJ9Ryrcv0pT8b1F+LIaQgqPeFthWUeIyw08xjjayMhuWN2paCdS2/NaPG49L492hSz5r1vqEcZvBxC4+yDzH3EP8ASpp4uLXkijkZN+a/lkNJygICAgICAgICAgICAgICAgICAgICAgICAgICAgICAgICAgICAgICAgICAgICAgICDyuF9Axks3WfC1P8mT6jlW5fpSn43qL8WQ0hBQ29f4Wm/JxfUC1+H6X7s3k+p+yJR8x6R9KsT5II83qZYDZEBAQEBAQEBAQEBAQEBAQEBAQEBAQEBAQEBAQEBAQEBAQEBAQEBAQEBAQEBAQEBBwgp7abEIMMqDDNg9DY3MTw/syN7x71z5XHT2LSxVtkruLyo5LVpOppDCodvKemkEsGF0kTxezmyZXC4sdeF3Lu3GtaNTeXMZ61ncVhtf8AOF/4Gz9u7+2o/gI/M6+Ln2fUW997nNHkjBdwH293U2+9ryeDGvmexy535I9vX+FpvycX1Ap+H6SLk+o0+y+AS4nUNihGgs6V5vkjbfmfE9B19qkzZYx13KPHjm9tQ9ILEayFbc7duwmeOFsDZs8XEuZDHbtEWtkPcrWDjRlje1fNn8OYjTYbC7UnF4ZZXRCHhy8OweZL9lrr3LRbmuM+Hwra27w5fEjaPbS7zH0FZPTCmZII3AZjKWE3a13m5Dbn3qbFxIvSLbRZOT0WmumrO+N/4JH+3P8AbUnwEe6P4z/DJo98LSRxqVzR3slEh+a5jfpXNuBP0l1HLj6wn2z+PQYlFxaZ+YA2cCMr2Huc3p9BVPJjtjnVlml63jdUP2q3kvw+slphTMlDMvaMpYTmaHebkNuferOHiRkp1bQZeR0W6dNdS73i6RjZKVjGF7Q9wmLi1pIBdbh62GtlJbg6idS5jl9/JagN1nriH7d7b+5D4Y2xCd8jXPcC8xhrQQAfNN7m/wA0qzg4/ixM7QZs3h6hFv8AOF/4HH+3d/bVj4CPzIPi59llYBiPllJBUFoYZYmyFt8wbcXtewv7FQvXptNfZcpbqrEtguXQgICAgICAgICAgICAgICAghu0e8aloXOiZmqZW6Oay2Rp7nSHS/gL2VnFxb3jflCC/IpXt5olNvilvpTQtHcZXOPtyhWY4Efm/hB8XPs+6TfBI5zW+SRyFxDQGSuDiToABkNzfovLcGIjfU9jlzvWk22v2nfhlHFUmEPc97WOjL8uUua5x7Qab2tbkquHDGS/TtYy5Oiu9MfYPbF2L8fNC2DhZLWeZM2bN+KLeaveRg8LXfe3OHL4m+yXKunEBAQEBAQEBAQEBAQEGr2iwGLEoHQTi45scLZ2O6Oae/6V3jyWx23Di9IvGpUBtJgEuGTmGcX5mN4uGSN+M391x09hOziy1yRuGZkxzSdS1SkcOym89ny2/SF5PlL2vnCwdstn5cTx2WGAWtHEZHkEsjbkGp7z3Dr7SqWDLGPBuVrLjm+XULP2dwKLDYGwQCwGr3G2d7urnHqfoVDJktktuVulIpGobRcO1M76/wDW0/5t/wC7lp8H5JUOX80N/uR/0lV+dfy2KHnfPH2ScT5Z+6Bbxvhas/KN/hsVzi+lCtn9SVp7tKON+FUznMjcTxLktaT9sf1IWfypnxZXcER4cI3vkw2mhigkjZFHO6WxDQ1pfHldmLgOdnZNfHxU/CteZmPoh5VaxET9Wq3LveMQla2+Q0rjJ3XD48l/HV1vSVJzojoj7uOLvrlqt53wtVfq/wCGxScX0occn1Ja7GsJ4NNQ1AHZqIHZu7iMeWu9rS0+1SY8m7Wr7OL01WJ911busW8sw2BxN3xjgSdTdmgJ8S3KfWsrkU6Mkw0cF+qkSqDbGudieKS8PtZpRTQdQQ05GkeBdd36S0sFYx4o391DLM3ydvs120lE2lrKiBnmxScMd5sACT4k3PrUmK3VSLT9XGSvTaYXjsnWMp8GpJpSGsZRse89wDdVkZazbLMR7tLHMRjiZ9lc4vvGra6YRUIMDXOyxNa1r5387XJBANtbDl3nmr1OJjpG7/8ApUtyL2nVXdPhuPQM4xkqXWGYtErJXjr5lyD6BdeRfjTOtPZryIje2XsbvOkMrIMQyua8hrZgAxzSdBnA0Iv1FreK5zcONdVHWLkzvVkl3p43PQU0ElK/hudUZHGzHXbkebdoHqAq/Fx1vaYsl5F5pWJhB8O29xGoj8mgzTVD5C4PDGFzYw1oytaBlGuYlzuVx6rduNirPVPaP7V658k9o80k2MZijKiSXE5poaeGMvkD+C4PNjaxaDYAAkkHoB1UGecM11jjulxeLvd57I7j28mrq5uHQ3gYXZYg1ofO+5sCbg2J+KBp3lT4+JSsbuivyb2nVXc6sx2hZ5RLxnRtGZ4eIJQB+M1vaA9HJedPGvPTD3eesblgUe8CumqoxxsrJKlgyBkRDWOkHYBLbkAG1+a7txccVns5jkXm0Ld2rqJ4qKZ9G0vnAbwgG5ySXtB7PXskrMxRWbxFvJeyTMVnp81eii2gmGYyOj8M9Mw/7QVd6uLH0VenkT9WpqNrMVwmcR1bi82zZJGxvY5t+bXsseh1vopIwYctd1cTly451ZbOA403EKJlVGC3Ox128y17btc3xs4HXroVn5Mc0v0yu0vFq9UKZoN5Fex8bny8YdWFkbQ4kWAJa2/MjktO3Exa9lCOTk22ldX489hqHCqjZbNZjImWH5PV9vTdR1rxonpd2tnnuythd4k7qmKnrXCZkrhG19mtka92jL5QA4E2HK+q5z8WsVm1fo9w8i0zqyU71sdfRUQZES187+EHDQtYBd5B77Wb+kq/Exxe/f6JuRkmte31VVsTs77p1bICS2NrTJMRzDBYWb4kkDw1PRaOfL4dd/VSxY+u2l94Vg0FGwMp4o4gO4DMfFzuZPiVj2va87tLTrWK9ohkyUrHuDnMY5wILSWtLgRyIPRc7l7qEG30fB8X50z6kit8L1P0V+V8iutjsbq6bjQYfHxJZsuoaZHNazNqG8h53M6BXs2OltTee0KmK969qQ2GKYzjNAWvqZKmIONgXCB0ZPd2QWg89FHTHx79qw7tfNTvKwN2+2DsUjkjnDRNFYkt0a9h5Ot0IIsRy5HrYU+TgjHMTHlK1gy9cd/N97eVOItfBHhbXEOa8yuDYzlILcvafoOZ9i8wRi7zkM05O3Qis2G7QAF/FeeuVslPm9QtZWYvxfLSCa8j3Y2zG8iphqGw19pWGThPJaI5YzfKSbAAgHmCL/QvcvEpNeqjzHyLRbVlgbd7T+5VKJWtD5Hv4cIN8uaxJc62tgBy66DTmqeDD4ttfRazZPDrtXWEYpjOLl76aYhrCA63BhjBOthoSdLHqr16cfF2tCpW2bJ3rLdYZTY9HURMkkDo3PAe93AlY1vNxNgHE2vYd9uShvPGmszEd0tYzxPdK9t9q24TAH5RJLIS2Fl7Akc3OPxRcem4Hiq+DDOW2vomy5YxwrzDcSxrF80tO9zGA2u3hQxX6hpcCXfvV21OPi7Wjuq1tnyd4cx7a4lhNQIcQHGAsXNcGB5YdM0cjNDyPO/K2ifD4std0IzZMc6ut7D61lTFHNEczJGB7D4EXCzbVms6leiYmNwyF49EBBhYphMNY0MqY45mh2ZocL2PK47l1W9qzus6c2rFvOGr/wAEYf8AglP81SfEZfzS48HH7Q5bsVQAgilp7g3HZXnj5PzS98HH7Q3jIWtLnAAFxBebAFxAAF+/QAKLaR2ICCl99MgNfC0G5bTDN4Xe+y0+DH4JUOXP4oSLciPsOp/Ov5bFDzvnj7JOJ8s/dAd43wtWfLb/AA2K5xfShWz+pLNwDZXEqqmjlpZC2J18g8okjtZxB7I0GoK4yZsNbTFo7/Z1TFktG6z2+7Og3W10781RLAy/nOc+SeT2W1+cuZ5mOsfhj+nUcW8z3lZeyOy0WExFkV3vfYyyGwc8jlp9y0XNh49VQzZrZZ3K5ixRjjsp7ef8LVX6v+GxafF9KFDk+pKWT4R5XsvAWi74GmoZ39lzw8fMLvWAq0ZOjkz/AJ7J5p1YI/wiexu1Rw6CvjBN5YM0HPSbRg/2uv8Aq1Zz4fEtWf3+yDFl6ImGbuiwjyjEBKR2KZhf4cR3ZYPZnP6IXHMydNNe7ri03bfs0u3HwpXfnDv+FNx/TqjzepZPsfcRsrT2vrFTB3ozN/6VLH/uZ/VZv/t4/RoNzLGnEZC62YUrzH6c8YJHjY+wlTc2Z6I+6Pi66/0XastoPN+2zGNxGuEdsnlD+XIHm8fOzLbwb8Ou2Tm11zpPN57nOwfDDJfOXRF9+ebyd97+u6qcTXi21/8Ad1rkenXb53HwC9bJbtDhMB62Ocn94HsTnT5QcSPOUv3luIwmsy3vkYD8kyMDv9pKq8b1ap8/pyrDdIxhxVme1xDIY7/HsBp45S/960OZvwuylxteIvRwBBBta2vdZZLSea6QNFfGI7ZPLWZLcsvGGW3qstyd+H39v6ZEfP29/wC10be7ZjCWsYxglmkBLWkkMa0aZnW1OugHXXXRZfH4/iz/AIaGbN4f3Q/C9osbxIF9M2MMzEZgyNkdxzAMhJNvC6s3xcfH2t5oK5M1+9Wg2+ZXh1P7qFhNn8HLw+XYz3yfo81Nx5xd/DR5vE7daxN1HwP+sm+kqly/W/Za43p/uqzd6L4nQflR9Vy0OT6VlLB6lXotYrVeamDLiAA0ArgB4Wm0W5/x/p/TJ/5P1/tZm+2kc6nppgCWslcx/hnHZJ9bbesKhwbRFphb5cT0xKNboMSZT4g6OQhvHi4bCeWcEODfWL+uyscyk2puPoh4toi+p+q71lNEQQDfR8HxfnTPqSK3wvU/RW5XyNRuOGtd+p/mKXn/APij4n1SneowOwipv0MTh4HjRj6Cfaq/Fn/VhPyI/wBOUD3LH7PmHfSm/wA9iuc75IVuJ80tzthvNfBPJTUTIzw3GN8j7vu8aODGAjkdLk8wdO+LDw4tWLXl3l5MxPTV808+0E4DwGRgi4Dm08Z+abketJji17dyJ5E+yuNoWzCqqBVW4/EPGta2ewJtbTu5K7j6eiOnyVb7656vNee22zHutSNia4RyMcJInG5bexBa62tiDz6aHXksrBm8K22jlx+JXSqHYHimEOc6NtRGPunwnixm3xg29x8oLQ8TDl8/5UujLj8v4bbZ3enPE9ra0MniJAc8AMlaOrtNHW7rD0qPLwqzG6ebvHyp3+Lyde+aUuxCEXu0UbCzu7T5bn12HsC94Ufgn7vOVP44+zv2ercaZSQNo4WOgDPejlpzdpubm773ve9+q5yV483nqnu9x2zdMdMdmNtDhOMYnwzVU2Yx5shb5Mw9q1wSH6+aF1iyYMfyy8vTNf5oWPu6oJqXDooalpje10nZJaSGl7i3VpI5FUeRatskzVbwVmtIiUmUKUQEBAQEBB1VZIjeW3zZHZbam9jay9jzeSpSPbHGWtykVBNtSaU5vqLTnBx/f+Wf42b2/hqqbZzEMUmL3RTue83fLKHRN7tS4DQC2jQfQpZzYsddRP7OIx5LzvS7Nk8BbhlJHTtOci7pHWtmefONug6AdwCysuScluqWjjpFK6VHt9glTLidW+OnqHsc9pa5scjmn3tg0IGuoK0uNkpGKImYUc1LTkmYhaG7imfDhdMyVr43DPdrgWuF5HkXB8FQ5ExOSZhcwRMUiJSVQJRBR+8bBaibFKl8UFRI08OzmxyOafe2g2IFitXjZKRjiJmGfnpabzMQs3YGldHhdNFMxzCI3B7XAtIu52hafAqhyLROWZhbwxMY4iVNYzsjU09TNFHT1EjGSOEbmxyPa5l7sIIGvZt67rUx56WrEzMKFsNotMRC191uBuoqAGVpZLM8ySAghwHmsaQdRoL2/GKzuVk679vKF3j06ad1abZYFUyYjWPZT1L2uncWubHI5pGmoIGqvYctIxxEyqZcdpvM6WtgWECowanpKlrmh1IyORpBa9psOh5EEA+pZ176yzavuu0pvHFZ9lW1uymIYNUCanbJJkdeOWJpeCOVnxi5FxoQdPFaEZ8WWurKU4smO24bKbeJicrOEyBrHkWLmwTl/wCi0kgH0griOLhidzLueRkntEOrZDd3UVUzZq5roYQ7O8P+3Sm97ZebQTzJ18Nbj3Nyq1r00eYuPa07slu+CgknpKZsEckpbUgkMa55DeHIL2A0GoVfh2it5mZT8mszWNQxtzeHy07KwTxSxZnRZc7HMvYPva41Tm3raY1Lzi1msTuE/r6RtRFJDILskYWPHgRYqpW01ncLMxExqVHYtsTXYZOJKdssoY7NDNEC5wtyLmjVptz0IWtTkY8ldW/ZnWw3pO6toMSxvEmGmDJGNcMr3mLyfTrmkPTvy6qLo42Oere3fVnvGkMwuAtroI9CW1kcenIkStbp4K3ed45n/CvWNXiP8rS3r7KTVpiqaZpldGwxyRjzy2+YOb32JNxz1Fln8TPWm62+q7ycU21MIzs3tTiGGQeSspHyNaXGPNDUBzS5xc4Gw7QuT7VPlxYslurqQ0y5KR09LF2npMUxARVNVBKRdzIo2RuBYNC48MXLQbDVxubLrFbDj3Wsuclct9TaFh7sqSSHCuHKySN/EmOVzXMdqTbQqlyrROXcLeCJjHqVb7CYHUxYjRPkp6ljWyAuc6ORrR2XcyRor3Iy0nHMRKphx2i8TML6WQ0nn33BqvL83k1Tl8tzX4UmXLxb3vblbW62PFp4etx5f0zPDv1719f7X1iNCyqifDM0PY9uV4Pd/wAEHUHvCyK2ms7hpWiLRqVObRbsKmncXUn2THe7RcNnb3Ag6Ot3g38Fp4+ZS3a/aVC/GtHevd80m1eMUQEbo53hv32nlkNvF4sT6ylsPHtO4n+SMuavbX8O5+12NVALYopGkj7imeD7XgheeDx485/l74uafKP4SvejRzVGG07WRyyycaNzw1pe4e9vzEho7yq/FtWuSZnyT8iszTswdzmHTU5rOPFLFm4WXOxzL2z3tca8wu+bettalxxazXe4SXeRTPmwqpjiY+R54VmtBc42ljJsB4AlV+NMRkiZTZ4maTEIRujwmenrpXTQzxNNM4AvY9gJzs0uRzVvmXrakREq/GpaLTuGq212PqqWsmqIY5JY3zGeN7GmQtc52chzRqCHE+BFvQpMGelqdNp19EeXDaLdUNwzbvFZmiOKjtIRbNwajn3gOIDfWSFF8Pgidzbsk8fLPaKofjOz1e6eUzwVEsjnZpHtY57S4gHRzRY2vbTTRWqZcUV1WUFseSbd4XBt1W1lNTQSYex0jxKBK0M4vveR97t52zZeSzMFaWtMXleyzeK/hQ8bxcSAs6h7XfwaoD5v/as/C4fz/wDSD4jJ+X/tHqHZKtxipfLLE6BsshfNI5hhYAT2sjDqT3D2lT2z48VNRO0UYr5LbmFkbf7Ge6UMZgLWzQtyx5vNezS7Ceh0uD/9VHj8jw5nflK1mw9cdvOEBwnEsWwUGFsEpZmJDHxSTRgnmWOYdL+Bt4K5euDL+LfdWrbLj7abQbbYvUEMipclyLltPOT7Xmw9ii8DBXvNkkZssz2hbgWeuuUBAQEBAQEBAQEBAQEBAQEBAQEBAQEBAQEBAQU/Ubxa+glkZUwtc0SPDDJHJC4tDiG9oaEWt0WjXi4rxE1lRnkZKzO4YeIb0ausYYaeOOIvGUmPPNLr8TuPjYruvDpSd2lzbk3t2iGdu22FmFRHWVbDEyM5omO0ke+1mlzebWi99dSQOi45PJr0zSrrBgnfVZbqzl5y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P/2Q==">
            <a:extLst>
              <a:ext uri="{FF2B5EF4-FFF2-40B4-BE49-F238E27FC236}">
                <a16:creationId xmlns:a16="http://schemas.microsoft.com/office/drawing/2014/main" id="{D258AF02-ED2D-4157-9046-1F5256969C00}"/>
              </a:ext>
            </a:extLst>
          </p:cNvPr>
          <p:cNvSpPr>
            <a:spLocks noChangeAspect="1" noChangeArrowheads="1"/>
          </p:cNvSpPr>
          <p:nvPr/>
        </p:nvSpPr>
        <p:spPr bwMode="auto">
          <a:xfrm>
            <a:off x="833439" y="544513"/>
            <a:ext cx="277812"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934" tIns="40460" rIns="80934" bIns="40460"/>
          <a:lstStyle>
            <a:lvl1pPr defTabSz="455613">
              <a:defRPr>
                <a:solidFill>
                  <a:schemeClr val="tx1"/>
                </a:solidFill>
                <a:latin typeface="Calibri" pitchFamily="34" charset="0"/>
              </a:defRPr>
            </a:lvl1pPr>
            <a:lvl2pPr marL="742950" indent="-285750" defTabSz="455613">
              <a:defRPr>
                <a:solidFill>
                  <a:schemeClr val="tx1"/>
                </a:solidFill>
                <a:latin typeface="Calibri" pitchFamily="34" charset="0"/>
              </a:defRPr>
            </a:lvl2pPr>
            <a:lvl3pPr marL="1143000" indent="-228600" defTabSz="455613">
              <a:defRPr>
                <a:solidFill>
                  <a:schemeClr val="tx1"/>
                </a:solidFill>
                <a:latin typeface="Calibri" pitchFamily="34" charset="0"/>
              </a:defRPr>
            </a:lvl3pPr>
            <a:lvl4pPr marL="1600200" indent="-228600" defTabSz="455613">
              <a:defRPr>
                <a:solidFill>
                  <a:schemeClr val="tx1"/>
                </a:solidFill>
                <a:latin typeface="Calibri" pitchFamily="34" charset="0"/>
              </a:defRPr>
            </a:lvl4pPr>
            <a:lvl5pPr marL="2057400" indent="-228600" defTabSz="455613">
              <a:defRPr>
                <a:solidFill>
                  <a:schemeClr val="tx1"/>
                </a:solidFill>
                <a:latin typeface="Calibri" pitchFamily="34" charset="0"/>
              </a:defRPr>
            </a:lvl5pPr>
            <a:lvl6pPr marL="2514600" indent="-228600" defTabSz="455613" fontAlgn="base">
              <a:spcBef>
                <a:spcPct val="0"/>
              </a:spcBef>
              <a:spcAft>
                <a:spcPct val="0"/>
              </a:spcAft>
              <a:defRPr>
                <a:solidFill>
                  <a:schemeClr val="tx1"/>
                </a:solidFill>
                <a:latin typeface="Calibri" pitchFamily="34" charset="0"/>
              </a:defRPr>
            </a:lvl6pPr>
            <a:lvl7pPr marL="2971800" indent="-228600" defTabSz="455613" fontAlgn="base">
              <a:spcBef>
                <a:spcPct val="0"/>
              </a:spcBef>
              <a:spcAft>
                <a:spcPct val="0"/>
              </a:spcAft>
              <a:defRPr>
                <a:solidFill>
                  <a:schemeClr val="tx1"/>
                </a:solidFill>
                <a:latin typeface="Calibri" pitchFamily="34" charset="0"/>
              </a:defRPr>
            </a:lvl7pPr>
            <a:lvl8pPr marL="3429000" indent="-228600" defTabSz="455613" fontAlgn="base">
              <a:spcBef>
                <a:spcPct val="0"/>
              </a:spcBef>
              <a:spcAft>
                <a:spcPct val="0"/>
              </a:spcAft>
              <a:defRPr>
                <a:solidFill>
                  <a:schemeClr val="tx1"/>
                </a:solidFill>
                <a:latin typeface="Calibri" pitchFamily="34" charset="0"/>
              </a:defRPr>
            </a:lvl8pPr>
            <a:lvl9pPr marL="3886200" indent="-228600" defTabSz="455613" fontAlgn="base">
              <a:spcBef>
                <a:spcPct val="0"/>
              </a:spcBef>
              <a:spcAft>
                <a:spcPct val="0"/>
              </a:spcAft>
              <a:defRPr>
                <a:solidFill>
                  <a:schemeClr val="tx1"/>
                </a:solidFill>
                <a:latin typeface="Calibri" pitchFamily="34" charset="0"/>
              </a:defRPr>
            </a:lvl9pPr>
          </a:lstStyle>
          <a:p>
            <a:pPr fontAlgn="base">
              <a:spcBef>
                <a:spcPct val="0"/>
              </a:spcBef>
              <a:spcAft>
                <a:spcPct val="0"/>
              </a:spcAft>
            </a:pPr>
            <a:endParaRPr lang="en-CA" altLang="en-US">
              <a:solidFill>
                <a:srgbClr val="000000"/>
              </a:solidFill>
              <a:cs typeface="Arial" charset="0"/>
            </a:endParaRPr>
          </a:p>
        </p:txBody>
      </p:sp>
      <p:pic>
        <p:nvPicPr>
          <p:cNvPr id="9" name="Picture 2" descr="Image result for anonymous hacker logo">
            <a:extLst>
              <a:ext uri="{FF2B5EF4-FFF2-40B4-BE49-F238E27FC236}">
                <a16:creationId xmlns:a16="http://schemas.microsoft.com/office/drawing/2014/main" id="{23118EEE-1698-48AD-A38B-030A034C91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986" y="3429000"/>
            <a:ext cx="2743200" cy="2714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9235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C06C2A-5850-47AF-80BF-24DE66225938}"/>
              </a:ext>
            </a:extLst>
          </p:cNvPr>
          <p:cNvSpPr/>
          <p:nvPr/>
        </p:nvSpPr>
        <p:spPr>
          <a:xfrm>
            <a:off x="695325" y="241300"/>
            <a:ext cx="8053388" cy="7699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0952" tIns="40469" rIns="80952" bIns="40469" anchor="ctr"/>
          <a:lstStyle/>
          <a:p>
            <a:pPr defTabSz="450690">
              <a:defRPr/>
            </a:pPr>
            <a:r>
              <a:rPr lang="en-CA" sz="3200" b="1" dirty="0">
                <a:solidFill>
                  <a:srgbClr val="004B8D"/>
                </a:solidFill>
                <a:latin typeface="+mj-lt"/>
                <a:ea typeface="+mj-ea"/>
                <a:cs typeface="Calibri" pitchFamily="34" charset="0"/>
              </a:rPr>
              <a:t>Business Impacts</a:t>
            </a:r>
          </a:p>
        </p:txBody>
      </p:sp>
      <p:sp>
        <p:nvSpPr>
          <p:cNvPr id="12" name="TextBox 11">
            <a:extLst>
              <a:ext uri="{FF2B5EF4-FFF2-40B4-BE49-F238E27FC236}">
                <a16:creationId xmlns:a16="http://schemas.microsoft.com/office/drawing/2014/main" id="{2E386FB5-5912-40CE-BBBB-AA9CA5038D51}"/>
              </a:ext>
            </a:extLst>
          </p:cNvPr>
          <p:cNvSpPr txBox="1">
            <a:spLocks noChangeArrowheads="1"/>
          </p:cNvSpPr>
          <p:nvPr/>
        </p:nvSpPr>
        <p:spPr bwMode="auto">
          <a:xfrm>
            <a:off x="833439" y="1255720"/>
            <a:ext cx="7529512" cy="460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952" tIns="40469" rIns="80952" bIns="40469">
            <a:spAutoFit/>
          </a:bodyPr>
          <a:lstStyle>
            <a:lvl1pPr marL="409575" indent="-409575" defTabSz="455613">
              <a:defRPr>
                <a:solidFill>
                  <a:schemeClr val="tx1"/>
                </a:solidFill>
                <a:latin typeface="Calibri" pitchFamily="34" charset="0"/>
              </a:defRPr>
            </a:lvl1pPr>
            <a:lvl2pPr marL="742950" indent="-285750" defTabSz="455613">
              <a:defRPr>
                <a:solidFill>
                  <a:schemeClr val="tx1"/>
                </a:solidFill>
                <a:latin typeface="Calibri" pitchFamily="34" charset="0"/>
              </a:defRPr>
            </a:lvl2pPr>
            <a:lvl3pPr marL="1143000" indent="-228600" defTabSz="455613">
              <a:defRPr>
                <a:solidFill>
                  <a:schemeClr val="tx1"/>
                </a:solidFill>
                <a:latin typeface="Calibri" pitchFamily="34" charset="0"/>
              </a:defRPr>
            </a:lvl3pPr>
            <a:lvl4pPr marL="1600200" indent="-228600" defTabSz="455613">
              <a:defRPr>
                <a:solidFill>
                  <a:schemeClr val="tx1"/>
                </a:solidFill>
                <a:latin typeface="Calibri" pitchFamily="34" charset="0"/>
              </a:defRPr>
            </a:lvl4pPr>
            <a:lvl5pPr marL="2057400" indent="-228600" defTabSz="455613">
              <a:defRPr>
                <a:solidFill>
                  <a:schemeClr val="tx1"/>
                </a:solidFill>
                <a:latin typeface="Calibri" pitchFamily="34" charset="0"/>
              </a:defRPr>
            </a:lvl5pPr>
            <a:lvl6pPr marL="2514600" indent="-228600" defTabSz="455613" fontAlgn="base">
              <a:spcBef>
                <a:spcPct val="0"/>
              </a:spcBef>
              <a:spcAft>
                <a:spcPct val="0"/>
              </a:spcAft>
              <a:defRPr>
                <a:solidFill>
                  <a:schemeClr val="tx1"/>
                </a:solidFill>
                <a:latin typeface="Calibri" pitchFamily="34" charset="0"/>
              </a:defRPr>
            </a:lvl6pPr>
            <a:lvl7pPr marL="2971800" indent="-228600" defTabSz="455613" fontAlgn="base">
              <a:spcBef>
                <a:spcPct val="0"/>
              </a:spcBef>
              <a:spcAft>
                <a:spcPct val="0"/>
              </a:spcAft>
              <a:defRPr>
                <a:solidFill>
                  <a:schemeClr val="tx1"/>
                </a:solidFill>
                <a:latin typeface="Calibri" pitchFamily="34" charset="0"/>
              </a:defRPr>
            </a:lvl7pPr>
            <a:lvl8pPr marL="3429000" indent="-228600" defTabSz="455613" fontAlgn="base">
              <a:spcBef>
                <a:spcPct val="0"/>
              </a:spcBef>
              <a:spcAft>
                <a:spcPct val="0"/>
              </a:spcAft>
              <a:defRPr>
                <a:solidFill>
                  <a:schemeClr val="tx1"/>
                </a:solidFill>
                <a:latin typeface="Calibri" pitchFamily="34" charset="0"/>
              </a:defRPr>
            </a:lvl8pPr>
            <a:lvl9pPr marL="3886200" indent="-228600" defTabSz="455613" fontAlgn="base">
              <a:spcBef>
                <a:spcPct val="0"/>
              </a:spcBef>
              <a:spcAft>
                <a:spcPct val="0"/>
              </a:spcAft>
              <a:defRPr>
                <a:solidFill>
                  <a:schemeClr val="tx1"/>
                </a:solidFill>
                <a:latin typeface="Calibri" pitchFamily="34" charset="0"/>
              </a:defRPr>
            </a:lvl9pPr>
          </a:lstStyle>
          <a:p>
            <a:pPr fontAlgn="base">
              <a:lnSpc>
                <a:spcPct val="150000"/>
              </a:lnSpc>
              <a:spcBef>
                <a:spcPct val="0"/>
              </a:spcBef>
              <a:spcAft>
                <a:spcPct val="0"/>
              </a:spcAft>
              <a:buFont typeface="Wingdings" pitchFamily="2" charset="2"/>
              <a:buChar char="§"/>
            </a:pPr>
            <a:r>
              <a:rPr lang="en-CA" altLang="en-US" sz="2800" dirty="0">
                <a:solidFill>
                  <a:srgbClr val="004B8D"/>
                </a:solidFill>
                <a:cs typeface="Calibri" pitchFamily="34" charset="0"/>
              </a:rPr>
              <a:t>direct impact to citizens </a:t>
            </a:r>
          </a:p>
          <a:p>
            <a:pPr fontAlgn="base">
              <a:lnSpc>
                <a:spcPct val="150000"/>
              </a:lnSpc>
              <a:spcBef>
                <a:spcPct val="0"/>
              </a:spcBef>
              <a:spcAft>
                <a:spcPct val="0"/>
              </a:spcAft>
              <a:buFont typeface="Wingdings" pitchFamily="2" charset="2"/>
              <a:buChar char="§"/>
            </a:pPr>
            <a:r>
              <a:rPr lang="en-CA" altLang="en-US" sz="2800" dirty="0">
                <a:solidFill>
                  <a:srgbClr val="004B8D"/>
                </a:solidFill>
                <a:cs typeface="Calibri" pitchFamily="34" charset="0"/>
              </a:rPr>
              <a:t>financial loss</a:t>
            </a:r>
          </a:p>
          <a:p>
            <a:pPr fontAlgn="base">
              <a:lnSpc>
                <a:spcPct val="150000"/>
              </a:lnSpc>
              <a:spcBef>
                <a:spcPct val="0"/>
              </a:spcBef>
              <a:spcAft>
                <a:spcPct val="0"/>
              </a:spcAft>
              <a:buFont typeface="Wingdings" pitchFamily="2" charset="2"/>
              <a:buChar char="§"/>
            </a:pPr>
            <a:r>
              <a:rPr lang="en-CA" altLang="en-US" sz="2800" dirty="0">
                <a:solidFill>
                  <a:srgbClr val="004B8D"/>
                </a:solidFill>
                <a:cs typeface="Calibri" pitchFamily="34" charset="0"/>
              </a:rPr>
              <a:t>litigation, regulatory</a:t>
            </a:r>
          </a:p>
          <a:p>
            <a:pPr fontAlgn="base">
              <a:lnSpc>
                <a:spcPct val="150000"/>
              </a:lnSpc>
              <a:spcBef>
                <a:spcPct val="0"/>
              </a:spcBef>
              <a:spcAft>
                <a:spcPct val="0"/>
              </a:spcAft>
              <a:buFont typeface="Wingdings" pitchFamily="2" charset="2"/>
              <a:buChar char="§"/>
            </a:pPr>
            <a:r>
              <a:rPr lang="en-CA" altLang="en-US" sz="2800" dirty="0">
                <a:solidFill>
                  <a:srgbClr val="004B8D"/>
                </a:solidFill>
                <a:cs typeface="Calibri" pitchFamily="34" charset="0"/>
              </a:rPr>
              <a:t>data breach and loss</a:t>
            </a:r>
          </a:p>
          <a:p>
            <a:pPr fontAlgn="base">
              <a:lnSpc>
                <a:spcPct val="150000"/>
              </a:lnSpc>
              <a:spcBef>
                <a:spcPct val="0"/>
              </a:spcBef>
              <a:spcAft>
                <a:spcPct val="0"/>
              </a:spcAft>
              <a:buFont typeface="Wingdings" pitchFamily="2" charset="2"/>
              <a:buChar char="§"/>
            </a:pPr>
            <a:r>
              <a:rPr lang="en-CA" altLang="en-US" sz="2800" dirty="0">
                <a:solidFill>
                  <a:srgbClr val="004B8D"/>
                </a:solidFill>
                <a:cs typeface="Calibri" pitchFamily="34" charset="0"/>
              </a:rPr>
              <a:t>brand and reputation</a:t>
            </a:r>
          </a:p>
          <a:p>
            <a:pPr fontAlgn="base">
              <a:lnSpc>
                <a:spcPct val="150000"/>
              </a:lnSpc>
              <a:spcBef>
                <a:spcPct val="0"/>
              </a:spcBef>
              <a:spcAft>
                <a:spcPct val="0"/>
              </a:spcAft>
              <a:buFont typeface="Wingdings" pitchFamily="2" charset="2"/>
              <a:buChar char="§"/>
            </a:pPr>
            <a:r>
              <a:rPr lang="en-CA" altLang="en-US" sz="2800" dirty="0">
                <a:solidFill>
                  <a:srgbClr val="004B8D"/>
                </a:solidFill>
                <a:cs typeface="Calibri" pitchFamily="34" charset="0"/>
              </a:rPr>
              <a:t>lost/stolen intellectual property</a:t>
            </a:r>
          </a:p>
          <a:p>
            <a:pPr fontAlgn="base">
              <a:lnSpc>
                <a:spcPct val="150000"/>
              </a:lnSpc>
              <a:spcBef>
                <a:spcPct val="0"/>
              </a:spcBef>
              <a:spcAft>
                <a:spcPct val="0"/>
              </a:spcAft>
              <a:buFont typeface="Wingdings" pitchFamily="2" charset="2"/>
              <a:buChar char="§"/>
            </a:pPr>
            <a:r>
              <a:rPr lang="en-CA" altLang="en-US" sz="2800" dirty="0">
                <a:solidFill>
                  <a:srgbClr val="004B8D"/>
                </a:solidFill>
                <a:cs typeface="Calibri" pitchFamily="34" charset="0"/>
              </a:rPr>
              <a:t>lost productivity</a:t>
            </a:r>
          </a:p>
        </p:txBody>
      </p:sp>
      <p:sp>
        <p:nvSpPr>
          <p:cNvPr id="13" name="AutoShape 6" descr="data:image/jpeg;base64,/9j/4AAQSkZJRgABAQAAAQABAAD/2wCEAAkGBxQNDxAQDxQPEBQUEBYREBcYFhAQERYVGRgWFxUYFhUZHCghGBslGxYWIjIhJSorLi4uGCA1ODMsNyotLiwBCgoKDg0OGxAQGywlICQyLCwsLC40LC0sLywsLCwsLCwsLCwtLCwsLCwsLCwsLCwsLCwsLCwsLCwsLCwsLCwsLP/AABEIAHQBswMBEQACEQEDEQH/xAAcAAEAAgIDAQAAAAAAAAAAAAAABgcEBQEDCAL/xABKEAABAwIDBQMFCBAGAwAAAAABAAIDBBEFEiEGBxMxQSJRYRQycYGRFSM1UnKSsbIkM0JTVGJzdIKDk6Gzw9LTFhc0osHhQ8LR/8QAGgEBAAMBAQEAAAAAAAAAAAAAAAMEBQIBBv/EADERAQACAgECBAQGAQQDAAAAAAABAgMRBBIhEzEzURQyQXEiUoGRocFhIzRDsULh8P/aAAwDAQACEQMRAD8AvFAQEBAQEBAQEBAQEBAQEBAQEBAQEBAQEBAQEBAQEBAQEBAQEBAQEBAQEBAQEBAQEBAQEBAQEBAQEBBwg5QEBAQEBAQEBAQEBAQEBAQEBAQEBAQEBAQEBAQEBAQEBAQEBAQEBAQEBAQEBAQEBAQEBAQcEoIRT7cCrxaGjpSHQjicWTnxHBjrBn4oPXr6OdqePNcXXZXjNFsnTCt6vbrEGyyAVUgAkcAMkGgDiB9wrteNi1HZUnPk3Pd1f48xH8Kk+ZB/QuvhcXs88fJ7pTsNvIeJeDiT87HnsTENaWO7n5QBkPf066HSvn4ka3T9k+HkzvV1tg3WcuuUBAQEBAQEBAQEBAQEBAQEBAQEBAQEBAQEBAQEBAQEBAQEBAQEBAQEBAQEBAQEBAQEFPbx9vPKM9HRu961bNIP/J3sYfid56+jnpcbja/Hf9FHPn3+GrSbrPhan+TJ9Ryl5fpSj43qNLW4VOZZbQVP215+1S/GP4qlrkpqO8I7Utue0un3Kn+8VP7Kb+le+JT3j93nRb2k9yp/vFT+ym/pTxKe8HRb2lYu7faaopiyjrIang6NhkMU3vXc1xy+Z3H7n0cqPJxUt+OkxtbwZLR+G0StdUFwQEBAQEBAQEBAQEBAQEBAQEBAQEBAQEBAQEBAQEBAQEBAQEBAQEBAQEBAQEBAQEBB5XC+gYyWbrPhan+TJ9Ryrcv0pT8b1F+LIaQgqPeFthWUeIyw08xjjayMhuWN2paCdS2/NaPG49L492hSz5r1vqEcZvBxC4+yDzH3EP8ASpp4uLXkijkZN+a/lkNJygICAgICAgICAgICAgICAgICAgICAgICAgICAgICAgICAgICAgICAgICAgICAgICDyuF9Axks3WfC1P8mT6jlW5fpSn43qL8WQ0hBQ29f4Wm/JxfUC1+H6X7s3k+p+yJR8x6R9KsT5II83qZYDZEBAQEBAQEBAQEBAQEBAQEBAQEBAQEBAQEBAQEBAQEBAQEBAQEBAQEBAQEBAQEBBwgp7abEIMMqDDNg9DY3MTw/syN7x71z5XHT2LSxVtkruLyo5LVpOppDCodvKemkEsGF0kTxezmyZXC4sdeF3Lu3GtaNTeXMZ61ncVhtf8AOF/4Gz9u7+2o/gI/M6+Ln2fUW997nNHkjBdwH293U2+9ryeDGvmexy535I9vX+FpvycX1Ap+H6SLk+o0+y+AS4nUNihGgs6V5vkjbfmfE9B19qkzZYx13KPHjm9tQ9ILEayFbc7duwmeOFsDZs8XEuZDHbtEWtkPcrWDjRlje1fNn8OYjTYbC7UnF4ZZXRCHhy8OweZL9lrr3LRbmuM+Hwra27w5fEjaPbS7zH0FZPTCmZII3AZjKWE3a13m5Dbn3qbFxIvSLbRZOT0WmumrO+N/4JH+3P8AbUnwEe6P4z/DJo98LSRxqVzR3slEh+a5jfpXNuBP0l1HLj6wn2z+PQYlFxaZ+YA2cCMr2Huc3p9BVPJjtjnVlml63jdUP2q3kvw+slphTMlDMvaMpYTmaHebkNuferOHiRkp1bQZeR0W6dNdS73i6RjZKVjGF7Q9wmLi1pIBdbh62GtlJbg6idS5jl9/JagN1nriH7d7b+5D4Y2xCd8jXPcC8xhrQQAfNN7m/wA0qzg4/ixM7QZs3h6hFv8AOF/4HH+3d/bVj4CPzIPi59llYBiPllJBUFoYZYmyFt8wbcXtewv7FQvXptNfZcpbqrEtguXQgICAgICAgICAgICAgICAghu0e8aloXOiZmqZW6Oay2Rp7nSHS/gL2VnFxb3jflCC/IpXt5olNvilvpTQtHcZXOPtyhWY4Efm/hB8XPs+6TfBI5zW+SRyFxDQGSuDiToABkNzfovLcGIjfU9jlzvWk22v2nfhlHFUmEPc97WOjL8uUua5x7Qab2tbkquHDGS/TtYy5Oiu9MfYPbF2L8fNC2DhZLWeZM2bN+KLeaveRg8LXfe3OHL4m+yXKunEBAQEBAQEBAQEBAQEGr2iwGLEoHQTi45scLZ2O6Oae/6V3jyWx23Di9IvGpUBtJgEuGTmGcX5mN4uGSN+M391x09hOziy1yRuGZkxzSdS1SkcOym89ny2/SF5PlL2vnCwdstn5cTx2WGAWtHEZHkEsjbkGp7z3Dr7SqWDLGPBuVrLjm+XULP2dwKLDYGwQCwGr3G2d7urnHqfoVDJktktuVulIpGobRcO1M76/wDW0/5t/wC7lp8H5JUOX80N/uR/0lV+dfy2KHnfPH2ScT5Z+6Bbxvhas/KN/hsVzi+lCtn9SVp7tKON+FUznMjcTxLktaT9sf1IWfypnxZXcER4cI3vkw2mhigkjZFHO6WxDQ1pfHldmLgOdnZNfHxU/CteZmPoh5VaxET9Wq3LveMQla2+Q0rjJ3XD48l/HV1vSVJzojoj7uOLvrlqt53wtVfq/wCGxScX0occn1Ja7GsJ4NNQ1AHZqIHZu7iMeWu9rS0+1SY8m7Wr7OL01WJ911busW8sw2BxN3xjgSdTdmgJ8S3KfWsrkU6Mkw0cF+qkSqDbGudieKS8PtZpRTQdQQ05GkeBdd36S0sFYx4o391DLM3ydvs120lE2lrKiBnmxScMd5sACT4k3PrUmK3VSLT9XGSvTaYXjsnWMp8GpJpSGsZRse89wDdVkZazbLMR7tLHMRjiZ9lc4vvGra6YRUIMDXOyxNa1r5387XJBANtbDl3nmr1OJjpG7/8ApUtyL2nVXdPhuPQM4xkqXWGYtErJXjr5lyD6BdeRfjTOtPZryIje2XsbvOkMrIMQyua8hrZgAxzSdBnA0Iv1FreK5zcONdVHWLkzvVkl3p43PQU0ElK/hudUZHGzHXbkebdoHqAq/Fx1vaYsl5F5pWJhB8O29xGoj8mgzTVD5C4PDGFzYw1oytaBlGuYlzuVx6rduNirPVPaP7V658k9o80k2MZijKiSXE5poaeGMvkD+C4PNjaxaDYAAkkHoB1UGecM11jjulxeLvd57I7j28mrq5uHQ3gYXZYg1ofO+5sCbg2J+KBp3lT4+JSsbuivyb2nVXc6sx2hZ5RLxnRtGZ4eIJQB+M1vaA9HJedPGvPTD3eesblgUe8CumqoxxsrJKlgyBkRDWOkHYBLbkAG1+a7txccVns5jkXm0Ld2rqJ4qKZ9G0vnAbwgG5ySXtB7PXskrMxRWbxFvJeyTMVnp81eii2gmGYyOj8M9Mw/7QVd6uLH0VenkT9WpqNrMVwmcR1bi82zZJGxvY5t+bXsseh1vopIwYctd1cTly451ZbOA403EKJlVGC3Ox128y17btc3xs4HXroVn5Mc0v0yu0vFq9UKZoN5Fex8bny8YdWFkbQ4kWAJa2/MjktO3Exa9lCOTk22ldX489hqHCqjZbNZjImWH5PV9vTdR1rxonpd2tnnuythd4k7qmKnrXCZkrhG19mtka92jL5QA4E2HK+q5z8WsVm1fo9w8i0zqyU71sdfRUQZES187+EHDQtYBd5B77Wb+kq/Exxe/f6JuRkmte31VVsTs77p1bICS2NrTJMRzDBYWb4kkDw1PRaOfL4dd/VSxY+u2l94Vg0FGwMp4o4gO4DMfFzuZPiVj2va87tLTrWK9ohkyUrHuDnMY5wILSWtLgRyIPRc7l7qEG30fB8X50z6kit8L1P0V+V8iutjsbq6bjQYfHxJZsuoaZHNazNqG8h53M6BXs2OltTee0KmK969qQ2GKYzjNAWvqZKmIONgXCB0ZPd2QWg89FHTHx79qw7tfNTvKwN2+2DsUjkjnDRNFYkt0a9h5Ot0IIsRy5HrYU+TgjHMTHlK1gy9cd/N97eVOItfBHhbXEOa8yuDYzlILcvafoOZ9i8wRi7zkM05O3Qis2G7QAF/FeeuVslPm9QtZWYvxfLSCa8j3Y2zG8iphqGw19pWGThPJaI5YzfKSbAAgHmCL/QvcvEpNeqjzHyLRbVlgbd7T+5VKJWtD5Hv4cIN8uaxJc62tgBy66DTmqeDD4ttfRazZPDrtXWEYpjOLl76aYhrCA63BhjBOthoSdLHqr16cfF2tCpW2bJ3rLdYZTY9HURMkkDo3PAe93AlY1vNxNgHE2vYd9uShvPGmszEd0tYzxPdK9t9q24TAH5RJLIS2Fl7Akc3OPxRcem4Hiq+DDOW2vomy5YxwrzDcSxrF80tO9zGA2u3hQxX6hpcCXfvV21OPi7Wjuq1tnyd4cx7a4lhNQIcQHGAsXNcGB5YdM0cjNDyPO/K2ifD4std0IzZMc6ut7D61lTFHNEczJGB7D4EXCzbVms6leiYmNwyF49EBBhYphMNY0MqY45mh2ZocL2PK47l1W9qzus6c2rFvOGr/wAEYf8AglP81SfEZfzS48HH7Q5bsVQAgilp7g3HZXnj5PzS98HH7Q3jIWtLnAAFxBebAFxAAF+/QAKLaR2ICCl99MgNfC0G5bTDN4Xe+y0+DH4JUOXP4oSLciPsOp/Ov5bFDzvnj7JOJ8s/dAd43wtWfLb/AA2K5xfShWz+pLNwDZXEqqmjlpZC2J18g8okjtZxB7I0GoK4yZsNbTFo7/Z1TFktG6z2+7Og3W10781RLAy/nOc+SeT2W1+cuZ5mOsfhj+nUcW8z3lZeyOy0WExFkV3vfYyyGwc8jlp9y0XNh49VQzZrZZ3K5ixRjjsp7ef8LVX6v+GxafF9KFDk+pKWT4R5XsvAWi74GmoZ39lzw8fMLvWAq0ZOjkz/AJ7J5p1YI/wiexu1Rw6CvjBN5YM0HPSbRg/2uv8Aq1Zz4fEtWf3+yDFl6ImGbuiwjyjEBKR2KZhf4cR3ZYPZnP6IXHMydNNe7ri03bfs0u3HwpXfnDv+FNx/TqjzepZPsfcRsrT2vrFTB3ozN/6VLH/uZ/VZv/t4/RoNzLGnEZC62YUrzH6c8YJHjY+wlTc2Z6I+6Pi66/0XastoPN+2zGNxGuEdsnlD+XIHm8fOzLbwb8Ou2Tm11zpPN57nOwfDDJfOXRF9+ebyd97+u6qcTXi21/8Ad1rkenXb53HwC9bJbtDhMB62Ocn94HsTnT5QcSPOUv3luIwmsy3vkYD8kyMDv9pKq8b1ap8/pyrDdIxhxVme1xDIY7/HsBp45S/960OZvwuylxteIvRwBBBta2vdZZLSea6QNFfGI7ZPLWZLcsvGGW3qstyd+H39v6ZEfP29/wC10be7ZjCWsYxglmkBLWkkMa0aZnW1OugHXXXRZfH4/iz/AIaGbN4f3Q/C9osbxIF9M2MMzEZgyNkdxzAMhJNvC6s3xcfH2t5oK5M1+9Wg2+ZXh1P7qFhNn8HLw+XYz3yfo81Nx5xd/DR5vE7daxN1HwP+sm+kqly/W/Za43p/uqzd6L4nQflR9Vy0OT6VlLB6lXotYrVeamDLiAA0ArgB4Wm0W5/x/p/TJ/5P1/tZm+2kc6nppgCWslcx/hnHZJ9bbesKhwbRFphb5cT0xKNboMSZT4g6OQhvHi4bCeWcEODfWL+uyscyk2puPoh4toi+p+q71lNEQQDfR8HxfnTPqSK3wvU/RW5XyNRuOGtd+p/mKXn/APij4n1SneowOwipv0MTh4HjRj6Cfaq/Fn/VhPyI/wBOUD3LH7PmHfSm/wA9iuc75IVuJ80tzthvNfBPJTUTIzw3GN8j7vu8aODGAjkdLk8wdO+LDw4tWLXl3l5MxPTV808+0E4DwGRgi4Dm08Z+abketJji17dyJ5E+yuNoWzCqqBVW4/EPGta2ewJtbTu5K7j6eiOnyVb7656vNee22zHutSNia4RyMcJInG5bexBa62tiDz6aHXksrBm8K22jlx+JXSqHYHimEOc6NtRGPunwnixm3xg29x8oLQ8TDl8/5UujLj8v4bbZ3enPE9ra0MniJAc8AMlaOrtNHW7rD0qPLwqzG6ebvHyp3+Lyde+aUuxCEXu0UbCzu7T5bn12HsC94Ufgn7vOVP44+zv2ercaZSQNo4WOgDPejlpzdpubm773ve9+q5yV483nqnu9x2zdMdMdmNtDhOMYnwzVU2Yx5shb5Mw9q1wSH6+aF1iyYMfyy8vTNf5oWPu6oJqXDooalpje10nZJaSGl7i3VpI5FUeRatskzVbwVmtIiUmUKUQEBAQEBB1VZIjeW3zZHZbam9jay9jzeSpSPbHGWtykVBNtSaU5vqLTnBx/f+Wf42b2/hqqbZzEMUmL3RTue83fLKHRN7tS4DQC2jQfQpZzYsddRP7OIx5LzvS7Nk8BbhlJHTtOci7pHWtmefONug6AdwCysuScluqWjjpFK6VHt9glTLidW+OnqHsc9pa5scjmn3tg0IGuoK0uNkpGKImYUc1LTkmYhaG7imfDhdMyVr43DPdrgWuF5HkXB8FQ5ExOSZhcwRMUiJSVQJRBR+8bBaibFKl8UFRI08OzmxyOafe2g2IFitXjZKRjiJmGfnpabzMQs3YGldHhdNFMxzCI3B7XAtIu52hafAqhyLROWZhbwxMY4iVNYzsjU09TNFHT1EjGSOEbmxyPa5l7sIIGvZt67rUx56WrEzMKFsNotMRC191uBuoqAGVpZLM8ySAghwHmsaQdRoL2/GKzuVk679vKF3j06ad1abZYFUyYjWPZT1L2uncWubHI5pGmoIGqvYctIxxEyqZcdpvM6WtgWECowanpKlrmh1IyORpBa9psOh5EEA+pZ176yzavuu0pvHFZ9lW1uymIYNUCanbJJkdeOWJpeCOVnxi5FxoQdPFaEZ8WWurKU4smO24bKbeJicrOEyBrHkWLmwTl/wCi0kgH0griOLhidzLueRkntEOrZDd3UVUzZq5roYQ7O8P+3Sm97ZebQTzJ18Nbj3Nyq1r00eYuPa07slu+CgknpKZsEckpbUgkMa55DeHIL2A0GoVfh2it5mZT8mszWNQxtzeHy07KwTxSxZnRZc7HMvYPva41Tm3raY1Lzi1msTuE/r6RtRFJDILskYWPHgRYqpW01ncLMxExqVHYtsTXYZOJKdssoY7NDNEC5wtyLmjVptz0IWtTkY8ldW/ZnWw3pO6toMSxvEmGmDJGNcMr3mLyfTrmkPTvy6qLo42Oere3fVnvGkMwuAtroI9CW1kcenIkStbp4K3ed45n/CvWNXiP8rS3r7KTVpiqaZpldGwxyRjzy2+YOb32JNxz1Fln8TPWm62+q7ycU21MIzs3tTiGGQeSspHyNaXGPNDUBzS5xc4Gw7QuT7VPlxYslurqQ0y5KR09LF2npMUxARVNVBKRdzIo2RuBYNC48MXLQbDVxubLrFbDj3Wsuclct9TaFh7sqSSHCuHKySN/EmOVzXMdqTbQqlyrROXcLeCJjHqVb7CYHUxYjRPkp6ljWyAuc6ORrR2XcyRor3Iy0nHMRKphx2i8TML6WQ0nn33BqvL83k1Tl8tzX4UmXLxb3vblbW62PFp4etx5f0zPDv1719f7X1iNCyqifDM0PY9uV4Pd/wAEHUHvCyK2ms7hpWiLRqVObRbsKmncXUn2THe7RcNnb3Ag6Ot3g38Fp4+ZS3a/aVC/GtHevd80m1eMUQEbo53hv32nlkNvF4sT6ylsPHtO4n+SMuavbX8O5+12NVALYopGkj7imeD7XgheeDx485/l74uafKP4SvejRzVGG07WRyyycaNzw1pe4e9vzEho7yq/FtWuSZnyT8iszTswdzmHTU5rOPFLFm4WXOxzL2z3tca8wu+bettalxxazXe4SXeRTPmwqpjiY+R54VmtBc42ljJsB4AlV+NMRkiZTZ4maTEIRujwmenrpXTQzxNNM4AvY9gJzs0uRzVvmXrakREq/GpaLTuGq212PqqWsmqIY5JY3zGeN7GmQtc52chzRqCHE+BFvQpMGelqdNp19EeXDaLdUNwzbvFZmiOKjtIRbNwajn3gOIDfWSFF8Pgidzbsk8fLPaKofjOz1e6eUzwVEsjnZpHtY57S4gHRzRY2vbTTRWqZcUV1WUFseSbd4XBt1W1lNTQSYex0jxKBK0M4vveR97t52zZeSzMFaWtMXleyzeK/hQ8bxcSAs6h7XfwaoD5v/as/C4fz/wDSD4jJ+X/tHqHZKtxipfLLE6BsshfNI5hhYAT2sjDqT3D2lT2z48VNRO0UYr5LbmFkbf7Ge6UMZgLWzQtyx5vNezS7Ceh0uD/9VHj8jw5nflK1mw9cdvOEBwnEsWwUGFsEpZmJDHxSTRgnmWOYdL+Bt4K5euDL+LfdWrbLj7abQbbYvUEMipclyLltPOT7Xmw9ii8DBXvNkkZssz2hbgWeuuUBAQEBAQEBAQEBAQEBAQEBAQEBAQEBAQEBAQU/Ubxa+glkZUwtc0SPDDJHJC4tDiG9oaEWt0WjXi4rxE1lRnkZKzO4YeIb0ausYYaeOOIvGUmPPNLr8TuPjYruvDpSd2lzbk3t2iGdu22FmFRHWVbDEyM5omO0ke+1mlzebWi99dSQOi45PJr0zSrrBgnfVZbqzl5y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P/2Q==">
            <a:extLst>
              <a:ext uri="{FF2B5EF4-FFF2-40B4-BE49-F238E27FC236}">
                <a16:creationId xmlns:a16="http://schemas.microsoft.com/office/drawing/2014/main" id="{529D5726-24C3-4982-A765-16E6DB639271}"/>
              </a:ext>
            </a:extLst>
          </p:cNvPr>
          <p:cNvSpPr>
            <a:spLocks noChangeAspect="1" noChangeArrowheads="1"/>
          </p:cNvSpPr>
          <p:nvPr/>
        </p:nvSpPr>
        <p:spPr bwMode="auto">
          <a:xfrm>
            <a:off x="833439" y="544513"/>
            <a:ext cx="277812"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952" tIns="40469" rIns="80952" bIns="40469"/>
          <a:lstStyle>
            <a:lvl1pPr defTabSz="455613">
              <a:defRPr>
                <a:solidFill>
                  <a:schemeClr val="tx1"/>
                </a:solidFill>
                <a:latin typeface="Calibri" pitchFamily="34" charset="0"/>
              </a:defRPr>
            </a:lvl1pPr>
            <a:lvl2pPr marL="742950" indent="-285750" defTabSz="455613">
              <a:defRPr>
                <a:solidFill>
                  <a:schemeClr val="tx1"/>
                </a:solidFill>
                <a:latin typeface="Calibri" pitchFamily="34" charset="0"/>
              </a:defRPr>
            </a:lvl2pPr>
            <a:lvl3pPr marL="1143000" indent="-228600" defTabSz="455613">
              <a:defRPr>
                <a:solidFill>
                  <a:schemeClr val="tx1"/>
                </a:solidFill>
                <a:latin typeface="Calibri" pitchFamily="34" charset="0"/>
              </a:defRPr>
            </a:lvl3pPr>
            <a:lvl4pPr marL="1600200" indent="-228600" defTabSz="455613">
              <a:defRPr>
                <a:solidFill>
                  <a:schemeClr val="tx1"/>
                </a:solidFill>
                <a:latin typeface="Calibri" pitchFamily="34" charset="0"/>
              </a:defRPr>
            </a:lvl4pPr>
            <a:lvl5pPr marL="2057400" indent="-228600" defTabSz="455613">
              <a:defRPr>
                <a:solidFill>
                  <a:schemeClr val="tx1"/>
                </a:solidFill>
                <a:latin typeface="Calibri" pitchFamily="34" charset="0"/>
              </a:defRPr>
            </a:lvl5pPr>
            <a:lvl6pPr marL="2514600" indent="-228600" defTabSz="455613" fontAlgn="base">
              <a:spcBef>
                <a:spcPct val="0"/>
              </a:spcBef>
              <a:spcAft>
                <a:spcPct val="0"/>
              </a:spcAft>
              <a:defRPr>
                <a:solidFill>
                  <a:schemeClr val="tx1"/>
                </a:solidFill>
                <a:latin typeface="Calibri" pitchFamily="34" charset="0"/>
              </a:defRPr>
            </a:lvl6pPr>
            <a:lvl7pPr marL="2971800" indent="-228600" defTabSz="455613" fontAlgn="base">
              <a:spcBef>
                <a:spcPct val="0"/>
              </a:spcBef>
              <a:spcAft>
                <a:spcPct val="0"/>
              </a:spcAft>
              <a:defRPr>
                <a:solidFill>
                  <a:schemeClr val="tx1"/>
                </a:solidFill>
                <a:latin typeface="Calibri" pitchFamily="34" charset="0"/>
              </a:defRPr>
            </a:lvl7pPr>
            <a:lvl8pPr marL="3429000" indent="-228600" defTabSz="455613" fontAlgn="base">
              <a:spcBef>
                <a:spcPct val="0"/>
              </a:spcBef>
              <a:spcAft>
                <a:spcPct val="0"/>
              </a:spcAft>
              <a:defRPr>
                <a:solidFill>
                  <a:schemeClr val="tx1"/>
                </a:solidFill>
                <a:latin typeface="Calibri" pitchFamily="34" charset="0"/>
              </a:defRPr>
            </a:lvl8pPr>
            <a:lvl9pPr marL="3886200" indent="-228600" defTabSz="455613" fontAlgn="base">
              <a:spcBef>
                <a:spcPct val="0"/>
              </a:spcBef>
              <a:spcAft>
                <a:spcPct val="0"/>
              </a:spcAft>
              <a:defRPr>
                <a:solidFill>
                  <a:schemeClr val="tx1"/>
                </a:solidFill>
                <a:latin typeface="Calibri" pitchFamily="34" charset="0"/>
              </a:defRPr>
            </a:lvl9pPr>
          </a:lstStyle>
          <a:p>
            <a:pPr fontAlgn="base">
              <a:spcBef>
                <a:spcPct val="0"/>
              </a:spcBef>
              <a:spcAft>
                <a:spcPct val="0"/>
              </a:spcAft>
            </a:pPr>
            <a:endParaRPr lang="en-CA" altLang="en-US">
              <a:solidFill>
                <a:srgbClr val="000000"/>
              </a:solidFill>
              <a:cs typeface="Arial" charset="0"/>
            </a:endParaRPr>
          </a:p>
        </p:txBody>
      </p:sp>
      <p:pic>
        <p:nvPicPr>
          <p:cNvPr id="14" name="Picture 2">
            <a:extLst>
              <a:ext uri="{FF2B5EF4-FFF2-40B4-BE49-F238E27FC236}">
                <a16:creationId xmlns:a16="http://schemas.microsoft.com/office/drawing/2014/main" id="{3F415569-1E9A-4763-82D6-5CFA7E325BB5}"/>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995642" y="2492896"/>
            <a:ext cx="3748815" cy="1368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14">
            <a:extLst>
              <a:ext uri="{FF2B5EF4-FFF2-40B4-BE49-F238E27FC236}">
                <a16:creationId xmlns:a16="http://schemas.microsoft.com/office/drawing/2014/main" id="{DD3A8D07-D175-4DAC-BE7A-23E08F6A064B}"/>
              </a:ext>
            </a:extLst>
          </p:cNvPr>
          <p:cNvSpPr/>
          <p:nvPr/>
        </p:nvSpPr>
        <p:spPr>
          <a:xfrm>
            <a:off x="5062086" y="2117676"/>
            <a:ext cx="3682369" cy="30321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0952" tIns="40469" rIns="80952" bIns="40469" anchor="ctr"/>
          <a:lstStyle/>
          <a:p>
            <a:pPr defTabSz="450795">
              <a:defRPr/>
            </a:pPr>
            <a:r>
              <a:rPr lang="en-CA" dirty="0">
                <a:solidFill>
                  <a:prstClr val="white"/>
                </a:solidFill>
              </a:rPr>
              <a:t>In the news</a:t>
            </a:r>
          </a:p>
        </p:txBody>
      </p:sp>
    </p:spTree>
    <p:extLst>
      <p:ext uri="{BB962C8B-B14F-4D97-AF65-F5344CB8AC3E}">
        <p14:creationId xmlns:p14="http://schemas.microsoft.com/office/powerpoint/2010/main" val="3159853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6">
            <a:extLst>
              <a:ext uri="{FF2B5EF4-FFF2-40B4-BE49-F238E27FC236}">
                <a16:creationId xmlns:a16="http://schemas.microsoft.com/office/drawing/2014/main" id="{6F7F7D3F-2F2F-490E-B238-90EF2FA0DBEE}"/>
              </a:ext>
            </a:extLst>
          </p:cNvPr>
          <p:cNvSpPr>
            <a:spLocks noGrp="1"/>
          </p:cNvSpPr>
          <p:nvPr/>
        </p:nvSpPr>
        <p:spPr bwMode="auto">
          <a:xfrm>
            <a:off x="254203" y="312160"/>
            <a:ext cx="8012878" cy="535531"/>
          </a:xfrm>
          <a:prstGeom prst="rect">
            <a:avLst/>
          </a:prstGeom>
          <a:noFill/>
          <a:ln w="9525" algn="ctr">
            <a:noFill/>
            <a:miter lim="800000"/>
            <a:headEnd/>
            <a:tailEnd/>
          </a:ln>
        </p:spPr>
        <p:txBody>
          <a:bodyPr vert="horz" wrap="square" lIns="0" tIns="91440" rIns="0" bIns="0" numCol="1" anchor="t" anchorCtr="0" compatLnSpc="1">
            <a:prstTxWarp prst="textNoShape">
              <a:avLst/>
            </a:prstTxWarp>
            <a:spAutoFit/>
          </a:bodyPr>
          <a:lstStyle>
            <a:lvl1pPr marL="0" marR="0" indent="0" algn="l" rtl="0" eaLnBrk="1" fontAlgn="base" hangingPunct="1">
              <a:lnSpc>
                <a:spcPct val="90000"/>
              </a:lnSpc>
              <a:spcBef>
                <a:spcPct val="0"/>
              </a:spcBef>
              <a:spcAft>
                <a:spcPct val="0"/>
              </a:spcAft>
              <a:defRPr lang="en-US" sz="3200" b="1" dirty="0" smtClean="0">
                <a:solidFill>
                  <a:srgbClr val="00529B"/>
                </a:solidFill>
                <a:latin typeface="+mj-lt"/>
                <a:ea typeface="+mj-ea"/>
                <a:cs typeface="+mj-cs"/>
              </a:defRPr>
            </a:lvl1pPr>
            <a:lvl2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2pPr>
            <a:lvl3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3pPr>
            <a:lvl4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4pPr>
            <a:lvl5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5pPr>
            <a:lvl6pPr marL="457178"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6pPr>
            <a:lvl7pPr marL="914354"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7pPr>
            <a:lvl8pPr marL="1371532"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8pPr>
            <a:lvl9pPr marL="1828709"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9pPr>
          </a:lstStyle>
          <a:p>
            <a:r>
              <a:rPr lang="en-US" dirty="0"/>
              <a:t>What Is Appropriate Risk?</a:t>
            </a:r>
          </a:p>
        </p:txBody>
      </p:sp>
      <p:sp>
        <p:nvSpPr>
          <p:cNvPr id="24" name="TextBox 32">
            <a:extLst>
              <a:ext uri="{FF2B5EF4-FFF2-40B4-BE49-F238E27FC236}">
                <a16:creationId xmlns:a16="http://schemas.microsoft.com/office/drawing/2014/main" id="{4CFDFF01-399F-4708-ADF2-ED8D8514F439}"/>
              </a:ext>
            </a:extLst>
          </p:cNvPr>
          <p:cNvSpPr txBox="1"/>
          <p:nvPr/>
        </p:nvSpPr>
        <p:spPr bwMode="gray">
          <a:xfrm>
            <a:off x="7644509" y="4152838"/>
            <a:ext cx="1508918" cy="1132618"/>
          </a:xfrm>
          <a:prstGeom prst="rect">
            <a:avLst/>
          </a:prstGeom>
          <a:noFill/>
        </p:spPr>
        <p:txBody>
          <a:bodyPr wrap="square" rtlCol="0" anchor="b">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l">
              <a:spcBef>
                <a:spcPts val="600"/>
              </a:spcBef>
              <a:spcAft>
                <a:spcPts val="0"/>
              </a:spcAft>
            </a:pPr>
            <a:r>
              <a:rPr lang="en-US" sz="1600" b="1" dirty="0"/>
              <a:t>Lower Risk</a:t>
            </a:r>
          </a:p>
          <a:p>
            <a:pPr algn="l">
              <a:spcBef>
                <a:spcPts val="600"/>
              </a:spcBef>
              <a:spcAft>
                <a:spcPts val="0"/>
              </a:spcAft>
            </a:pPr>
            <a:r>
              <a:rPr lang="en-US" sz="1600" b="1" dirty="0"/>
              <a:t>Higher Cost</a:t>
            </a:r>
          </a:p>
          <a:p>
            <a:pPr algn="l">
              <a:spcBef>
                <a:spcPts val="600"/>
              </a:spcBef>
              <a:spcAft>
                <a:spcPts val="0"/>
              </a:spcAft>
            </a:pPr>
            <a:r>
              <a:rPr lang="en-US" sz="1600" b="1" dirty="0"/>
              <a:t>Higher Maturity</a:t>
            </a:r>
          </a:p>
        </p:txBody>
      </p:sp>
      <p:sp>
        <p:nvSpPr>
          <p:cNvPr id="25" name="TextBox 7">
            <a:extLst>
              <a:ext uri="{FF2B5EF4-FFF2-40B4-BE49-F238E27FC236}">
                <a16:creationId xmlns:a16="http://schemas.microsoft.com/office/drawing/2014/main" id="{348FEDF2-268B-4422-8117-11091E3FFCA2}"/>
              </a:ext>
            </a:extLst>
          </p:cNvPr>
          <p:cNvSpPr txBox="1"/>
          <p:nvPr/>
        </p:nvSpPr>
        <p:spPr bwMode="gray">
          <a:xfrm>
            <a:off x="1136288" y="1677206"/>
            <a:ext cx="6883616" cy="378565"/>
          </a:xfrm>
          <a:prstGeom prst="rect">
            <a:avLst/>
          </a:prstGeom>
          <a:noFill/>
        </p:spPr>
        <p:txBody>
          <a:bodyPr wrap="none" tIns="0" rtlCol="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spcBef>
                <a:spcPts val="0"/>
              </a:spcBef>
              <a:spcAft>
                <a:spcPts val="0"/>
              </a:spcAft>
            </a:pPr>
            <a:r>
              <a:rPr lang="en-US" b="1" dirty="0"/>
              <a:t>There is no such thing as "perfect protection"</a:t>
            </a:r>
          </a:p>
        </p:txBody>
      </p:sp>
      <p:sp>
        <p:nvSpPr>
          <p:cNvPr id="26" name="Left-Right Arrow 8">
            <a:extLst>
              <a:ext uri="{FF2B5EF4-FFF2-40B4-BE49-F238E27FC236}">
                <a16:creationId xmlns:a16="http://schemas.microsoft.com/office/drawing/2014/main" id="{8F9EA714-AA6B-4815-8874-C6F8BE549186}"/>
              </a:ext>
            </a:extLst>
          </p:cNvPr>
          <p:cNvSpPr/>
          <p:nvPr/>
        </p:nvSpPr>
        <p:spPr bwMode="gray">
          <a:xfrm>
            <a:off x="96715" y="3168466"/>
            <a:ext cx="8642839" cy="884180"/>
          </a:xfrm>
          <a:prstGeom prst="leftRightArrow">
            <a:avLst/>
          </a:prstGeom>
          <a:gradFill flip="none" rotWithShape="1">
            <a:gsLst>
              <a:gs pos="0">
                <a:srgbClr val="46A33F"/>
              </a:gs>
              <a:gs pos="100000">
                <a:srgbClr val="FF0000"/>
              </a:gs>
            </a:gsLst>
            <a:lin ang="10800000" scaled="1"/>
            <a:tileRect/>
          </a:gra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nSpc>
                <a:spcPct val="100000"/>
              </a:lnSpc>
              <a:spcBef>
                <a:spcPct val="50000"/>
              </a:spcBef>
              <a:spcAft>
                <a:spcPct val="0"/>
              </a:spcAft>
            </a:pPr>
            <a:endParaRPr lang="en-US" sz="1800" dirty="0"/>
          </a:p>
        </p:txBody>
      </p:sp>
      <p:cxnSp>
        <p:nvCxnSpPr>
          <p:cNvPr id="27" name="Straight Connector 26">
            <a:extLst>
              <a:ext uri="{FF2B5EF4-FFF2-40B4-BE49-F238E27FC236}">
                <a16:creationId xmlns:a16="http://schemas.microsoft.com/office/drawing/2014/main" id="{0D9F6205-C398-4C20-BD09-C746583BA50A}"/>
              </a:ext>
            </a:extLst>
          </p:cNvPr>
          <p:cNvCxnSpPr/>
          <p:nvPr/>
        </p:nvCxnSpPr>
        <p:spPr bwMode="gray">
          <a:xfrm>
            <a:off x="1225294" y="3139537"/>
            <a:ext cx="0" cy="428625"/>
          </a:xfrm>
          <a:prstGeom prst="line">
            <a:avLst/>
          </a:prstGeom>
          <a:solidFill>
            <a:srgbClr val="00529B"/>
          </a:solidFill>
          <a:ln w="19050" cap="flat" cmpd="sng" algn="ctr">
            <a:solidFill>
              <a:schemeClr val="tx1"/>
            </a:solidFill>
            <a:prstDash val="solid"/>
            <a:round/>
            <a:headEnd type="none" w="med" len="med"/>
            <a:tailEnd type="oval" w="lg" len="lg"/>
          </a:ln>
          <a:effectLst/>
        </p:spPr>
      </p:cxnSp>
      <p:cxnSp>
        <p:nvCxnSpPr>
          <p:cNvPr id="28" name="Straight Connector 27">
            <a:extLst>
              <a:ext uri="{FF2B5EF4-FFF2-40B4-BE49-F238E27FC236}">
                <a16:creationId xmlns:a16="http://schemas.microsoft.com/office/drawing/2014/main" id="{7870068B-FB4E-4996-9FD4-B2C1F71573AA}"/>
              </a:ext>
            </a:extLst>
          </p:cNvPr>
          <p:cNvCxnSpPr/>
          <p:nvPr/>
        </p:nvCxnSpPr>
        <p:spPr bwMode="gray">
          <a:xfrm>
            <a:off x="4578094" y="3139537"/>
            <a:ext cx="0" cy="428625"/>
          </a:xfrm>
          <a:prstGeom prst="line">
            <a:avLst/>
          </a:prstGeom>
          <a:solidFill>
            <a:srgbClr val="00529B"/>
          </a:solidFill>
          <a:ln w="19050" cap="flat" cmpd="sng" algn="ctr">
            <a:solidFill>
              <a:schemeClr val="tx1"/>
            </a:solidFill>
            <a:prstDash val="solid"/>
            <a:round/>
            <a:headEnd type="none" w="med" len="med"/>
            <a:tailEnd type="oval" w="lg" len="lg"/>
          </a:ln>
          <a:effectLst/>
        </p:spPr>
      </p:cxnSp>
      <p:cxnSp>
        <p:nvCxnSpPr>
          <p:cNvPr id="29" name="Straight Connector 28">
            <a:extLst>
              <a:ext uri="{FF2B5EF4-FFF2-40B4-BE49-F238E27FC236}">
                <a16:creationId xmlns:a16="http://schemas.microsoft.com/office/drawing/2014/main" id="{28F634CC-7057-4BF8-84A8-B0DBDBE24DA4}"/>
              </a:ext>
            </a:extLst>
          </p:cNvPr>
          <p:cNvCxnSpPr/>
          <p:nvPr/>
        </p:nvCxnSpPr>
        <p:spPr bwMode="gray">
          <a:xfrm>
            <a:off x="7429731" y="3139537"/>
            <a:ext cx="0" cy="428625"/>
          </a:xfrm>
          <a:prstGeom prst="line">
            <a:avLst/>
          </a:prstGeom>
          <a:solidFill>
            <a:srgbClr val="00529B"/>
          </a:solidFill>
          <a:ln w="19050" cap="flat" cmpd="sng" algn="ctr">
            <a:solidFill>
              <a:schemeClr val="tx1"/>
            </a:solidFill>
            <a:prstDash val="solid"/>
            <a:round/>
            <a:headEnd type="none" w="med" len="med"/>
            <a:tailEnd type="oval" w="lg" len="lg"/>
          </a:ln>
          <a:effectLst/>
        </p:spPr>
      </p:cxnSp>
      <p:sp>
        <p:nvSpPr>
          <p:cNvPr id="30" name="TextBox 24">
            <a:extLst>
              <a:ext uri="{FF2B5EF4-FFF2-40B4-BE49-F238E27FC236}">
                <a16:creationId xmlns:a16="http://schemas.microsoft.com/office/drawing/2014/main" id="{2D27CECE-11BD-4359-9CA1-5D21F7DCF16A}"/>
              </a:ext>
            </a:extLst>
          </p:cNvPr>
          <p:cNvSpPr txBox="1"/>
          <p:nvPr/>
        </p:nvSpPr>
        <p:spPr bwMode="gray">
          <a:xfrm>
            <a:off x="33538" y="2612600"/>
            <a:ext cx="2361544" cy="535531"/>
          </a:xfrm>
          <a:prstGeom prst="rect">
            <a:avLst/>
          </a:prstGeom>
          <a:noFill/>
        </p:spPr>
        <p:txBody>
          <a:bodyPr wrap="none" rtlCol="0" anchor="b">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spcBef>
                <a:spcPts val="0"/>
              </a:spcBef>
              <a:spcAft>
                <a:spcPts val="0"/>
              </a:spcAft>
            </a:pPr>
            <a:r>
              <a:rPr lang="en-US" sz="1600" dirty="0"/>
              <a:t>Less complex business,</a:t>
            </a:r>
            <a:br>
              <a:rPr lang="en-US" sz="1600" dirty="0"/>
            </a:br>
            <a:r>
              <a:rPr lang="en-US" sz="1600" dirty="0"/>
              <a:t>less of a target</a:t>
            </a:r>
          </a:p>
        </p:txBody>
      </p:sp>
      <p:sp>
        <p:nvSpPr>
          <p:cNvPr id="31" name="TextBox 25">
            <a:extLst>
              <a:ext uri="{FF2B5EF4-FFF2-40B4-BE49-F238E27FC236}">
                <a16:creationId xmlns:a16="http://schemas.microsoft.com/office/drawing/2014/main" id="{64576E8A-8DC1-4C86-9FC9-CBF24660EE0B}"/>
              </a:ext>
            </a:extLst>
          </p:cNvPr>
          <p:cNvSpPr txBox="1"/>
          <p:nvPr/>
        </p:nvSpPr>
        <p:spPr bwMode="gray">
          <a:xfrm>
            <a:off x="3299540" y="2612600"/>
            <a:ext cx="2557110" cy="535531"/>
          </a:xfrm>
          <a:prstGeom prst="rect">
            <a:avLst/>
          </a:prstGeom>
          <a:noFill/>
        </p:spPr>
        <p:txBody>
          <a:bodyPr wrap="none" rtlCol="0" anchor="b">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spcBef>
                <a:spcPts val="0"/>
              </a:spcBef>
              <a:spcAft>
                <a:spcPts val="0"/>
              </a:spcAft>
            </a:pPr>
            <a:r>
              <a:rPr lang="en-US" sz="1600" dirty="0"/>
              <a:t>Growing business, more</a:t>
            </a:r>
            <a:br>
              <a:rPr lang="en-US" sz="1600" dirty="0"/>
            </a:br>
            <a:r>
              <a:rPr lang="en-US" sz="1600" dirty="0"/>
              <a:t>customers and complexity</a:t>
            </a:r>
          </a:p>
        </p:txBody>
      </p:sp>
      <p:sp>
        <p:nvSpPr>
          <p:cNvPr id="32" name="TextBox 26">
            <a:extLst>
              <a:ext uri="{FF2B5EF4-FFF2-40B4-BE49-F238E27FC236}">
                <a16:creationId xmlns:a16="http://schemas.microsoft.com/office/drawing/2014/main" id="{E540D9F1-3B68-4463-B17A-DFDEFC817044}"/>
              </a:ext>
            </a:extLst>
          </p:cNvPr>
          <p:cNvSpPr txBox="1"/>
          <p:nvPr/>
        </p:nvSpPr>
        <p:spPr bwMode="gray">
          <a:xfrm>
            <a:off x="5969978" y="2612600"/>
            <a:ext cx="2628900" cy="535531"/>
          </a:xfrm>
          <a:prstGeom prst="rect">
            <a:avLst/>
          </a:prstGeom>
          <a:noFill/>
        </p:spPr>
        <p:txBody>
          <a:bodyPr wrap="square" rtlCol="0" anchor="b">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spcBef>
                <a:spcPts val="0"/>
              </a:spcBef>
              <a:spcAft>
                <a:spcPts val="0"/>
              </a:spcAft>
            </a:pPr>
            <a:r>
              <a:rPr lang="en-US" sz="1600" dirty="0"/>
              <a:t>Larger, more complex</a:t>
            </a:r>
          </a:p>
          <a:p>
            <a:pPr>
              <a:spcBef>
                <a:spcPts val="0"/>
              </a:spcBef>
              <a:spcAft>
                <a:spcPts val="0"/>
              </a:spcAft>
            </a:pPr>
            <a:r>
              <a:rPr lang="en-US" sz="1600" dirty="0"/>
              <a:t>business, more of a target</a:t>
            </a:r>
          </a:p>
        </p:txBody>
      </p:sp>
      <p:sp>
        <p:nvSpPr>
          <p:cNvPr id="33" name="TextBox 31">
            <a:extLst>
              <a:ext uri="{FF2B5EF4-FFF2-40B4-BE49-F238E27FC236}">
                <a16:creationId xmlns:a16="http://schemas.microsoft.com/office/drawing/2014/main" id="{9234FEDB-21E9-4E9F-BDC4-9131F7BBEFAE}"/>
              </a:ext>
            </a:extLst>
          </p:cNvPr>
          <p:cNvSpPr txBox="1"/>
          <p:nvPr/>
        </p:nvSpPr>
        <p:spPr bwMode="gray">
          <a:xfrm>
            <a:off x="33538" y="4179161"/>
            <a:ext cx="1468879" cy="1132618"/>
          </a:xfrm>
          <a:prstGeom prst="rect">
            <a:avLst/>
          </a:prstGeom>
          <a:noFill/>
        </p:spPr>
        <p:txBody>
          <a:bodyPr wrap="square" rtlCol="0" anchor="b">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r">
              <a:spcBef>
                <a:spcPts val="600"/>
              </a:spcBef>
              <a:spcAft>
                <a:spcPts val="0"/>
              </a:spcAft>
            </a:pPr>
            <a:r>
              <a:rPr lang="en-US" sz="1600" b="1" dirty="0"/>
              <a:t>Higher Risk</a:t>
            </a:r>
          </a:p>
          <a:p>
            <a:pPr algn="r">
              <a:spcBef>
                <a:spcPts val="600"/>
              </a:spcBef>
              <a:spcAft>
                <a:spcPts val="0"/>
              </a:spcAft>
            </a:pPr>
            <a:r>
              <a:rPr lang="en-US" sz="1600" b="1" dirty="0"/>
              <a:t>Lower Cost</a:t>
            </a:r>
          </a:p>
          <a:p>
            <a:pPr algn="r">
              <a:spcBef>
                <a:spcPts val="600"/>
              </a:spcBef>
              <a:spcAft>
                <a:spcPts val="0"/>
              </a:spcAft>
            </a:pPr>
            <a:r>
              <a:rPr lang="en-US" sz="1600" b="1" dirty="0"/>
              <a:t>Lower Maturity</a:t>
            </a:r>
          </a:p>
        </p:txBody>
      </p:sp>
      <p:cxnSp>
        <p:nvCxnSpPr>
          <p:cNvPr id="34" name="Straight Arrow Connector 33">
            <a:extLst>
              <a:ext uri="{FF2B5EF4-FFF2-40B4-BE49-F238E27FC236}">
                <a16:creationId xmlns:a16="http://schemas.microsoft.com/office/drawing/2014/main" id="{804ED483-B97C-4EC5-AC6C-8AE21484D86A}"/>
              </a:ext>
            </a:extLst>
          </p:cNvPr>
          <p:cNvCxnSpPr>
            <a:cxnSpLocks/>
          </p:cNvCxnSpPr>
          <p:nvPr/>
        </p:nvCxnSpPr>
        <p:spPr bwMode="gray">
          <a:xfrm>
            <a:off x="2065533" y="4487883"/>
            <a:ext cx="5372215" cy="0"/>
          </a:xfrm>
          <a:prstGeom prst="straightConnector1">
            <a:avLst/>
          </a:prstGeom>
          <a:solidFill>
            <a:srgbClr val="00529B"/>
          </a:solidFill>
          <a:ln w="25400" cap="flat" cmpd="sng" algn="ctr">
            <a:solidFill>
              <a:schemeClr val="tx1"/>
            </a:solidFill>
            <a:prstDash val="solid"/>
            <a:round/>
            <a:headEnd type="none" w="med" len="med"/>
            <a:tailEnd type="triangle" w="lg" len="lg"/>
          </a:ln>
          <a:effectLst/>
        </p:spPr>
      </p:cxnSp>
      <p:sp>
        <p:nvSpPr>
          <p:cNvPr id="35" name="TextBox 40">
            <a:extLst>
              <a:ext uri="{FF2B5EF4-FFF2-40B4-BE49-F238E27FC236}">
                <a16:creationId xmlns:a16="http://schemas.microsoft.com/office/drawing/2014/main" id="{2E1B2374-DBBC-444B-A4BC-FA5DA6E8FB5F}"/>
              </a:ext>
            </a:extLst>
          </p:cNvPr>
          <p:cNvSpPr txBox="1"/>
          <p:nvPr/>
        </p:nvSpPr>
        <p:spPr bwMode="gray">
          <a:xfrm>
            <a:off x="3717123" y="4023075"/>
            <a:ext cx="1745991" cy="313932"/>
          </a:xfrm>
          <a:prstGeom prst="rect">
            <a:avLst/>
          </a:prstGeom>
          <a:noFill/>
        </p:spPr>
        <p:txBody>
          <a:bodyPr wrap="none" rtlCol="0" anchor="b">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spcBef>
                <a:spcPts val="0"/>
              </a:spcBef>
              <a:spcAft>
                <a:spcPts val="0"/>
              </a:spcAft>
            </a:pPr>
            <a:r>
              <a:rPr lang="en-US" sz="1600" b="1" dirty="0"/>
              <a:t>Business Model</a:t>
            </a:r>
          </a:p>
        </p:txBody>
      </p:sp>
      <p:sp>
        <p:nvSpPr>
          <p:cNvPr id="36" name="TextBox 41">
            <a:extLst>
              <a:ext uri="{FF2B5EF4-FFF2-40B4-BE49-F238E27FC236}">
                <a16:creationId xmlns:a16="http://schemas.microsoft.com/office/drawing/2014/main" id="{7F6E3C49-1287-44CD-9A61-09A807F339FA}"/>
              </a:ext>
            </a:extLst>
          </p:cNvPr>
          <p:cNvSpPr txBox="1"/>
          <p:nvPr/>
        </p:nvSpPr>
        <p:spPr bwMode="gray">
          <a:xfrm>
            <a:off x="2473050" y="4680637"/>
            <a:ext cx="4725183" cy="535531"/>
          </a:xfrm>
          <a:prstGeom prst="rect">
            <a:avLst/>
          </a:prstGeom>
          <a:noFill/>
        </p:spPr>
        <p:txBody>
          <a:bodyPr wrap="square" rtlCol="0" anchor="b">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spcBef>
                <a:spcPts val="0"/>
              </a:spcBef>
              <a:spcAft>
                <a:spcPts val="0"/>
              </a:spcAft>
            </a:pPr>
            <a:r>
              <a:rPr lang="en-US" sz="1600" i="1" dirty="0"/>
              <a:t>As our business grows, we have to continually reassess how much risk is appropriate.</a:t>
            </a:r>
          </a:p>
        </p:txBody>
      </p:sp>
      <p:sp>
        <p:nvSpPr>
          <p:cNvPr id="37" name="TextBox 33">
            <a:extLst>
              <a:ext uri="{FF2B5EF4-FFF2-40B4-BE49-F238E27FC236}">
                <a16:creationId xmlns:a16="http://schemas.microsoft.com/office/drawing/2014/main" id="{D49512F5-B16A-4791-8B1B-A1A1DF662453}"/>
              </a:ext>
            </a:extLst>
          </p:cNvPr>
          <p:cNvSpPr txBox="1"/>
          <p:nvPr/>
        </p:nvSpPr>
        <p:spPr bwMode="gray">
          <a:xfrm>
            <a:off x="1225294" y="5491821"/>
            <a:ext cx="6581625" cy="923330"/>
          </a:xfrm>
          <a:prstGeom prst="rect">
            <a:avLst/>
          </a:prstGeom>
          <a:noFill/>
        </p:spPr>
        <p:txBody>
          <a:bodyPr wrap="square" rtlCol="0" anchor="b">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spcBef>
                <a:spcPts val="0"/>
              </a:spcBef>
              <a:spcAft>
                <a:spcPts val="0"/>
              </a:spcAft>
            </a:pPr>
            <a:r>
              <a:rPr lang="en-US" sz="2000" b="1" i="1" dirty="0">
                <a:solidFill>
                  <a:srgbClr val="00529B"/>
                </a:solidFill>
              </a:rPr>
              <a:t>Our goal is to build a sustainable program that balances the need to protect against the needs to run our business.</a:t>
            </a:r>
          </a:p>
        </p:txBody>
      </p:sp>
    </p:spTree>
    <p:extLst>
      <p:ext uri="{BB962C8B-B14F-4D97-AF65-F5344CB8AC3E}">
        <p14:creationId xmlns:p14="http://schemas.microsoft.com/office/powerpoint/2010/main" val="17443350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FE3F713-3A9B-4CB7-8018-EC03F8F95676}"/>
              </a:ext>
            </a:extLst>
          </p:cNvPr>
          <p:cNvGrpSpPr/>
          <p:nvPr/>
        </p:nvGrpSpPr>
        <p:grpSpPr>
          <a:xfrm>
            <a:off x="165305" y="1375638"/>
            <a:ext cx="8430055" cy="4658917"/>
            <a:chOff x="839502" y="1280160"/>
            <a:chExt cx="8944321" cy="4943129"/>
          </a:xfrm>
        </p:grpSpPr>
        <p:sp>
          <p:nvSpPr>
            <p:cNvPr id="8" name="AutoShape 108">
              <a:extLst>
                <a:ext uri="{FF2B5EF4-FFF2-40B4-BE49-F238E27FC236}">
                  <a16:creationId xmlns:a16="http://schemas.microsoft.com/office/drawing/2014/main" id="{0E90A748-1379-4899-808B-CA70DE0DCD15}"/>
                </a:ext>
              </a:extLst>
            </p:cNvPr>
            <p:cNvSpPr>
              <a:spLocks noChangeArrowheads="1"/>
            </p:cNvSpPr>
            <p:nvPr/>
          </p:nvSpPr>
          <p:spPr bwMode="gray">
            <a:xfrm>
              <a:off x="1434307" y="1280160"/>
              <a:ext cx="8077200" cy="457200"/>
            </a:xfrm>
            <a:prstGeom prst="rightArrow">
              <a:avLst>
                <a:gd name="adj1" fmla="val 66509"/>
                <a:gd name="adj2" fmla="val 123766"/>
              </a:avLst>
            </a:prstGeom>
            <a:solidFill>
              <a:srgbClr val="FDCF74"/>
            </a:solidFill>
            <a:ln w="12700" algn="ctr">
              <a:noFill/>
              <a:miter lim="800000"/>
              <a:headEnd/>
              <a:tailEnd/>
            </a:ln>
          </p:spPr>
          <p:txBody>
            <a:bodyPr wrap="none" anchor="ct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eaLnBrk="1" hangingPunct="1">
                <a:lnSpc>
                  <a:spcPct val="100000"/>
                </a:lnSpc>
                <a:spcBef>
                  <a:spcPct val="0"/>
                </a:spcBef>
                <a:spcAft>
                  <a:spcPct val="0"/>
                </a:spcAft>
              </a:pPr>
              <a:r>
                <a:rPr lang="en-US" sz="1600" b="1" dirty="0">
                  <a:cs typeface="Arial" charset="0"/>
                </a:rPr>
                <a:t>Level of Program Maturity</a:t>
              </a:r>
            </a:p>
          </p:txBody>
        </p:sp>
        <p:sp>
          <p:nvSpPr>
            <p:cNvPr id="9" name="Rectangle 8">
              <a:extLst>
                <a:ext uri="{FF2B5EF4-FFF2-40B4-BE49-F238E27FC236}">
                  <a16:creationId xmlns:a16="http://schemas.microsoft.com/office/drawing/2014/main" id="{F1E7B18A-2F8A-4109-9A53-211976195615}"/>
                </a:ext>
              </a:extLst>
            </p:cNvPr>
            <p:cNvSpPr>
              <a:spLocks noChangeArrowheads="1"/>
            </p:cNvSpPr>
            <p:nvPr/>
          </p:nvSpPr>
          <p:spPr bwMode="gray">
            <a:xfrm rot="16200000">
              <a:off x="-276317" y="3802514"/>
              <a:ext cx="2545569" cy="313932"/>
            </a:xfrm>
            <a:prstGeom prst="rect">
              <a:avLst/>
            </a:prstGeom>
            <a:noFill/>
            <a:ln w="9525">
              <a:noFill/>
              <a:miter lim="800000"/>
              <a:headEnd/>
              <a:tailEnd/>
            </a:ln>
          </p:spPr>
          <p:txBody>
            <a:bodyPr wrap="none" lIns="0" tIns="0" rIns="0" bIns="9144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ctr"/>
              <a:r>
                <a:rPr lang="en-US" sz="1600" b="1" dirty="0">
                  <a:solidFill>
                    <a:srgbClr val="080808"/>
                  </a:solidFill>
                </a:rPr>
                <a:t>Relative Program Maturity</a:t>
              </a:r>
              <a:endParaRPr lang="en-US" sz="1600" dirty="0"/>
            </a:p>
          </p:txBody>
        </p:sp>
        <p:sp>
          <p:nvSpPr>
            <p:cNvPr id="10" name="Rectangle 9">
              <a:extLst>
                <a:ext uri="{FF2B5EF4-FFF2-40B4-BE49-F238E27FC236}">
                  <a16:creationId xmlns:a16="http://schemas.microsoft.com/office/drawing/2014/main" id="{C26AD000-6351-4BCC-AFC7-F3B0CB2A507A}"/>
                </a:ext>
              </a:extLst>
            </p:cNvPr>
            <p:cNvSpPr>
              <a:spLocks noChangeArrowheads="1"/>
            </p:cNvSpPr>
            <p:nvPr/>
          </p:nvSpPr>
          <p:spPr bwMode="auto">
            <a:xfrm>
              <a:off x="1161994" y="2024318"/>
              <a:ext cx="8621829" cy="3870325"/>
            </a:xfrm>
            <a:prstGeom prst="rect">
              <a:avLst/>
            </a:prstGeom>
            <a:solidFill>
              <a:schemeClr val="bg1"/>
            </a:solidFill>
            <a:ln w="9525">
              <a:solidFill>
                <a:schemeClr val="tx1"/>
              </a:solidFill>
              <a:miter lim="800000"/>
              <a:headEnd/>
              <a:tailEnd/>
            </a:ln>
          </p:spPr>
          <p:txBody>
            <a:bodyPr wrap="none" anchor="ct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ctr"/>
              <a:endParaRPr lang="en-US" sz="1100" dirty="0"/>
            </a:p>
          </p:txBody>
        </p:sp>
        <p:sp>
          <p:nvSpPr>
            <p:cNvPr id="11" name="Line 12">
              <a:extLst>
                <a:ext uri="{FF2B5EF4-FFF2-40B4-BE49-F238E27FC236}">
                  <a16:creationId xmlns:a16="http://schemas.microsoft.com/office/drawing/2014/main" id="{DC0C09D9-4B00-4FC0-8BA2-B01CD9426437}"/>
                </a:ext>
              </a:extLst>
            </p:cNvPr>
            <p:cNvSpPr>
              <a:spLocks noChangeShapeType="1"/>
            </p:cNvSpPr>
            <p:nvPr/>
          </p:nvSpPr>
          <p:spPr bwMode="auto">
            <a:xfrm flipH="1">
              <a:off x="2891087" y="2024318"/>
              <a:ext cx="0" cy="3867912"/>
            </a:xfrm>
            <a:prstGeom prst="line">
              <a:avLst/>
            </a:prstGeom>
            <a:noFill/>
            <a:ln w="9525">
              <a:solidFill>
                <a:schemeClr val="tx1"/>
              </a:solidFill>
              <a:round/>
              <a:headEnd/>
              <a:tailEnd/>
            </a:ln>
          </p:spPr>
          <p:txBody>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sp>
          <p:nvSpPr>
            <p:cNvPr id="12" name="Line 13">
              <a:extLst>
                <a:ext uri="{FF2B5EF4-FFF2-40B4-BE49-F238E27FC236}">
                  <a16:creationId xmlns:a16="http://schemas.microsoft.com/office/drawing/2014/main" id="{FCEF13BE-53D6-465B-B918-556D258C9F51}"/>
                </a:ext>
              </a:extLst>
            </p:cNvPr>
            <p:cNvSpPr>
              <a:spLocks noChangeShapeType="1"/>
            </p:cNvSpPr>
            <p:nvPr/>
          </p:nvSpPr>
          <p:spPr bwMode="auto">
            <a:xfrm flipH="1">
              <a:off x="4614246" y="2024318"/>
              <a:ext cx="0" cy="3867912"/>
            </a:xfrm>
            <a:prstGeom prst="line">
              <a:avLst/>
            </a:prstGeom>
            <a:noFill/>
            <a:ln w="9525">
              <a:solidFill>
                <a:schemeClr val="tx1"/>
              </a:solidFill>
              <a:round/>
              <a:headEnd/>
              <a:tailEnd/>
            </a:ln>
          </p:spPr>
          <p:txBody>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sp>
          <p:nvSpPr>
            <p:cNvPr id="13" name="Line 14">
              <a:extLst>
                <a:ext uri="{FF2B5EF4-FFF2-40B4-BE49-F238E27FC236}">
                  <a16:creationId xmlns:a16="http://schemas.microsoft.com/office/drawing/2014/main" id="{D211E5B0-A54C-46DF-9760-85F1FFC8454B}"/>
                </a:ext>
              </a:extLst>
            </p:cNvPr>
            <p:cNvSpPr>
              <a:spLocks noChangeShapeType="1"/>
            </p:cNvSpPr>
            <p:nvPr/>
          </p:nvSpPr>
          <p:spPr bwMode="auto">
            <a:xfrm flipH="1">
              <a:off x="6337405" y="2024318"/>
              <a:ext cx="0" cy="3867912"/>
            </a:xfrm>
            <a:prstGeom prst="line">
              <a:avLst/>
            </a:prstGeom>
            <a:noFill/>
            <a:ln w="9525">
              <a:solidFill>
                <a:schemeClr val="tx1"/>
              </a:solidFill>
              <a:round/>
              <a:headEnd/>
              <a:tailEnd/>
            </a:ln>
          </p:spPr>
          <p:txBody>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sp>
          <p:nvSpPr>
            <p:cNvPr id="14" name="Line 15">
              <a:extLst>
                <a:ext uri="{FF2B5EF4-FFF2-40B4-BE49-F238E27FC236}">
                  <a16:creationId xmlns:a16="http://schemas.microsoft.com/office/drawing/2014/main" id="{639B01F5-95E0-4859-ACA3-47C89D2B1228}"/>
                </a:ext>
              </a:extLst>
            </p:cNvPr>
            <p:cNvSpPr>
              <a:spLocks noChangeShapeType="1"/>
            </p:cNvSpPr>
            <p:nvPr/>
          </p:nvSpPr>
          <p:spPr bwMode="auto">
            <a:xfrm flipH="1">
              <a:off x="8060564" y="2024318"/>
              <a:ext cx="0" cy="3867912"/>
            </a:xfrm>
            <a:prstGeom prst="line">
              <a:avLst/>
            </a:prstGeom>
            <a:noFill/>
            <a:ln w="9525">
              <a:solidFill>
                <a:schemeClr val="tx1"/>
              </a:solidFill>
              <a:round/>
              <a:headEnd/>
              <a:tailEnd/>
            </a:ln>
          </p:spPr>
          <p:txBody>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sp>
          <p:nvSpPr>
            <p:cNvPr id="15" name="Line 16">
              <a:extLst>
                <a:ext uri="{FF2B5EF4-FFF2-40B4-BE49-F238E27FC236}">
                  <a16:creationId xmlns:a16="http://schemas.microsoft.com/office/drawing/2014/main" id="{ADCEF904-DA25-49AC-B956-1B38035A20BE}"/>
                </a:ext>
              </a:extLst>
            </p:cNvPr>
            <p:cNvSpPr>
              <a:spLocks noChangeShapeType="1"/>
            </p:cNvSpPr>
            <p:nvPr/>
          </p:nvSpPr>
          <p:spPr bwMode="gray">
            <a:xfrm flipH="1" flipV="1">
              <a:off x="8201950" y="3462592"/>
              <a:ext cx="375143" cy="307784"/>
            </a:xfrm>
            <a:prstGeom prst="line">
              <a:avLst/>
            </a:prstGeom>
            <a:noFill/>
            <a:ln w="12700">
              <a:solidFill>
                <a:schemeClr val="tx1"/>
              </a:solidFill>
              <a:round/>
              <a:headEnd/>
              <a:tailEnd type="triangle" w="med" len="med"/>
            </a:ln>
          </p:spPr>
          <p:txBody>
            <a:bodyPr wrap="square" anchor="ctr">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sp>
          <p:nvSpPr>
            <p:cNvPr id="16" name="Line 17">
              <a:extLst>
                <a:ext uri="{FF2B5EF4-FFF2-40B4-BE49-F238E27FC236}">
                  <a16:creationId xmlns:a16="http://schemas.microsoft.com/office/drawing/2014/main" id="{EC6EF842-CC37-4689-9EAB-4D39DDB384FE}"/>
                </a:ext>
              </a:extLst>
            </p:cNvPr>
            <p:cNvSpPr>
              <a:spLocks noChangeShapeType="1"/>
            </p:cNvSpPr>
            <p:nvPr/>
          </p:nvSpPr>
          <p:spPr bwMode="gray">
            <a:xfrm flipH="1" flipV="1">
              <a:off x="6940271" y="3713414"/>
              <a:ext cx="185975" cy="337377"/>
            </a:xfrm>
            <a:prstGeom prst="line">
              <a:avLst/>
            </a:prstGeom>
            <a:noFill/>
            <a:ln w="12700">
              <a:solidFill>
                <a:schemeClr val="tx1"/>
              </a:solidFill>
              <a:round/>
              <a:headEnd/>
              <a:tailEnd type="triangle" w="med" len="med"/>
            </a:ln>
          </p:spPr>
          <p:txBody>
            <a:bodyPr wrap="square" anchor="ctr">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sp>
          <p:nvSpPr>
            <p:cNvPr id="17" name="Line 18">
              <a:extLst>
                <a:ext uri="{FF2B5EF4-FFF2-40B4-BE49-F238E27FC236}">
                  <a16:creationId xmlns:a16="http://schemas.microsoft.com/office/drawing/2014/main" id="{A58BC147-43AB-453E-992A-6970F75C276F}"/>
                </a:ext>
              </a:extLst>
            </p:cNvPr>
            <p:cNvSpPr>
              <a:spLocks noChangeShapeType="1"/>
            </p:cNvSpPr>
            <p:nvPr/>
          </p:nvSpPr>
          <p:spPr bwMode="gray">
            <a:xfrm>
              <a:off x="5968006" y="3575304"/>
              <a:ext cx="291594" cy="339852"/>
            </a:xfrm>
            <a:prstGeom prst="line">
              <a:avLst/>
            </a:prstGeom>
            <a:noFill/>
            <a:ln w="12700">
              <a:solidFill>
                <a:schemeClr val="tx1"/>
              </a:solidFill>
              <a:round/>
              <a:headEnd/>
              <a:tailEnd type="triangle" w="med" len="med"/>
            </a:ln>
          </p:spPr>
          <p:txBody>
            <a:bodyPr wrap="square" anchor="ctr">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sp>
          <p:nvSpPr>
            <p:cNvPr id="18" name="Line 19">
              <a:extLst>
                <a:ext uri="{FF2B5EF4-FFF2-40B4-BE49-F238E27FC236}">
                  <a16:creationId xmlns:a16="http://schemas.microsoft.com/office/drawing/2014/main" id="{C202AFC1-88C4-46A8-9FC6-6E64A12B9156}"/>
                </a:ext>
              </a:extLst>
            </p:cNvPr>
            <p:cNvSpPr>
              <a:spLocks noChangeShapeType="1"/>
            </p:cNvSpPr>
            <p:nvPr/>
          </p:nvSpPr>
          <p:spPr bwMode="gray">
            <a:xfrm flipH="1" flipV="1">
              <a:off x="5441098" y="4600825"/>
              <a:ext cx="173340" cy="254638"/>
            </a:xfrm>
            <a:prstGeom prst="line">
              <a:avLst/>
            </a:prstGeom>
            <a:noFill/>
            <a:ln w="12700">
              <a:solidFill>
                <a:schemeClr val="tx1"/>
              </a:solidFill>
              <a:round/>
              <a:headEnd/>
              <a:tailEnd type="triangle" w="med" len="med"/>
            </a:ln>
          </p:spPr>
          <p:txBody>
            <a:bodyPr wrap="square" anchor="ctr">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sp>
          <p:nvSpPr>
            <p:cNvPr id="19" name="Line 20">
              <a:extLst>
                <a:ext uri="{FF2B5EF4-FFF2-40B4-BE49-F238E27FC236}">
                  <a16:creationId xmlns:a16="http://schemas.microsoft.com/office/drawing/2014/main" id="{6A7B79CB-3521-47DB-B84D-74CB57FE6FD3}"/>
                </a:ext>
              </a:extLst>
            </p:cNvPr>
            <p:cNvSpPr>
              <a:spLocks noChangeShapeType="1"/>
            </p:cNvSpPr>
            <p:nvPr/>
          </p:nvSpPr>
          <p:spPr bwMode="gray">
            <a:xfrm>
              <a:off x="4114821" y="4501895"/>
              <a:ext cx="321599" cy="694943"/>
            </a:xfrm>
            <a:prstGeom prst="line">
              <a:avLst/>
            </a:prstGeom>
            <a:noFill/>
            <a:ln w="12700">
              <a:solidFill>
                <a:schemeClr val="tx1"/>
              </a:solidFill>
              <a:round/>
              <a:headEnd/>
              <a:tailEnd type="triangle" w="med" len="med"/>
            </a:ln>
          </p:spPr>
          <p:txBody>
            <a:bodyPr wrap="square" anchor="ctr">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sp>
          <p:nvSpPr>
            <p:cNvPr id="20" name="Line 21">
              <a:extLst>
                <a:ext uri="{FF2B5EF4-FFF2-40B4-BE49-F238E27FC236}">
                  <a16:creationId xmlns:a16="http://schemas.microsoft.com/office/drawing/2014/main" id="{C4810F77-F31F-4A6A-B59B-780AA891504F}"/>
                </a:ext>
              </a:extLst>
            </p:cNvPr>
            <p:cNvSpPr>
              <a:spLocks noChangeShapeType="1"/>
            </p:cNvSpPr>
            <p:nvPr/>
          </p:nvSpPr>
          <p:spPr bwMode="gray">
            <a:xfrm flipH="1" flipV="1">
              <a:off x="4217586" y="5346954"/>
              <a:ext cx="799444" cy="118110"/>
            </a:xfrm>
            <a:prstGeom prst="line">
              <a:avLst/>
            </a:prstGeom>
            <a:noFill/>
            <a:ln w="12700">
              <a:solidFill>
                <a:schemeClr val="tx1"/>
              </a:solidFill>
              <a:round/>
              <a:headEnd/>
              <a:tailEnd type="triangle" w="med" len="med"/>
            </a:ln>
          </p:spPr>
          <p:txBody>
            <a:bodyPr wrap="square" anchor="ctr">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sp>
          <p:nvSpPr>
            <p:cNvPr id="21" name="Line 22">
              <a:extLst>
                <a:ext uri="{FF2B5EF4-FFF2-40B4-BE49-F238E27FC236}">
                  <a16:creationId xmlns:a16="http://schemas.microsoft.com/office/drawing/2014/main" id="{C8A2D3A0-DE99-41FB-AEAF-95C8E492AD35}"/>
                </a:ext>
              </a:extLst>
            </p:cNvPr>
            <p:cNvSpPr>
              <a:spLocks noChangeShapeType="1"/>
            </p:cNvSpPr>
            <p:nvPr/>
          </p:nvSpPr>
          <p:spPr bwMode="gray">
            <a:xfrm flipH="1" flipV="1">
              <a:off x="2470322" y="5691124"/>
              <a:ext cx="1094162" cy="88900"/>
            </a:xfrm>
            <a:prstGeom prst="line">
              <a:avLst/>
            </a:prstGeom>
            <a:noFill/>
            <a:ln w="12700">
              <a:solidFill>
                <a:schemeClr val="tx1"/>
              </a:solidFill>
              <a:round/>
              <a:headEnd/>
              <a:tailEnd type="triangle" w="med" len="med"/>
            </a:ln>
          </p:spPr>
          <p:txBody>
            <a:bodyPr wrap="square" anchor="ctr">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sp>
          <p:nvSpPr>
            <p:cNvPr id="22" name="Line 23">
              <a:extLst>
                <a:ext uri="{FF2B5EF4-FFF2-40B4-BE49-F238E27FC236}">
                  <a16:creationId xmlns:a16="http://schemas.microsoft.com/office/drawing/2014/main" id="{CEDF9BA6-FF99-4FBC-BA70-49F65DD0F895}"/>
                </a:ext>
              </a:extLst>
            </p:cNvPr>
            <p:cNvSpPr>
              <a:spLocks noChangeShapeType="1"/>
            </p:cNvSpPr>
            <p:nvPr/>
          </p:nvSpPr>
          <p:spPr bwMode="gray">
            <a:xfrm flipH="1">
              <a:off x="3360920" y="5013960"/>
              <a:ext cx="58958" cy="564770"/>
            </a:xfrm>
            <a:prstGeom prst="line">
              <a:avLst/>
            </a:prstGeom>
            <a:noFill/>
            <a:ln w="12700">
              <a:solidFill>
                <a:schemeClr val="tx1"/>
              </a:solidFill>
              <a:round/>
              <a:headEnd/>
              <a:tailEnd type="triangle" w="med" len="med"/>
            </a:ln>
          </p:spPr>
          <p:txBody>
            <a:bodyPr wrap="square" anchor="ctr">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sp>
          <p:nvSpPr>
            <p:cNvPr id="23" name="Line 24">
              <a:extLst>
                <a:ext uri="{FF2B5EF4-FFF2-40B4-BE49-F238E27FC236}">
                  <a16:creationId xmlns:a16="http://schemas.microsoft.com/office/drawing/2014/main" id="{DF95FAF2-0D1B-4748-80F4-544B10D7F729}"/>
                </a:ext>
              </a:extLst>
            </p:cNvPr>
            <p:cNvSpPr>
              <a:spLocks noChangeShapeType="1"/>
            </p:cNvSpPr>
            <p:nvPr/>
          </p:nvSpPr>
          <p:spPr bwMode="gray">
            <a:xfrm>
              <a:off x="1932454" y="5245608"/>
              <a:ext cx="84088" cy="407734"/>
            </a:xfrm>
            <a:prstGeom prst="line">
              <a:avLst/>
            </a:prstGeom>
            <a:noFill/>
            <a:ln w="12700">
              <a:solidFill>
                <a:schemeClr val="tx1"/>
              </a:solidFill>
              <a:round/>
              <a:headEnd/>
              <a:tailEnd type="triangle" w="med" len="med"/>
            </a:ln>
          </p:spPr>
          <p:txBody>
            <a:bodyPr wrap="square" anchor="ctr">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sp>
          <p:nvSpPr>
            <p:cNvPr id="24" name="Rectangle 23">
              <a:extLst>
                <a:ext uri="{FF2B5EF4-FFF2-40B4-BE49-F238E27FC236}">
                  <a16:creationId xmlns:a16="http://schemas.microsoft.com/office/drawing/2014/main" id="{63885C3F-2969-4B39-9E3C-F20EBCBB46C9}"/>
                </a:ext>
              </a:extLst>
            </p:cNvPr>
            <p:cNvSpPr>
              <a:spLocks noChangeArrowheads="1"/>
            </p:cNvSpPr>
            <p:nvPr/>
          </p:nvSpPr>
          <p:spPr bwMode="gray">
            <a:xfrm>
              <a:off x="2945356" y="4622357"/>
              <a:ext cx="956993" cy="332399"/>
            </a:xfrm>
            <a:prstGeom prst="rect">
              <a:avLst/>
            </a:prstGeom>
            <a:noFill/>
            <a:ln w="9525">
              <a:noFill/>
              <a:miter lim="800000"/>
              <a:headEnd/>
              <a:tailEnd/>
            </a:ln>
          </p:spPr>
          <p:txBody>
            <a:bodyPr wrap="none" lIns="0" tIns="0" rIns="0" bIns="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ctr"/>
              <a:r>
                <a:rPr lang="en-US" sz="1200" b="1" dirty="0">
                  <a:solidFill>
                    <a:srgbClr val="080808"/>
                  </a:solidFill>
                </a:rPr>
                <a:t>Develop New</a:t>
              </a:r>
              <a:br>
                <a:rPr lang="en-US" sz="1200" b="1" dirty="0">
                  <a:solidFill>
                    <a:srgbClr val="080808"/>
                  </a:solidFill>
                </a:rPr>
              </a:br>
              <a:r>
                <a:rPr lang="en-US" sz="1200" b="1" dirty="0">
                  <a:solidFill>
                    <a:srgbClr val="080808"/>
                  </a:solidFill>
                </a:rPr>
                <a:t>Policy Set</a:t>
              </a:r>
              <a:endParaRPr lang="en-US" sz="1200" dirty="0"/>
            </a:p>
          </p:txBody>
        </p:sp>
        <p:sp>
          <p:nvSpPr>
            <p:cNvPr id="25" name="Rectangle 24">
              <a:extLst>
                <a:ext uri="{FF2B5EF4-FFF2-40B4-BE49-F238E27FC236}">
                  <a16:creationId xmlns:a16="http://schemas.microsoft.com/office/drawing/2014/main" id="{9F22208A-8B17-44BF-995B-32D198E4A7CB}"/>
                </a:ext>
              </a:extLst>
            </p:cNvPr>
            <p:cNvSpPr>
              <a:spLocks noChangeArrowheads="1"/>
            </p:cNvSpPr>
            <p:nvPr/>
          </p:nvSpPr>
          <p:spPr bwMode="gray">
            <a:xfrm>
              <a:off x="5076185" y="5310039"/>
              <a:ext cx="1197444" cy="332399"/>
            </a:xfrm>
            <a:prstGeom prst="rect">
              <a:avLst/>
            </a:prstGeom>
            <a:noFill/>
            <a:ln w="9525">
              <a:noFill/>
              <a:miter lim="800000"/>
              <a:headEnd/>
              <a:tailEnd/>
            </a:ln>
          </p:spPr>
          <p:txBody>
            <a:bodyPr wrap="none" lIns="0" tIns="0" rIns="0" bIns="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l"/>
              <a:r>
                <a:rPr lang="en-US" sz="1200" b="1" dirty="0">
                  <a:solidFill>
                    <a:srgbClr val="080808"/>
                  </a:solidFill>
                </a:rPr>
                <a:t>Initiate Strategic</a:t>
              </a:r>
              <a:br>
                <a:rPr lang="en-US" sz="1200" b="1" dirty="0">
                  <a:solidFill>
                    <a:srgbClr val="080808"/>
                  </a:solidFill>
                </a:rPr>
              </a:br>
              <a:r>
                <a:rPr lang="en-US" sz="1200" b="1" dirty="0">
                  <a:solidFill>
                    <a:srgbClr val="080808"/>
                  </a:solidFill>
                </a:rPr>
                <a:t>Program</a:t>
              </a:r>
              <a:endParaRPr lang="en-US" sz="1200" dirty="0"/>
            </a:p>
          </p:txBody>
        </p:sp>
        <p:sp>
          <p:nvSpPr>
            <p:cNvPr id="26" name="Rectangle 25">
              <a:extLst>
                <a:ext uri="{FF2B5EF4-FFF2-40B4-BE49-F238E27FC236}">
                  <a16:creationId xmlns:a16="http://schemas.microsoft.com/office/drawing/2014/main" id="{F8D0DC97-EE00-469D-A322-0B65AEB803FB}"/>
                </a:ext>
              </a:extLst>
            </p:cNvPr>
            <p:cNvSpPr>
              <a:spLocks noChangeArrowheads="1"/>
            </p:cNvSpPr>
            <p:nvPr/>
          </p:nvSpPr>
          <p:spPr bwMode="gray">
            <a:xfrm>
              <a:off x="5133843" y="4914680"/>
              <a:ext cx="1001876" cy="332399"/>
            </a:xfrm>
            <a:prstGeom prst="rect">
              <a:avLst/>
            </a:prstGeom>
            <a:noFill/>
            <a:ln w="9525">
              <a:noFill/>
              <a:miter lim="800000"/>
              <a:headEnd/>
              <a:tailEnd/>
            </a:ln>
          </p:spPr>
          <p:txBody>
            <a:bodyPr wrap="none" lIns="0" tIns="0" rIns="0" bIns="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r>
                <a:rPr lang="en-US" sz="1200" b="1" dirty="0">
                  <a:solidFill>
                    <a:srgbClr val="080808"/>
                  </a:solidFill>
                </a:rPr>
                <a:t>Process</a:t>
              </a:r>
              <a:br>
                <a:rPr lang="en-US" sz="1200" b="1" dirty="0">
                  <a:solidFill>
                    <a:srgbClr val="080808"/>
                  </a:solidFill>
                </a:rPr>
              </a:br>
              <a:r>
                <a:rPr lang="en-US" sz="1200" b="1" dirty="0">
                  <a:solidFill>
                    <a:srgbClr val="080808"/>
                  </a:solidFill>
                </a:rPr>
                <a:t>Formalization</a:t>
              </a:r>
              <a:endParaRPr lang="en-US" sz="1200" b="1" dirty="0"/>
            </a:p>
          </p:txBody>
        </p:sp>
        <p:sp>
          <p:nvSpPr>
            <p:cNvPr id="27" name="Rectangle 26">
              <a:extLst>
                <a:ext uri="{FF2B5EF4-FFF2-40B4-BE49-F238E27FC236}">
                  <a16:creationId xmlns:a16="http://schemas.microsoft.com/office/drawing/2014/main" id="{C9D696E5-DEC7-41DF-AEC9-92672EAD2C57}"/>
                </a:ext>
              </a:extLst>
            </p:cNvPr>
            <p:cNvSpPr>
              <a:spLocks noChangeArrowheads="1"/>
            </p:cNvSpPr>
            <p:nvPr/>
          </p:nvSpPr>
          <p:spPr bwMode="gray">
            <a:xfrm>
              <a:off x="6486261" y="4099371"/>
              <a:ext cx="1297791" cy="498598"/>
            </a:xfrm>
            <a:prstGeom prst="rect">
              <a:avLst/>
            </a:prstGeom>
            <a:noFill/>
            <a:ln w="9525">
              <a:noFill/>
              <a:miter lim="800000"/>
              <a:headEnd/>
              <a:tailEnd/>
            </a:ln>
          </p:spPr>
          <p:txBody>
            <a:bodyPr wrap="none" lIns="0" tIns="0" rIns="0" bIns="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ctr"/>
              <a:r>
                <a:rPr lang="en-US" sz="1200" b="1" dirty="0">
                  <a:solidFill>
                    <a:srgbClr val="080808"/>
                  </a:solidFill>
                </a:rPr>
                <a:t>Track Technology</a:t>
              </a:r>
              <a:br>
                <a:rPr lang="en-US" sz="1200" b="1" dirty="0">
                  <a:solidFill>
                    <a:srgbClr val="080808"/>
                  </a:solidFill>
                </a:rPr>
              </a:br>
              <a:r>
                <a:rPr lang="en-US" sz="1200" b="1" dirty="0">
                  <a:solidFill>
                    <a:srgbClr val="080808"/>
                  </a:solidFill>
                </a:rPr>
                <a:t>and Business</a:t>
              </a:r>
              <a:br>
                <a:rPr lang="en-US" sz="1200" b="1" dirty="0">
                  <a:solidFill>
                    <a:srgbClr val="080808"/>
                  </a:solidFill>
                </a:rPr>
              </a:br>
              <a:r>
                <a:rPr lang="en-US" sz="1200" b="1" dirty="0">
                  <a:solidFill>
                    <a:srgbClr val="080808"/>
                  </a:solidFill>
                </a:rPr>
                <a:t>Change</a:t>
              </a:r>
              <a:endParaRPr lang="en-US" sz="1200" dirty="0"/>
            </a:p>
          </p:txBody>
        </p:sp>
        <p:sp>
          <p:nvSpPr>
            <p:cNvPr id="28" name="Rectangle 27">
              <a:extLst>
                <a:ext uri="{FF2B5EF4-FFF2-40B4-BE49-F238E27FC236}">
                  <a16:creationId xmlns:a16="http://schemas.microsoft.com/office/drawing/2014/main" id="{DD45F3C1-AB87-4701-8DF3-2A2B8734D944}"/>
                </a:ext>
              </a:extLst>
            </p:cNvPr>
            <p:cNvSpPr>
              <a:spLocks noChangeArrowheads="1"/>
            </p:cNvSpPr>
            <p:nvPr/>
          </p:nvSpPr>
          <p:spPr bwMode="gray">
            <a:xfrm>
              <a:off x="8656162" y="3604133"/>
              <a:ext cx="965008" cy="498598"/>
            </a:xfrm>
            <a:prstGeom prst="rect">
              <a:avLst/>
            </a:prstGeom>
            <a:noFill/>
            <a:ln w="9525">
              <a:noFill/>
              <a:miter lim="800000"/>
              <a:headEnd/>
              <a:tailEnd/>
            </a:ln>
          </p:spPr>
          <p:txBody>
            <a:bodyPr wrap="none" lIns="0" tIns="0" rIns="0" bIns="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l"/>
              <a:r>
                <a:rPr lang="en-US" sz="1200" b="1" dirty="0">
                  <a:solidFill>
                    <a:srgbClr val="080808"/>
                  </a:solidFill>
                </a:rPr>
                <a:t>Continuous</a:t>
              </a:r>
              <a:br>
                <a:rPr lang="en-US" sz="1200" b="1" dirty="0">
                  <a:solidFill>
                    <a:srgbClr val="080808"/>
                  </a:solidFill>
                </a:rPr>
              </a:br>
              <a:r>
                <a:rPr lang="en-US" sz="1200" b="1" dirty="0">
                  <a:solidFill>
                    <a:srgbClr val="080808"/>
                  </a:solidFill>
                </a:rPr>
                <a:t>Process</a:t>
              </a:r>
              <a:br>
                <a:rPr lang="en-US" sz="1200" b="1" dirty="0">
                  <a:solidFill>
                    <a:srgbClr val="080808"/>
                  </a:solidFill>
                </a:rPr>
              </a:br>
              <a:r>
                <a:rPr lang="en-US" sz="1200" b="1" dirty="0">
                  <a:solidFill>
                    <a:srgbClr val="080808"/>
                  </a:solidFill>
                </a:rPr>
                <a:t>Improvement</a:t>
              </a:r>
              <a:endParaRPr lang="en-US" sz="1200" dirty="0"/>
            </a:p>
          </p:txBody>
        </p:sp>
        <p:sp>
          <p:nvSpPr>
            <p:cNvPr id="29" name="Rectangle 28">
              <a:extLst>
                <a:ext uri="{FF2B5EF4-FFF2-40B4-BE49-F238E27FC236}">
                  <a16:creationId xmlns:a16="http://schemas.microsoft.com/office/drawing/2014/main" id="{2B4B697E-C1B2-4C7A-A48D-D04C4C4B5F3E}"/>
                </a:ext>
              </a:extLst>
            </p:cNvPr>
            <p:cNvSpPr>
              <a:spLocks noChangeArrowheads="1"/>
            </p:cNvSpPr>
            <p:nvPr/>
          </p:nvSpPr>
          <p:spPr bwMode="gray">
            <a:xfrm>
              <a:off x="1228585" y="5014342"/>
              <a:ext cx="1394613" cy="166199"/>
            </a:xfrm>
            <a:prstGeom prst="rect">
              <a:avLst/>
            </a:prstGeom>
            <a:noFill/>
            <a:ln w="9525">
              <a:noFill/>
              <a:miter lim="800000"/>
              <a:headEnd/>
              <a:tailEnd/>
            </a:ln>
          </p:spPr>
          <p:txBody>
            <a:bodyPr wrap="none" lIns="0" tIns="0" rIns="0" bIns="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ctr"/>
              <a:r>
                <a:rPr lang="en-US" sz="1200" b="1" dirty="0">
                  <a:solidFill>
                    <a:srgbClr val="080808"/>
                  </a:solidFill>
                </a:rPr>
                <a:t>Review Status Quo</a:t>
              </a:r>
              <a:endParaRPr lang="en-US" sz="1200" dirty="0"/>
            </a:p>
          </p:txBody>
        </p:sp>
        <p:sp>
          <p:nvSpPr>
            <p:cNvPr id="30" name="Rectangle 29">
              <a:extLst>
                <a:ext uri="{FF2B5EF4-FFF2-40B4-BE49-F238E27FC236}">
                  <a16:creationId xmlns:a16="http://schemas.microsoft.com/office/drawing/2014/main" id="{07C52120-88FF-4D61-B633-A1B6F03D3C7C}"/>
                </a:ext>
              </a:extLst>
            </p:cNvPr>
            <p:cNvSpPr>
              <a:spLocks noChangeArrowheads="1"/>
            </p:cNvSpPr>
            <p:nvPr/>
          </p:nvSpPr>
          <p:spPr bwMode="gray">
            <a:xfrm>
              <a:off x="3628763" y="4138931"/>
              <a:ext cx="904094" cy="332399"/>
            </a:xfrm>
            <a:prstGeom prst="rect">
              <a:avLst/>
            </a:prstGeom>
            <a:noFill/>
            <a:ln w="9525">
              <a:noFill/>
              <a:miter lim="800000"/>
              <a:headEnd/>
              <a:tailEnd/>
            </a:ln>
          </p:spPr>
          <p:txBody>
            <a:bodyPr wrap="none" lIns="0" tIns="0" rIns="0" bIns="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ctr"/>
              <a:r>
                <a:rPr lang="en-US" sz="1200" b="1" dirty="0">
                  <a:solidFill>
                    <a:srgbClr val="080808"/>
                  </a:solidFill>
                </a:rPr>
                <a:t>Design</a:t>
              </a:r>
              <a:br>
                <a:rPr lang="en-US" sz="1200" b="1" dirty="0">
                  <a:solidFill>
                    <a:srgbClr val="080808"/>
                  </a:solidFill>
                </a:rPr>
              </a:br>
              <a:r>
                <a:rPr lang="en-US" sz="1200" b="1" dirty="0">
                  <a:solidFill>
                    <a:srgbClr val="080808"/>
                  </a:solidFill>
                </a:rPr>
                <a:t>Architecture</a:t>
              </a:r>
              <a:endParaRPr lang="en-US" sz="1200" dirty="0"/>
            </a:p>
          </p:txBody>
        </p:sp>
        <p:sp>
          <p:nvSpPr>
            <p:cNvPr id="31" name="Rectangle 30">
              <a:extLst>
                <a:ext uri="{FF2B5EF4-FFF2-40B4-BE49-F238E27FC236}">
                  <a16:creationId xmlns:a16="http://schemas.microsoft.com/office/drawing/2014/main" id="{F260D55B-478A-4FAD-85DC-577A5EF53F09}"/>
                </a:ext>
              </a:extLst>
            </p:cNvPr>
            <p:cNvSpPr>
              <a:spLocks noChangeArrowheads="1"/>
            </p:cNvSpPr>
            <p:nvPr/>
          </p:nvSpPr>
          <p:spPr bwMode="gray">
            <a:xfrm>
              <a:off x="5508165" y="3029205"/>
              <a:ext cx="702115" cy="498598"/>
            </a:xfrm>
            <a:prstGeom prst="rect">
              <a:avLst/>
            </a:prstGeom>
            <a:noFill/>
            <a:ln w="9525">
              <a:noFill/>
              <a:miter lim="800000"/>
              <a:headEnd/>
              <a:tailEnd/>
            </a:ln>
          </p:spPr>
          <p:txBody>
            <a:bodyPr wrap="none" lIns="0" tIns="0" rIns="0" bIns="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ctr"/>
              <a:r>
                <a:rPr lang="en-US" sz="1200" b="1" dirty="0">
                  <a:solidFill>
                    <a:srgbClr val="080808"/>
                  </a:solidFill>
                </a:rPr>
                <a:t>Conclude</a:t>
              </a:r>
              <a:br>
                <a:rPr lang="en-US" sz="1200" b="1" dirty="0">
                  <a:solidFill>
                    <a:srgbClr val="080808"/>
                  </a:solidFill>
                </a:rPr>
              </a:br>
              <a:r>
                <a:rPr lang="en-US" sz="1200" b="1" dirty="0">
                  <a:solidFill>
                    <a:srgbClr val="080808"/>
                  </a:solidFill>
                </a:rPr>
                <a:t>Catch-Up</a:t>
              </a:r>
              <a:br>
                <a:rPr lang="en-US" sz="1200" b="1" dirty="0">
                  <a:solidFill>
                    <a:srgbClr val="080808"/>
                  </a:solidFill>
                </a:rPr>
              </a:br>
              <a:r>
                <a:rPr lang="en-US" sz="1200" b="1" dirty="0">
                  <a:solidFill>
                    <a:srgbClr val="080808"/>
                  </a:solidFill>
                </a:rPr>
                <a:t>Projects</a:t>
              </a:r>
              <a:endParaRPr lang="en-US" sz="1200" dirty="0"/>
            </a:p>
          </p:txBody>
        </p:sp>
        <p:sp>
          <p:nvSpPr>
            <p:cNvPr id="32" name="Rectangle 31">
              <a:extLst>
                <a:ext uri="{FF2B5EF4-FFF2-40B4-BE49-F238E27FC236}">
                  <a16:creationId xmlns:a16="http://schemas.microsoft.com/office/drawing/2014/main" id="{ED874244-A9C6-4BF8-9C38-4EC9E9154D59}"/>
                </a:ext>
              </a:extLst>
            </p:cNvPr>
            <p:cNvSpPr>
              <a:spLocks noChangeArrowheads="1"/>
            </p:cNvSpPr>
            <p:nvPr/>
          </p:nvSpPr>
          <p:spPr bwMode="gray">
            <a:xfrm>
              <a:off x="3632582" y="5693602"/>
              <a:ext cx="2115771" cy="166199"/>
            </a:xfrm>
            <a:prstGeom prst="rect">
              <a:avLst/>
            </a:prstGeom>
            <a:solidFill>
              <a:schemeClr val="bg1"/>
            </a:solidFill>
            <a:ln w="9525">
              <a:noFill/>
              <a:miter lim="800000"/>
              <a:headEnd/>
              <a:tailEnd/>
            </a:ln>
          </p:spPr>
          <p:txBody>
            <a:bodyPr wrap="none" lIns="0" tIns="0" rIns="0" bIns="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ctr"/>
              <a:r>
                <a:rPr lang="en-US" sz="1200" b="1" dirty="0">
                  <a:solidFill>
                    <a:srgbClr val="080808"/>
                  </a:solidFill>
                </a:rPr>
                <a:t>(Re-)Establish Security Team</a:t>
              </a:r>
              <a:endParaRPr lang="en-US" sz="1200" dirty="0"/>
            </a:p>
          </p:txBody>
        </p:sp>
        <p:sp>
          <p:nvSpPr>
            <p:cNvPr id="33" name="Freeform 43">
              <a:extLst>
                <a:ext uri="{FF2B5EF4-FFF2-40B4-BE49-F238E27FC236}">
                  <a16:creationId xmlns:a16="http://schemas.microsoft.com/office/drawing/2014/main" id="{004A666B-B1B0-4145-BE1D-7FF759177A6C}"/>
                </a:ext>
              </a:extLst>
            </p:cNvPr>
            <p:cNvSpPr>
              <a:spLocks/>
            </p:cNvSpPr>
            <p:nvPr/>
          </p:nvSpPr>
          <p:spPr bwMode="gray">
            <a:xfrm>
              <a:off x="1217126" y="3307017"/>
              <a:ext cx="8467034" cy="2392362"/>
            </a:xfrm>
            <a:custGeom>
              <a:avLst/>
              <a:gdLst>
                <a:gd name="T0" fmla="*/ 10406518 w 9036"/>
                <a:gd name="T1" fmla="*/ 1191654249 h 3738"/>
                <a:gd name="T2" fmla="*/ 36630076 w 9036"/>
                <a:gd name="T3" fmla="*/ 1191016870 h 3738"/>
                <a:gd name="T4" fmla="*/ 66600459 w 9036"/>
                <a:gd name="T5" fmla="*/ 1190378851 h 3738"/>
                <a:gd name="T6" fmla="*/ 101565448 w 9036"/>
                <a:gd name="T7" fmla="*/ 1190378851 h 3738"/>
                <a:gd name="T8" fmla="*/ 139860611 w 9036"/>
                <a:gd name="T9" fmla="*/ 1189741473 h 3738"/>
                <a:gd name="T10" fmla="*/ 203130895 w 9036"/>
                <a:gd name="T11" fmla="*/ 1189104094 h 3738"/>
                <a:gd name="T12" fmla="*/ 293457935 w 9036"/>
                <a:gd name="T13" fmla="*/ 1187828696 h 3738"/>
                <a:gd name="T14" fmla="*/ 434151140 w 9036"/>
                <a:gd name="T15" fmla="*/ 1185278541 h 3738"/>
                <a:gd name="T16" fmla="*/ 523229005 w 9036"/>
                <a:gd name="T17" fmla="*/ 1182727746 h 3738"/>
                <a:gd name="T18" fmla="*/ 584418223 w 9036"/>
                <a:gd name="T19" fmla="*/ 1179858901 h 3738"/>
                <a:gd name="T20" fmla="*/ 620215739 w 9036"/>
                <a:gd name="T21" fmla="*/ 1177946125 h 3738"/>
                <a:gd name="T22" fmla="*/ 668084869 w 9036"/>
                <a:gd name="T23" fmla="*/ 1174120572 h 3738"/>
                <a:gd name="T24" fmla="*/ 725111340 w 9036"/>
                <a:gd name="T25" fmla="*/ 1170295019 h 3738"/>
                <a:gd name="T26" fmla="*/ 774645042 w 9036"/>
                <a:gd name="T27" fmla="*/ 1166788156 h 3738"/>
                <a:gd name="T28" fmla="*/ 842910578 w 9036"/>
                <a:gd name="T29" fmla="*/ 1159775069 h 3738"/>
                <a:gd name="T30" fmla="*/ 886616962 w 9036"/>
                <a:gd name="T31" fmla="*/ 1153080032 h 3738"/>
                <a:gd name="T32" fmla="*/ 933237618 w 9036"/>
                <a:gd name="T33" fmla="*/ 1142878771 h 3738"/>
                <a:gd name="T34" fmla="*/ 983603695 w 9036"/>
                <a:gd name="T35" fmla="*/ 1129808026 h 3738"/>
                <a:gd name="T36" fmla="*/ 1040630166 w 9036"/>
                <a:gd name="T37" fmla="*/ 1111955660 h 3738"/>
                <a:gd name="T38" fmla="*/ 1167171347 w 9036"/>
                <a:gd name="T39" fmla="*/ 1069555890 h 3738"/>
                <a:gd name="T40" fmla="*/ 1233771083 w 9036"/>
                <a:gd name="T41" fmla="*/ 1045965194 h 3738"/>
                <a:gd name="T42" fmla="*/ 1302869168 w 9036"/>
                <a:gd name="T43" fmla="*/ 1018548946 h 3738"/>
                <a:gd name="T44" fmla="*/ 1376129298 w 9036"/>
                <a:gd name="T45" fmla="*/ 986669126 h 3738"/>
                <a:gd name="T46" fmla="*/ 1453552175 w 9036"/>
                <a:gd name="T47" fmla="*/ 948732928 h 3738"/>
                <a:gd name="T48" fmla="*/ 1533888974 w 9036"/>
                <a:gd name="T49" fmla="*/ 905057760 h 3738"/>
                <a:gd name="T50" fmla="*/ 1619220018 w 9036"/>
                <a:gd name="T51" fmla="*/ 852776059 h 3738"/>
                <a:gd name="T52" fmla="*/ 1662926401 w 9036"/>
                <a:gd name="T53" fmla="*/ 822171637 h 3738"/>
                <a:gd name="T54" fmla="*/ 1707050813 w 9036"/>
                <a:gd name="T55" fmla="*/ 788060351 h 3738"/>
                <a:gd name="T56" fmla="*/ 1751589044 w 9036"/>
                <a:gd name="T57" fmla="*/ 749805464 h 3738"/>
                <a:gd name="T58" fmla="*/ 1797377152 w 9036"/>
                <a:gd name="T59" fmla="*/ 708680451 h 3738"/>
                <a:gd name="T60" fmla="*/ 1888951964 w 9036"/>
                <a:gd name="T61" fmla="*/ 621011907 h 3738"/>
                <a:gd name="T62" fmla="*/ 1985938697 w 9036"/>
                <a:gd name="T63" fmla="*/ 528242572 h 3738"/>
                <a:gd name="T64" fmla="*/ 2089169199 w 9036"/>
                <a:gd name="T65" fmla="*/ 436111256 h 3738"/>
                <a:gd name="T66" fmla="*/ 2147483647 w 9036"/>
                <a:gd name="T67" fmla="*/ 369802101 h 3738"/>
                <a:gd name="T68" fmla="*/ 2147483647 w 9036"/>
                <a:gd name="T69" fmla="*/ 328996339 h 3738"/>
                <a:gd name="T70" fmla="*/ 2147483647 w 9036"/>
                <a:gd name="T71" fmla="*/ 290102792 h 3738"/>
                <a:gd name="T72" fmla="*/ 2147483647 w 9036"/>
                <a:gd name="T73" fmla="*/ 255354768 h 3738"/>
                <a:gd name="T74" fmla="*/ 2147483647 w 9036"/>
                <a:gd name="T75" fmla="*/ 223474948 h 3738"/>
                <a:gd name="T76" fmla="*/ 2147483647 w 9036"/>
                <a:gd name="T77" fmla="*/ 196696078 h 3738"/>
                <a:gd name="T78" fmla="*/ 2147483647 w 9036"/>
                <a:gd name="T79" fmla="*/ 173105383 h 3738"/>
                <a:gd name="T80" fmla="*/ 2147483647 w 9036"/>
                <a:gd name="T81" fmla="*/ 151427424 h 3738"/>
                <a:gd name="T82" fmla="*/ 2147483647 w 9036"/>
                <a:gd name="T83" fmla="*/ 131980971 h 3738"/>
                <a:gd name="T84" fmla="*/ 2147483647 w 9036"/>
                <a:gd name="T85" fmla="*/ 115084673 h 3738"/>
                <a:gd name="T86" fmla="*/ 2147483647 w 9036"/>
                <a:gd name="T87" fmla="*/ 92769375 h 3738"/>
                <a:gd name="T88" fmla="*/ 2147483647 w 9036"/>
                <a:gd name="T89" fmla="*/ 67903262 h 3738"/>
                <a:gd name="T90" fmla="*/ 2147483647 w 9036"/>
                <a:gd name="T91" fmla="*/ 47819430 h 3738"/>
                <a:gd name="T92" fmla="*/ 2147483647 w 9036"/>
                <a:gd name="T93" fmla="*/ 39211606 h 3738"/>
                <a:gd name="T94" fmla="*/ 2147483647 w 9036"/>
                <a:gd name="T95" fmla="*/ 31241811 h 3738"/>
                <a:gd name="T96" fmla="*/ 2147483647 w 9036"/>
                <a:gd name="T97" fmla="*/ 23590705 h 3738"/>
                <a:gd name="T98" fmla="*/ 2147483647 w 9036"/>
                <a:gd name="T99" fmla="*/ 15620905 h 3738"/>
                <a:gd name="T100" fmla="*/ 2147483647 w 9036"/>
                <a:gd name="T101" fmla="*/ 7969797 h 3738"/>
                <a:gd name="T102" fmla="*/ 2147483647 w 9036"/>
                <a:gd name="T103" fmla="*/ 0 h 373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036"/>
                <a:gd name="T157" fmla="*/ 0 h 3738"/>
                <a:gd name="T158" fmla="*/ 9036 w 9036"/>
                <a:gd name="T159" fmla="*/ 3738 h 373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036" h="3738">
                  <a:moveTo>
                    <a:pt x="0" y="3738"/>
                  </a:moveTo>
                  <a:lnTo>
                    <a:pt x="25" y="3738"/>
                  </a:lnTo>
                  <a:lnTo>
                    <a:pt x="54" y="3736"/>
                  </a:lnTo>
                  <a:lnTo>
                    <a:pt x="88" y="3736"/>
                  </a:lnTo>
                  <a:lnTo>
                    <a:pt x="123" y="3736"/>
                  </a:lnTo>
                  <a:lnTo>
                    <a:pt x="160" y="3734"/>
                  </a:lnTo>
                  <a:lnTo>
                    <a:pt x="201" y="3734"/>
                  </a:lnTo>
                  <a:lnTo>
                    <a:pt x="244" y="3734"/>
                  </a:lnTo>
                  <a:lnTo>
                    <a:pt x="289" y="3734"/>
                  </a:lnTo>
                  <a:lnTo>
                    <a:pt x="336" y="3732"/>
                  </a:lnTo>
                  <a:lnTo>
                    <a:pt x="385" y="3732"/>
                  </a:lnTo>
                  <a:lnTo>
                    <a:pt x="488" y="3730"/>
                  </a:lnTo>
                  <a:lnTo>
                    <a:pt x="595" y="3728"/>
                  </a:lnTo>
                  <a:lnTo>
                    <a:pt x="705" y="3726"/>
                  </a:lnTo>
                  <a:lnTo>
                    <a:pt x="931" y="3722"/>
                  </a:lnTo>
                  <a:lnTo>
                    <a:pt x="1043" y="3718"/>
                  </a:lnTo>
                  <a:lnTo>
                    <a:pt x="1152" y="3714"/>
                  </a:lnTo>
                  <a:lnTo>
                    <a:pt x="1257" y="3710"/>
                  </a:lnTo>
                  <a:lnTo>
                    <a:pt x="1357" y="3705"/>
                  </a:lnTo>
                  <a:lnTo>
                    <a:pt x="1404" y="3701"/>
                  </a:lnTo>
                  <a:lnTo>
                    <a:pt x="1449" y="3699"/>
                  </a:lnTo>
                  <a:lnTo>
                    <a:pt x="1490" y="3695"/>
                  </a:lnTo>
                  <a:lnTo>
                    <a:pt x="1531" y="3691"/>
                  </a:lnTo>
                  <a:lnTo>
                    <a:pt x="1605" y="3683"/>
                  </a:lnTo>
                  <a:lnTo>
                    <a:pt x="1675" y="3677"/>
                  </a:lnTo>
                  <a:lnTo>
                    <a:pt x="1742" y="3671"/>
                  </a:lnTo>
                  <a:lnTo>
                    <a:pt x="1802" y="3665"/>
                  </a:lnTo>
                  <a:lnTo>
                    <a:pt x="1861" y="3660"/>
                  </a:lnTo>
                  <a:lnTo>
                    <a:pt x="1918" y="3654"/>
                  </a:lnTo>
                  <a:lnTo>
                    <a:pt x="2025" y="3638"/>
                  </a:lnTo>
                  <a:lnTo>
                    <a:pt x="2078" y="3628"/>
                  </a:lnTo>
                  <a:lnTo>
                    <a:pt x="2130" y="3617"/>
                  </a:lnTo>
                  <a:lnTo>
                    <a:pt x="2185" y="3601"/>
                  </a:lnTo>
                  <a:lnTo>
                    <a:pt x="2242" y="3585"/>
                  </a:lnTo>
                  <a:lnTo>
                    <a:pt x="2300" y="3566"/>
                  </a:lnTo>
                  <a:lnTo>
                    <a:pt x="2363" y="3544"/>
                  </a:lnTo>
                  <a:lnTo>
                    <a:pt x="2429" y="3517"/>
                  </a:lnTo>
                  <a:lnTo>
                    <a:pt x="2500" y="3488"/>
                  </a:lnTo>
                  <a:lnTo>
                    <a:pt x="2650" y="3423"/>
                  </a:lnTo>
                  <a:lnTo>
                    <a:pt x="2804" y="3355"/>
                  </a:lnTo>
                  <a:lnTo>
                    <a:pt x="2882" y="3320"/>
                  </a:lnTo>
                  <a:lnTo>
                    <a:pt x="2964" y="3281"/>
                  </a:lnTo>
                  <a:lnTo>
                    <a:pt x="3046" y="3239"/>
                  </a:lnTo>
                  <a:lnTo>
                    <a:pt x="3130" y="3195"/>
                  </a:lnTo>
                  <a:lnTo>
                    <a:pt x="3218" y="3146"/>
                  </a:lnTo>
                  <a:lnTo>
                    <a:pt x="3306" y="3095"/>
                  </a:lnTo>
                  <a:lnTo>
                    <a:pt x="3398" y="3038"/>
                  </a:lnTo>
                  <a:lnTo>
                    <a:pt x="3492" y="2976"/>
                  </a:lnTo>
                  <a:lnTo>
                    <a:pt x="3587" y="2909"/>
                  </a:lnTo>
                  <a:lnTo>
                    <a:pt x="3685" y="2839"/>
                  </a:lnTo>
                  <a:lnTo>
                    <a:pt x="3786" y="2759"/>
                  </a:lnTo>
                  <a:lnTo>
                    <a:pt x="3890" y="2675"/>
                  </a:lnTo>
                  <a:lnTo>
                    <a:pt x="3943" y="2630"/>
                  </a:lnTo>
                  <a:lnTo>
                    <a:pt x="3995" y="2579"/>
                  </a:lnTo>
                  <a:lnTo>
                    <a:pt x="4048" y="2526"/>
                  </a:lnTo>
                  <a:lnTo>
                    <a:pt x="4101" y="2472"/>
                  </a:lnTo>
                  <a:lnTo>
                    <a:pt x="4156" y="2413"/>
                  </a:lnTo>
                  <a:lnTo>
                    <a:pt x="4208" y="2352"/>
                  </a:lnTo>
                  <a:lnTo>
                    <a:pt x="4263" y="2290"/>
                  </a:lnTo>
                  <a:lnTo>
                    <a:pt x="4318" y="2223"/>
                  </a:lnTo>
                  <a:lnTo>
                    <a:pt x="4427" y="2089"/>
                  </a:lnTo>
                  <a:lnTo>
                    <a:pt x="4538" y="1948"/>
                  </a:lnTo>
                  <a:lnTo>
                    <a:pt x="4654" y="1803"/>
                  </a:lnTo>
                  <a:lnTo>
                    <a:pt x="4771" y="1657"/>
                  </a:lnTo>
                  <a:lnTo>
                    <a:pt x="4894" y="1512"/>
                  </a:lnTo>
                  <a:lnTo>
                    <a:pt x="5019" y="1368"/>
                  </a:lnTo>
                  <a:lnTo>
                    <a:pt x="5148" y="1229"/>
                  </a:lnTo>
                  <a:lnTo>
                    <a:pt x="5214" y="1160"/>
                  </a:lnTo>
                  <a:lnTo>
                    <a:pt x="5282" y="1096"/>
                  </a:lnTo>
                  <a:lnTo>
                    <a:pt x="5351" y="1032"/>
                  </a:lnTo>
                  <a:lnTo>
                    <a:pt x="5421" y="969"/>
                  </a:lnTo>
                  <a:lnTo>
                    <a:pt x="5493" y="910"/>
                  </a:lnTo>
                  <a:lnTo>
                    <a:pt x="5566" y="854"/>
                  </a:lnTo>
                  <a:lnTo>
                    <a:pt x="5640" y="801"/>
                  </a:lnTo>
                  <a:lnTo>
                    <a:pt x="5718" y="750"/>
                  </a:lnTo>
                  <a:lnTo>
                    <a:pt x="5794" y="701"/>
                  </a:lnTo>
                  <a:lnTo>
                    <a:pt x="5874" y="658"/>
                  </a:lnTo>
                  <a:lnTo>
                    <a:pt x="5956" y="617"/>
                  </a:lnTo>
                  <a:lnTo>
                    <a:pt x="6044" y="580"/>
                  </a:lnTo>
                  <a:lnTo>
                    <a:pt x="6134" y="543"/>
                  </a:lnTo>
                  <a:lnTo>
                    <a:pt x="6230" y="508"/>
                  </a:lnTo>
                  <a:lnTo>
                    <a:pt x="6327" y="475"/>
                  </a:lnTo>
                  <a:lnTo>
                    <a:pt x="6429" y="443"/>
                  </a:lnTo>
                  <a:lnTo>
                    <a:pt x="6532" y="414"/>
                  </a:lnTo>
                  <a:lnTo>
                    <a:pt x="6638" y="387"/>
                  </a:lnTo>
                  <a:lnTo>
                    <a:pt x="6745" y="361"/>
                  </a:lnTo>
                  <a:lnTo>
                    <a:pt x="6854" y="336"/>
                  </a:lnTo>
                  <a:lnTo>
                    <a:pt x="7077" y="291"/>
                  </a:lnTo>
                  <a:lnTo>
                    <a:pt x="7304" y="250"/>
                  </a:lnTo>
                  <a:lnTo>
                    <a:pt x="7530" y="213"/>
                  </a:lnTo>
                  <a:lnTo>
                    <a:pt x="7753" y="182"/>
                  </a:lnTo>
                  <a:lnTo>
                    <a:pt x="7972" y="150"/>
                  </a:lnTo>
                  <a:lnTo>
                    <a:pt x="8079" y="137"/>
                  </a:lnTo>
                  <a:lnTo>
                    <a:pt x="8184" y="123"/>
                  </a:lnTo>
                  <a:lnTo>
                    <a:pt x="8286" y="111"/>
                  </a:lnTo>
                  <a:lnTo>
                    <a:pt x="8386" y="98"/>
                  </a:lnTo>
                  <a:lnTo>
                    <a:pt x="8481" y="86"/>
                  </a:lnTo>
                  <a:lnTo>
                    <a:pt x="8573" y="74"/>
                  </a:lnTo>
                  <a:lnTo>
                    <a:pt x="8663" y="60"/>
                  </a:lnTo>
                  <a:lnTo>
                    <a:pt x="8747" y="49"/>
                  </a:lnTo>
                  <a:lnTo>
                    <a:pt x="8827" y="37"/>
                  </a:lnTo>
                  <a:lnTo>
                    <a:pt x="8901" y="25"/>
                  </a:lnTo>
                  <a:lnTo>
                    <a:pt x="8971" y="14"/>
                  </a:lnTo>
                  <a:lnTo>
                    <a:pt x="9036" y="0"/>
                  </a:lnTo>
                </a:path>
              </a:pathLst>
            </a:custGeom>
            <a:noFill/>
            <a:ln w="31750" cmpd="sng">
              <a:solidFill>
                <a:srgbClr val="080808"/>
              </a:solidFill>
              <a:prstDash val="solid"/>
              <a:round/>
              <a:headEnd/>
              <a:tailEnd/>
            </a:ln>
          </p:spPr>
          <p:txBody>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grpSp>
          <p:nvGrpSpPr>
            <p:cNvPr id="34" name="Group 33">
              <a:extLst>
                <a:ext uri="{FF2B5EF4-FFF2-40B4-BE49-F238E27FC236}">
                  <a16:creationId xmlns:a16="http://schemas.microsoft.com/office/drawing/2014/main" id="{9958BC15-3380-45EF-8944-FF921602FD4D}"/>
                </a:ext>
              </a:extLst>
            </p:cNvPr>
            <p:cNvGrpSpPr/>
            <p:nvPr/>
          </p:nvGrpSpPr>
          <p:grpSpPr>
            <a:xfrm>
              <a:off x="1796270" y="1792098"/>
              <a:ext cx="466474" cy="546758"/>
              <a:chOff x="2570736" y="1874394"/>
              <a:chExt cx="466474" cy="546758"/>
            </a:xfrm>
          </p:grpSpPr>
          <p:sp>
            <p:nvSpPr>
              <p:cNvPr id="48" name="Text Box 35">
                <a:extLst>
                  <a:ext uri="{FF2B5EF4-FFF2-40B4-BE49-F238E27FC236}">
                    <a16:creationId xmlns:a16="http://schemas.microsoft.com/office/drawing/2014/main" id="{B3884485-7D3B-4941-BFB6-21B378D59CCB}"/>
                  </a:ext>
                </a:extLst>
              </p:cNvPr>
              <p:cNvSpPr txBox="1">
                <a:spLocks noChangeArrowheads="1"/>
              </p:cNvSpPr>
              <p:nvPr/>
            </p:nvSpPr>
            <p:spPr bwMode="auto">
              <a:xfrm>
                <a:off x="2570736" y="1874394"/>
                <a:ext cx="466474" cy="193899"/>
              </a:xfrm>
              <a:prstGeom prst="rect">
                <a:avLst/>
              </a:prstGeom>
              <a:noFill/>
              <a:ln w="12700" algn="ctr">
                <a:noFill/>
                <a:miter lim="800000"/>
                <a:headEnd type="none" w="lg" len="lg"/>
                <a:tailEnd type="none" w="lg" len="lg"/>
              </a:ln>
            </p:spPr>
            <p:txBody>
              <a:bodyPr wrap="none" lIns="0" tIns="0" rIns="0" bIns="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ctr">
                  <a:spcBef>
                    <a:spcPct val="50000"/>
                  </a:spcBef>
                </a:pPr>
                <a:r>
                  <a:rPr lang="en-US" sz="1400" b="1" dirty="0"/>
                  <a:t>Initial</a:t>
                </a:r>
              </a:p>
            </p:txBody>
          </p:sp>
          <p:sp>
            <p:nvSpPr>
              <p:cNvPr id="49" name="Text Box 46">
                <a:extLst>
                  <a:ext uri="{FF2B5EF4-FFF2-40B4-BE49-F238E27FC236}">
                    <a16:creationId xmlns:a16="http://schemas.microsoft.com/office/drawing/2014/main" id="{C63D5C3A-F9E2-44EB-A4CB-A3DA92435B76}"/>
                  </a:ext>
                </a:extLst>
              </p:cNvPr>
              <p:cNvSpPr txBox="1">
                <a:spLocks noChangeArrowheads="1"/>
              </p:cNvSpPr>
              <p:nvPr/>
            </p:nvSpPr>
            <p:spPr bwMode="auto">
              <a:xfrm>
                <a:off x="2669161" y="2162620"/>
                <a:ext cx="269625" cy="258532"/>
              </a:xfrm>
              <a:prstGeom prst="rect">
                <a:avLst/>
              </a:prstGeom>
              <a:noFill/>
              <a:ln w="9525">
                <a:noFill/>
                <a:miter lim="800000"/>
                <a:headEnd/>
                <a:tailEnd/>
              </a:ln>
            </p:spPr>
            <p:txBody>
              <a:bodyPr wrap="none">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r>
                  <a:rPr lang="en-US" sz="1200" b="1" dirty="0"/>
                  <a:t>1</a:t>
                </a:r>
              </a:p>
            </p:txBody>
          </p:sp>
        </p:grpSp>
        <p:grpSp>
          <p:nvGrpSpPr>
            <p:cNvPr id="35" name="Group 34">
              <a:extLst>
                <a:ext uri="{FF2B5EF4-FFF2-40B4-BE49-F238E27FC236}">
                  <a16:creationId xmlns:a16="http://schemas.microsoft.com/office/drawing/2014/main" id="{73FAD734-7DDC-43B2-835F-CD85D04A391D}"/>
                </a:ext>
              </a:extLst>
            </p:cNvPr>
            <p:cNvGrpSpPr/>
            <p:nvPr/>
          </p:nvGrpSpPr>
          <p:grpSpPr>
            <a:xfrm>
              <a:off x="3270964" y="1792098"/>
              <a:ext cx="963405" cy="546758"/>
              <a:chOff x="4033486" y="1874394"/>
              <a:chExt cx="963405" cy="546758"/>
            </a:xfrm>
          </p:grpSpPr>
          <p:sp>
            <p:nvSpPr>
              <p:cNvPr id="46" name="Text Box 36">
                <a:extLst>
                  <a:ext uri="{FF2B5EF4-FFF2-40B4-BE49-F238E27FC236}">
                    <a16:creationId xmlns:a16="http://schemas.microsoft.com/office/drawing/2014/main" id="{BDF1BE5E-BC37-4324-9CD8-DD862A472C33}"/>
                  </a:ext>
                </a:extLst>
              </p:cNvPr>
              <p:cNvSpPr txBox="1">
                <a:spLocks noChangeArrowheads="1"/>
              </p:cNvSpPr>
              <p:nvPr/>
            </p:nvSpPr>
            <p:spPr bwMode="auto">
              <a:xfrm>
                <a:off x="4033486" y="1874394"/>
                <a:ext cx="963405" cy="193899"/>
              </a:xfrm>
              <a:prstGeom prst="rect">
                <a:avLst/>
              </a:prstGeom>
              <a:noFill/>
              <a:ln w="12700" algn="ctr">
                <a:noFill/>
                <a:miter lim="800000"/>
                <a:headEnd type="none" w="lg" len="lg"/>
                <a:tailEnd type="none" w="lg" len="lg"/>
              </a:ln>
            </p:spPr>
            <p:txBody>
              <a:bodyPr wrap="none" lIns="0" tIns="0" rIns="0" bIns="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ctr">
                  <a:spcBef>
                    <a:spcPct val="50000"/>
                  </a:spcBef>
                </a:pPr>
                <a:r>
                  <a:rPr lang="en-US" sz="1400" b="1" dirty="0"/>
                  <a:t>Developing</a:t>
                </a:r>
              </a:p>
            </p:txBody>
          </p:sp>
          <p:sp>
            <p:nvSpPr>
              <p:cNvPr id="47" name="Text Box 47">
                <a:extLst>
                  <a:ext uri="{FF2B5EF4-FFF2-40B4-BE49-F238E27FC236}">
                    <a16:creationId xmlns:a16="http://schemas.microsoft.com/office/drawing/2014/main" id="{336AFFA3-CAC6-46AE-9F62-068DB1C70AA0}"/>
                  </a:ext>
                </a:extLst>
              </p:cNvPr>
              <p:cNvSpPr txBox="1">
                <a:spLocks noChangeArrowheads="1"/>
              </p:cNvSpPr>
              <p:nvPr/>
            </p:nvSpPr>
            <p:spPr bwMode="auto">
              <a:xfrm>
                <a:off x="4380376" y="2162620"/>
                <a:ext cx="269625" cy="258532"/>
              </a:xfrm>
              <a:prstGeom prst="rect">
                <a:avLst/>
              </a:prstGeom>
              <a:noFill/>
              <a:ln w="9525">
                <a:noFill/>
                <a:miter lim="800000"/>
                <a:headEnd/>
                <a:tailEnd/>
              </a:ln>
            </p:spPr>
            <p:txBody>
              <a:bodyPr wrap="none">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r>
                  <a:rPr lang="en-US" sz="1200" b="1" dirty="0"/>
                  <a:t>2</a:t>
                </a:r>
              </a:p>
            </p:txBody>
          </p:sp>
        </p:grpSp>
        <p:grpSp>
          <p:nvGrpSpPr>
            <p:cNvPr id="36" name="Group 35">
              <a:extLst>
                <a:ext uri="{FF2B5EF4-FFF2-40B4-BE49-F238E27FC236}">
                  <a16:creationId xmlns:a16="http://schemas.microsoft.com/office/drawing/2014/main" id="{376EA7AE-9948-49E2-9819-47525DB9763C}"/>
                </a:ext>
              </a:extLst>
            </p:cNvPr>
            <p:cNvGrpSpPr/>
            <p:nvPr/>
          </p:nvGrpSpPr>
          <p:grpSpPr>
            <a:xfrm>
              <a:off x="5148011" y="1792098"/>
              <a:ext cx="655629" cy="546758"/>
              <a:chOff x="5897535" y="1874394"/>
              <a:chExt cx="655629" cy="546758"/>
            </a:xfrm>
          </p:grpSpPr>
          <p:sp>
            <p:nvSpPr>
              <p:cNvPr id="44" name="Text Box 37">
                <a:extLst>
                  <a:ext uri="{FF2B5EF4-FFF2-40B4-BE49-F238E27FC236}">
                    <a16:creationId xmlns:a16="http://schemas.microsoft.com/office/drawing/2014/main" id="{FDC6B288-26BE-49DF-8B3E-74996953D5C3}"/>
                  </a:ext>
                </a:extLst>
              </p:cNvPr>
              <p:cNvSpPr txBox="1">
                <a:spLocks noChangeArrowheads="1"/>
              </p:cNvSpPr>
              <p:nvPr/>
            </p:nvSpPr>
            <p:spPr bwMode="auto">
              <a:xfrm>
                <a:off x="5897535" y="1874394"/>
                <a:ext cx="655629" cy="193899"/>
              </a:xfrm>
              <a:prstGeom prst="rect">
                <a:avLst/>
              </a:prstGeom>
              <a:noFill/>
              <a:ln w="12700" algn="ctr">
                <a:noFill/>
                <a:miter lim="800000"/>
                <a:headEnd type="none" w="lg" len="lg"/>
                <a:tailEnd type="none" w="lg" len="lg"/>
              </a:ln>
            </p:spPr>
            <p:txBody>
              <a:bodyPr wrap="none" lIns="0" tIns="0" rIns="0" bIns="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ctr">
                  <a:spcBef>
                    <a:spcPct val="50000"/>
                  </a:spcBef>
                </a:pPr>
                <a:r>
                  <a:rPr lang="en-US" sz="1400" b="1" dirty="0"/>
                  <a:t>Defined</a:t>
                </a:r>
              </a:p>
            </p:txBody>
          </p:sp>
          <p:sp>
            <p:nvSpPr>
              <p:cNvPr id="45" name="Text Box 48">
                <a:extLst>
                  <a:ext uri="{FF2B5EF4-FFF2-40B4-BE49-F238E27FC236}">
                    <a16:creationId xmlns:a16="http://schemas.microsoft.com/office/drawing/2014/main" id="{15053C01-4C3E-4123-AC03-E4920877BC6C}"/>
                  </a:ext>
                </a:extLst>
              </p:cNvPr>
              <p:cNvSpPr txBox="1">
                <a:spLocks noChangeArrowheads="1"/>
              </p:cNvSpPr>
              <p:nvPr/>
            </p:nvSpPr>
            <p:spPr bwMode="auto">
              <a:xfrm>
                <a:off x="6090537" y="2162620"/>
                <a:ext cx="269625" cy="258532"/>
              </a:xfrm>
              <a:prstGeom prst="rect">
                <a:avLst/>
              </a:prstGeom>
              <a:noFill/>
              <a:ln w="9525">
                <a:noFill/>
                <a:miter lim="800000"/>
                <a:headEnd/>
                <a:tailEnd/>
              </a:ln>
            </p:spPr>
            <p:txBody>
              <a:bodyPr wrap="none">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r>
                  <a:rPr lang="en-US" sz="1200" b="1" dirty="0"/>
                  <a:t>3</a:t>
                </a:r>
              </a:p>
            </p:txBody>
          </p:sp>
        </p:grpSp>
        <p:grpSp>
          <p:nvGrpSpPr>
            <p:cNvPr id="37" name="Group 36">
              <a:extLst>
                <a:ext uri="{FF2B5EF4-FFF2-40B4-BE49-F238E27FC236}">
                  <a16:creationId xmlns:a16="http://schemas.microsoft.com/office/drawing/2014/main" id="{A7325AAB-54B1-4254-B309-D911B8E0FAFD}"/>
                </a:ext>
              </a:extLst>
            </p:cNvPr>
            <p:cNvGrpSpPr/>
            <p:nvPr/>
          </p:nvGrpSpPr>
          <p:grpSpPr>
            <a:xfrm>
              <a:off x="6811859" y="1792098"/>
              <a:ext cx="774251" cy="546758"/>
              <a:chOff x="7513395" y="1874394"/>
              <a:chExt cx="774251" cy="546758"/>
            </a:xfrm>
          </p:grpSpPr>
          <p:sp>
            <p:nvSpPr>
              <p:cNvPr id="42" name="Text Box 38">
                <a:extLst>
                  <a:ext uri="{FF2B5EF4-FFF2-40B4-BE49-F238E27FC236}">
                    <a16:creationId xmlns:a16="http://schemas.microsoft.com/office/drawing/2014/main" id="{DDEA58E6-5055-469C-96CF-F147AED794C2}"/>
                  </a:ext>
                </a:extLst>
              </p:cNvPr>
              <p:cNvSpPr txBox="1">
                <a:spLocks noChangeArrowheads="1"/>
              </p:cNvSpPr>
              <p:nvPr/>
            </p:nvSpPr>
            <p:spPr bwMode="auto">
              <a:xfrm>
                <a:off x="7513395" y="1874394"/>
                <a:ext cx="774251" cy="193899"/>
              </a:xfrm>
              <a:prstGeom prst="rect">
                <a:avLst/>
              </a:prstGeom>
              <a:noFill/>
              <a:ln w="12700" algn="ctr">
                <a:noFill/>
                <a:miter lim="800000"/>
                <a:headEnd type="none" w="lg" len="lg"/>
                <a:tailEnd type="none" w="lg" len="lg"/>
              </a:ln>
            </p:spPr>
            <p:txBody>
              <a:bodyPr wrap="none" lIns="0" tIns="0" rIns="0" bIns="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ctr">
                  <a:spcBef>
                    <a:spcPct val="50000"/>
                  </a:spcBef>
                </a:pPr>
                <a:r>
                  <a:rPr lang="en-US" sz="1400" b="1" dirty="0"/>
                  <a:t>Managed</a:t>
                </a:r>
              </a:p>
            </p:txBody>
          </p:sp>
          <p:sp>
            <p:nvSpPr>
              <p:cNvPr id="43" name="Text Box 49">
                <a:extLst>
                  <a:ext uri="{FF2B5EF4-FFF2-40B4-BE49-F238E27FC236}">
                    <a16:creationId xmlns:a16="http://schemas.microsoft.com/office/drawing/2014/main" id="{4045F203-0C18-4391-9099-CF4D57E4B6EF}"/>
                  </a:ext>
                </a:extLst>
              </p:cNvPr>
              <p:cNvSpPr txBox="1">
                <a:spLocks noChangeArrowheads="1"/>
              </p:cNvSpPr>
              <p:nvPr/>
            </p:nvSpPr>
            <p:spPr bwMode="auto">
              <a:xfrm>
                <a:off x="7765708" y="2162620"/>
                <a:ext cx="269625" cy="258532"/>
              </a:xfrm>
              <a:prstGeom prst="rect">
                <a:avLst/>
              </a:prstGeom>
              <a:noFill/>
              <a:ln w="9525">
                <a:noFill/>
                <a:miter lim="800000"/>
                <a:headEnd/>
                <a:tailEnd/>
              </a:ln>
            </p:spPr>
            <p:txBody>
              <a:bodyPr wrap="none">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r>
                  <a:rPr lang="en-US" sz="1200" b="1" dirty="0"/>
                  <a:t>4</a:t>
                </a:r>
              </a:p>
            </p:txBody>
          </p:sp>
        </p:grpSp>
        <p:grpSp>
          <p:nvGrpSpPr>
            <p:cNvPr id="38" name="Group 37">
              <a:extLst>
                <a:ext uri="{FF2B5EF4-FFF2-40B4-BE49-F238E27FC236}">
                  <a16:creationId xmlns:a16="http://schemas.microsoft.com/office/drawing/2014/main" id="{569078BF-7F10-4C10-9D49-F7CF19986072}"/>
                </a:ext>
              </a:extLst>
            </p:cNvPr>
            <p:cNvGrpSpPr/>
            <p:nvPr/>
          </p:nvGrpSpPr>
          <p:grpSpPr>
            <a:xfrm>
              <a:off x="8459677" y="1792098"/>
              <a:ext cx="924933" cy="546758"/>
              <a:chOff x="9131250" y="1874394"/>
              <a:chExt cx="924933" cy="546758"/>
            </a:xfrm>
          </p:grpSpPr>
          <p:sp>
            <p:nvSpPr>
              <p:cNvPr id="40" name="Text Box 39">
                <a:extLst>
                  <a:ext uri="{FF2B5EF4-FFF2-40B4-BE49-F238E27FC236}">
                    <a16:creationId xmlns:a16="http://schemas.microsoft.com/office/drawing/2014/main" id="{9CE77B31-EF69-4B7D-97E9-AABE3B8F5B3B}"/>
                  </a:ext>
                </a:extLst>
              </p:cNvPr>
              <p:cNvSpPr txBox="1">
                <a:spLocks noChangeArrowheads="1"/>
              </p:cNvSpPr>
              <p:nvPr/>
            </p:nvSpPr>
            <p:spPr bwMode="auto">
              <a:xfrm>
                <a:off x="9131250" y="1874394"/>
                <a:ext cx="924933" cy="193899"/>
              </a:xfrm>
              <a:prstGeom prst="rect">
                <a:avLst/>
              </a:prstGeom>
              <a:noFill/>
              <a:ln w="12700" algn="ctr">
                <a:noFill/>
                <a:miter lim="800000"/>
                <a:headEnd type="none" w="lg" len="lg"/>
                <a:tailEnd type="none" w="lg" len="lg"/>
              </a:ln>
            </p:spPr>
            <p:txBody>
              <a:bodyPr wrap="none" lIns="0" tIns="0" rIns="0" bIns="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ctr">
                  <a:spcBef>
                    <a:spcPct val="50000"/>
                  </a:spcBef>
                </a:pPr>
                <a:r>
                  <a:rPr lang="en-US" sz="1400" b="1" dirty="0"/>
                  <a:t>Optimizing</a:t>
                </a:r>
              </a:p>
            </p:txBody>
          </p:sp>
          <p:sp>
            <p:nvSpPr>
              <p:cNvPr id="41" name="Text Box 50">
                <a:extLst>
                  <a:ext uri="{FF2B5EF4-FFF2-40B4-BE49-F238E27FC236}">
                    <a16:creationId xmlns:a16="http://schemas.microsoft.com/office/drawing/2014/main" id="{96A2DF16-33CA-4DF6-9B3A-059509FF560F}"/>
                  </a:ext>
                </a:extLst>
              </p:cNvPr>
              <p:cNvSpPr txBox="1">
                <a:spLocks noChangeArrowheads="1"/>
              </p:cNvSpPr>
              <p:nvPr/>
            </p:nvSpPr>
            <p:spPr bwMode="auto">
              <a:xfrm>
                <a:off x="9458904" y="2162620"/>
                <a:ext cx="269625" cy="258532"/>
              </a:xfrm>
              <a:prstGeom prst="rect">
                <a:avLst/>
              </a:prstGeom>
              <a:noFill/>
              <a:ln w="9525">
                <a:noFill/>
                <a:miter lim="800000"/>
                <a:headEnd/>
                <a:tailEnd/>
              </a:ln>
            </p:spPr>
            <p:txBody>
              <a:bodyPr wrap="none">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r>
                  <a:rPr lang="en-US" sz="1200" b="1" dirty="0"/>
                  <a:t>5</a:t>
                </a:r>
              </a:p>
            </p:txBody>
          </p:sp>
        </p:grpSp>
        <p:sp>
          <p:nvSpPr>
            <p:cNvPr id="39" name="Rectangle 38">
              <a:extLst>
                <a:ext uri="{FF2B5EF4-FFF2-40B4-BE49-F238E27FC236}">
                  <a16:creationId xmlns:a16="http://schemas.microsoft.com/office/drawing/2014/main" id="{B13FAA03-9B9D-4F42-A037-D89372EF44AA}"/>
                </a:ext>
              </a:extLst>
            </p:cNvPr>
            <p:cNvSpPr>
              <a:spLocks noChangeArrowheads="1"/>
            </p:cNvSpPr>
            <p:nvPr/>
          </p:nvSpPr>
          <p:spPr bwMode="gray">
            <a:xfrm>
              <a:off x="5235119" y="5909357"/>
              <a:ext cx="475578" cy="313932"/>
            </a:xfrm>
            <a:prstGeom prst="rect">
              <a:avLst/>
            </a:prstGeom>
            <a:noFill/>
            <a:ln w="9525">
              <a:noFill/>
              <a:miter lim="800000"/>
              <a:headEnd/>
              <a:tailEnd/>
            </a:ln>
          </p:spPr>
          <p:txBody>
            <a:bodyPr wrap="none" lIns="0" tIns="91440" rIns="0" bIns="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gn="ctr"/>
              <a:r>
                <a:rPr lang="en-US" sz="1600" b="1" dirty="0">
                  <a:solidFill>
                    <a:srgbClr val="080808"/>
                  </a:solidFill>
                </a:rPr>
                <a:t>Time</a:t>
              </a:r>
              <a:endParaRPr lang="en-US" sz="1600" dirty="0"/>
            </a:p>
          </p:txBody>
        </p:sp>
      </p:grpSp>
      <p:sp>
        <p:nvSpPr>
          <p:cNvPr id="5" name="Rectangle 4">
            <a:extLst>
              <a:ext uri="{FF2B5EF4-FFF2-40B4-BE49-F238E27FC236}">
                <a16:creationId xmlns:a16="http://schemas.microsoft.com/office/drawing/2014/main" id="{4726FC8F-052D-437C-BB20-3D654B966C65}"/>
              </a:ext>
            </a:extLst>
          </p:cNvPr>
          <p:cNvSpPr>
            <a:spLocks noGrp="1" noChangeArrowheads="1"/>
          </p:cNvSpPr>
          <p:nvPr/>
        </p:nvSpPr>
        <p:spPr bwMode="auto">
          <a:xfrm>
            <a:off x="308289" y="259613"/>
            <a:ext cx="11576304" cy="535531"/>
          </a:xfrm>
          <a:prstGeom prst="rect">
            <a:avLst/>
          </a:prstGeom>
          <a:noFill/>
          <a:ln w="9525" algn="ctr">
            <a:noFill/>
            <a:miter lim="800000"/>
            <a:headEnd/>
            <a:tailEnd/>
          </a:ln>
        </p:spPr>
        <p:txBody>
          <a:bodyPr vert="horz" wrap="square" lIns="0" tIns="91440" rIns="0" bIns="0" numCol="1" anchor="t" anchorCtr="0" compatLnSpc="1">
            <a:prstTxWarp prst="textNoShape">
              <a:avLst/>
            </a:prstTxWarp>
            <a:spAutoFit/>
          </a:bodyPr>
          <a:lstStyle>
            <a:lvl1pPr marL="0" marR="0" indent="0" algn="l" rtl="0" eaLnBrk="1" fontAlgn="base" hangingPunct="1">
              <a:lnSpc>
                <a:spcPct val="90000"/>
              </a:lnSpc>
              <a:spcBef>
                <a:spcPct val="0"/>
              </a:spcBef>
              <a:spcAft>
                <a:spcPct val="0"/>
              </a:spcAft>
              <a:defRPr lang="en-US" sz="3200" b="1" dirty="0" smtClean="0">
                <a:solidFill>
                  <a:srgbClr val="00529B"/>
                </a:solidFill>
                <a:latin typeface="+mj-lt"/>
                <a:ea typeface="+mj-ea"/>
                <a:cs typeface="+mj-cs"/>
              </a:defRPr>
            </a:lvl1pPr>
            <a:lvl2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2pPr>
            <a:lvl3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3pPr>
            <a:lvl4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4pPr>
            <a:lvl5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5pPr>
            <a:lvl6pPr marL="457178"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6pPr>
            <a:lvl7pPr marL="914354"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7pPr>
            <a:lvl8pPr marL="1371532"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8pPr>
            <a:lvl9pPr marL="1828709"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9pPr>
          </a:lstStyle>
          <a:p>
            <a:pPr eaLnBrk="1" hangingPunct="1"/>
            <a:r>
              <a:rPr lang="en-US" dirty="0"/>
              <a:t>Cybersecurity Program Maturity</a:t>
            </a:r>
          </a:p>
        </p:txBody>
      </p:sp>
      <p:sp>
        <p:nvSpPr>
          <p:cNvPr id="6" name="Freeform 74">
            <a:extLst>
              <a:ext uri="{FF2B5EF4-FFF2-40B4-BE49-F238E27FC236}">
                <a16:creationId xmlns:a16="http://schemas.microsoft.com/office/drawing/2014/main" id="{032F4201-AC1F-4E2D-B894-A1A6827A07B5}"/>
              </a:ext>
            </a:extLst>
          </p:cNvPr>
          <p:cNvSpPr>
            <a:spLocks/>
          </p:cNvSpPr>
          <p:nvPr/>
        </p:nvSpPr>
        <p:spPr bwMode="gray">
          <a:xfrm>
            <a:off x="481434" y="2508732"/>
            <a:ext cx="8138097" cy="2782978"/>
          </a:xfrm>
          <a:custGeom>
            <a:avLst/>
            <a:gdLst>
              <a:gd name="T0" fmla="*/ 0 w 4233"/>
              <a:gd name="T1" fmla="*/ 2147483647 h 1812"/>
              <a:gd name="T2" fmla="*/ 2147483647 w 4233"/>
              <a:gd name="T3" fmla="*/ 2147483647 h 1812"/>
              <a:gd name="T4" fmla="*/ 2147483647 w 4233"/>
              <a:gd name="T5" fmla="*/ 2147483647 h 1812"/>
              <a:gd name="T6" fmla="*/ 2147483647 w 4233"/>
              <a:gd name="T7" fmla="*/ 2147483647 h 1812"/>
              <a:gd name="T8" fmla="*/ 2147483647 w 4233"/>
              <a:gd name="T9" fmla="*/ 2147483647 h 1812"/>
              <a:gd name="T10" fmla="*/ 0 60000 65536"/>
              <a:gd name="T11" fmla="*/ 0 60000 65536"/>
              <a:gd name="T12" fmla="*/ 0 60000 65536"/>
              <a:gd name="T13" fmla="*/ 0 60000 65536"/>
              <a:gd name="T14" fmla="*/ 0 60000 65536"/>
              <a:gd name="T15" fmla="*/ 0 w 4233"/>
              <a:gd name="T16" fmla="*/ 0 h 1812"/>
              <a:gd name="T17" fmla="*/ 4233 w 4233"/>
              <a:gd name="T18" fmla="*/ 1812 h 1812"/>
            </a:gdLst>
            <a:ahLst/>
            <a:cxnLst>
              <a:cxn ang="T10">
                <a:pos x="T0" y="T1"/>
              </a:cxn>
              <a:cxn ang="T11">
                <a:pos x="T2" y="T3"/>
              </a:cxn>
              <a:cxn ang="T12">
                <a:pos x="T4" y="T5"/>
              </a:cxn>
              <a:cxn ang="T13">
                <a:pos x="T6" y="T7"/>
              </a:cxn>
              <a:cxn ang="T14">
                <a:pos x="T8" y="T9"/>
              </a:cxn>
            </a:cxnLst>
            <a:rect l="T15" t="T16" r="T17" b="T18"/>
            <a:pathLst>
              <a:path w="4233" h="1812">
                <a:moveTo>
                  <a:pt x="0" y="38"/>
                </a:moveTo>
                <a:cubicBezTo>
                  <a:pt x="330" y="19"/>
                  <a:pt x="660" y="0"/>
                  <a:pt x="960" y="84"/>
                </a:cubicBezTo>
                <a:cubicBezTo>
                  <a:pt x="1260" y="168"/>
                  <a:pt x="1475" y="300"/>
                  <a:pt x="1801" y="541"/>
                </a:cubicBezTo>
                <a:cubicBezTo>
                  <a:pt x="2127" y="782"/>
                  <a:pt x="2512" y="1317"/>
                  <a:pt x="2917" y="1529"/>
                </a:cubicBezTo>
                <a:cubicBezTo>
                  <a:pt x="3322" y="1741"/>
                  <a:pt x="4014" y="1766"/>
                  <a:pt x="4233" y="1812"/>
                </a:cubicBezTo>
              </a:path>
            </a:pathLst>
          </a:custGeom>
          <a:noFill/>
          <a:ln w="53975">
            <a:solidFill>
              <a:srgbClr val="FF0000"/>
            </a:solidFill>
            <a:prstDash val="sysDot"/>
            <a:round/>
            <a:headEnd/>
            <a:tailEnd type="triangle" w="med" len="med"/>
          </a:ln>
        </p:spPr>
        <p:txBody>
          <a:bodyPr wrap="none" anchor="ct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endParaRPr lang="en-US" dirty="0"/>
          </a:p>
        </p:txBody>
      </p:sp>
      <p:sp>
        <p:nvSpPr>
          <p:cNvPr id="7" name="Text Box 74">
            <a:extLst>
              <a:ext uri="{FF2B5EF4-FFF2-40B4-BE49-F238E27FC236}">
                <a16:creationId xmlns:a16="http://schemas.microsoft.com/office/drawing/2014/main" id="{A91FD242-23DF-4D79-9698-DF9D7B86AD8B}"/>
              </a:ext>
            </a:extLst>
          </p:cNvPr>
          <p:cNvSpPr txBox="1">
            <a:spLocks noChangeArrowheads="1"/>
          </p:cNvSpPr>
          <p:nvPr/>
        </p:nvSpPr>
        <p:spPr bwMode="gray">
          <a:xfrm>
            <a:off x="7104439" y="4499902"/>
            <a:ext cx="1464907" cy="584775"/>
          </a:xfrm>
          <a:prstGeom prst="rect">
            <a:avLst/>
          </a:prstGeom>
          <a:solidFill>
            <a:schemeClr val="bg1"/>
          </a:solidFill>
          <a:ln w="12700" algn="ctr">
            <a:noFill/>
            <a:miter lim="800000"/>
            <a:headEnd/>
            <a:tailEnd/>
          </a:ln>
        </p:spPr>
        <p:txBody>
          <a:bodyPr wrap="square" rIns="0">
            <a:spAutoFit/>
          </a:bodyPr>
          <a:ls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a:lstStyle>
          <a:p>
            <a:pPr>
              <a:lnSpc>
                <a:spcPct val="100000"/>
              </a:lnSpc>
              <a:spcBef>
                <a:spcPct val="50000"/>
              </a:spcBef>
              <a:spcAft>
                <a:spcPct val="0"/>
              </a:spcAft>
            </a:pPr>
            <a:r>
              <a:rPr lang="en-US" sz="1600" b="1" dirty="0">
                <a:solidFill>
                  <a:srgbClr val="FF0000"/>
                </a:solidFill>
              </a:rPr>
              <a:t>Composite</a:t>
            </a:r>
            <a:br>
              <a:rPr lang="en-US" sz="1600" b="1" dirty="0">
                <a:solidFill>
                  <a:srgbClr val="FF0000"/>
                </a:solidFill>
              </a:rPr>
            </a:br>
            <a:r>
              <a:rPr lang="en-US" sz="1600" b="1" dirty="0">
                <a:solidFill>
                  <a:srgbClr val="FF0000"/>
                </a:solidFill>
              </a:rPr>
              <a:t>Risk Position</a:t>
            </a:r>
          </a:p>
        </p:txBody>
      </p:sp>
    </p:spTree>
    <p:extLst>
      <p:ext uri="{BB962C8B-B14F-4D97-AF65-F5344CB8AC3E}">
        <p14:creationId xmlns:p14="http://schemas.microsoft.com/office/powerpoint/2010/main" val="2614879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950" y="1657350"/>
            <a:ext cx="685800" cy="685800"/>
          </a:xfrm>
          <a:prstGeom prst="rect">
            <a:avLst/>
          </a:prstGeom>
        </p:spPr>
        <p:txBody>
          <a:bodyPr wrap="none" rtlCol="0">
            <a:normAutofit/>
          </a:bodyPr>
          <a:lstStyle/>
          <a:p>
            <a:pPr marL="0" marR="0" lvl="0" indent="0" algn="l" defTabSz="91258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325" y="1143000"/>
            <a:ext cx="8053388" cy="55778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695325" y="241300"/>
            <a:ext cx="8053388" cy="7699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0257" tIns="40116" rIns="80257" bIns="40116" anchor="ctr"/>
          <a:lstStyle/>
          <a:p>
            <a:pPr marL="0" marR="0" lvl="0" indent="0" algn="l" defTabSz="446806" rtl="0" eaLnBrk="1" fontAlgn="auto" latinLnBrk="0" hangingPunct="1">
              <a:lnSpc>
                <a:spcPct val="100000"/>
              </a:lnSpc>
              <a:spcBef>
                <a:spcPts val="0"/>
              </a:spcBef>
              <a:spcAft>
                <a:spcPts val="0"/>
              </a:spcAft>
              <a:buClrTx/>
              <a:buSzTx/>
              <a:buFontTx/>
              <a:buNone/>
              <a:tabLst/>
              <a:defRPr/>
            </a:pPr>
            <a:r>
              <a:rPr lang="en-CA" sz="3200" b="1" dirty="0">
                <a:solidFill>
                  <a:srgbClr val="00529B"/>
                </a:solidFill>
                <a:latin typeface="+mj-lt"/>
                <a:ea typeface="+mj-ea"/>
                <a:cs typeface="+mj-cs"/>
              </a:rPr>
              <a:t>Defensible Security</a:t>
            </a:r>
          </a:p>
        </p:txBody>
      </p:sp>
    </p:spTree>
    <p:extLst>
      <p:ext uri="{BB962C8B-B14F-4D97-AF65-F5344CB8AC3E}">
        <p14:creationId xmlns:p14="http://schemas.microsoft.com/office/powerpoint/2010/main" val="339029662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2108</Words>
  <Application>Microsoft Office PowerPoint</Application>
  <PresentationFormat>On-screen Show (4:3)</PresentationFormat>
  <Paragraphs>350</Paragraphs>
  <Slides>19</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 Unicode MS</vt:lpstr>
      <vt:lpstr>Arial</vt:lpstr>
      <vt:lpstr>Calibri</vt:lpstr>
      <vt:lpstr>Calibri Light</vt:lpstr>
      <vt:lpstr>Times New Roman</vt:lpstr>
      <vt:lpstr>Wingdings</vt:lpstr>
      <vt:lpstr>Office Theme</vt:lpstr>
      <vt:lpstr>Sample Presentation Cybersecurity Review for Executive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2018-10-09T15:53:14Z</dcterms:created>
  <dcterms:modified xsi:type="dcterms:W3CDTF">2018-10-09T15:55:09Z</dcterms:modified>
</cp:coreProperties>
</file>