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p:cViewPr varScale="1">
        <p:scale>
          <a:sx n="134" d="100"/>
          <a:sy n="134" d="100"/>
        </p:scale>
        <p:origin x="640" y="92"/>
      </p:cViewPr>
      <p:guideLst>
        <p:guide orient="horz" pos="2160"/>
        <p:guide pos="2880"/>
      </p:guideLst>
    </p:cSldViewPr>
  </p:slideViewPr>
  <p:notesTextViewPr>
    <p:cViewPr>
      <p:scale>
        <a:sx n="1" d="1"/>
        <a:sy n="1" d="1"/>
      </p:scale>
      <p:origin x="0" y="0"/>
    </p:cViewPr>
  </p:notesTextViewPr>
  <p:sorterViewPr>
    <p:cViewPr>
      <p:scale>
        <a:sx n="200" d="100"/>
        <a:sy n="200" d="100"/>
      </p:scale>
      <p:origin x="0" y="60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03D0D5-29C3-49E6-A728-369D327DDEBF}" type="doc">
      <dgm:prSet loTypeId="urn:microsoft.com/office/officeart/2016/7/layout/BasicLinearProcessNumbered" loCatId="process" qsTypeId="urn:microsoft.com/office/officeart/2005/8/quickstyle/simple2" qsCatId="simple" csTypeId="urn:microsoft.com/office/officeart/2005/8/colors/accent1_2" csCatId="accent1"/>
      <dgm:spPr/>
      <dgm:t>
        <a:bodyPr/>
        <a:lstStyle/>
        <a:p>
          <a:endParaRPr lang="en-US"/>
        </a:p>
      </dgm:t>
    </dgm:pt>
    <dgm:pt modelId="{E339E2EF-98A5-448E-A2FC-F0C821485019}">
      <dgm:prSet/>
      <dgm:spPr/>
      <dgm:t>
        <a:bodyPr/>
        <a:lstStyle/>
        <a:p>
          <a:r>
            <a:rPr lang="en-CA" dirty="0"/>
            <a:t>Recognize key risk areas where fraud can occur</a:t>
          </a:r>
          <a:endParaRPr lang="en-US" dirty="0"/>
        </a:p>
      </dgm:t>
    </dgm:pt>
    <dgm:pt modelId="{8867F150-B3D9-4606-9557-38E0B4EB55DC}" type="parTrans" cxnId="{A0A7DB23-0343-46E6-9C06-23D989A033AA}">
      <dgm:prSet/>
      <dgm:spPr/>
      <dgm:t>
        <a:bodyPr/>
        <a:lstStyle/>
        <a:p>
          <a:endParaRPr lang="en-US"/>
        </a:p>
      </dgm:t>
    </dgm:pt>
    <dgm:pt modelId="{1967CD1C-99EF-49EB-B195-FD89B4EEA81A}" type="sibTrans" cxnId="{A0A7DB23-0343-46E6-9C06-23D989A033AA}">
      <dgm:prSet phldrT="1" phldr="0"/>
      <dgm:spPr/>
      <dgm:t>
        <a:bodyPr/>
        <a:lstStyle/>
        <a:p>
          <a:r>
            <a:rPr lang="en-US" dirty="0"/>
            <a:t>1</a:t>
          </a:r>
        </a:p>
      </dgm:t>
    </dgm:pt>
    <dgm:pt modelId="{1AFE492A-663B-4A04-B49C-2C57BAD1EB70}">
      <dgm:prSet/>
      <dgm:spPr/>
      <dgm:t>
        <a:bodyPr/>
        <a:lstStyle/>
        <a:p>
          <a:r>
            <a:rPr lang="en-CA" dirty="0"/>
            <a:t>Identify elements of preventative and detective controls</a:t>
          </a:r>
          <a:endParaRPr lang="en-US" dirty="0"/>
        </a:p>
      </dgm:t>
    </dgm:pt>
    <dgm:pt modelId="{13AAB4CA-0926-487F-8AB4-70ADB053B727}" type="parTrans" cxnId="{0373D5E8-01E8-448A-85A2-8650203A2057}">
      <dgm:prSet/>
      <dgm:spPr/>
      <dgm:t>
        <a:bodyPr/>
        <a:lstStyle/>
        <a:p>
          <a:endParaRPr lang="en-US"/>
        </a:p>
      </dgm:t>
    </dgm:pt>
    <dgm:pt modelId="{4073A79B-3038-4BDD-A77E-02A93E0DDF4D}" type="sibTrans" cxnId="{0373D5E8-01E8-448A-85A2-8650203A2057}">
      <dgm:prSet phldrT="2" phldr="0"/>
      <dgm:spPr/>
      <dgm:t>
        <a:bodyPr/>
        <a:lstStyle/>
        <a:p>
          <a:r>
            <a:rPr lang="en-US" dirty="0"/>
            <a:t>2</a:t>
          </a:r>
        </a:p>
      </dgm:t>
    </dgm:pt>
    <dgm:pt modelId="{897010B0-8C9B-45C9-80C6-16D9185FB756}">
      <dgm:prSet/>
      <dgm:spPr/>
      <dgm:t>
        <a:bodyPr/>
        <a:lstStyle/>
        <a:p>
          <a:r>
            <a:rPr lang="en-CA" dirty="0"/>
            <a:t>Report fraud through the proper reporting channels</a:t>
          </a:r>
          <a:endParaRPr lang="en-US" dirty="0"/>
        </a:p>
      </dgm:t>
    </dgm:pt>
    <dgm:pt modelId="{12C0BCF0-ACD1-474A-A671-960B201CB9BC}" type="parTrans" cxnId="{21D4D5E4-5FD2-4CE5-8101-3FD0BAADAB95}">
      <dgm:prSet/>
      <dgm:spPr/>
      <dgm:t>
        <a:bodyPr/>
        <a:lstStyle/>
        <a:p>
          <a:endParaRPr lang="en-US"/>
        </a:p>
      </dgm:t>
    </dgm:pt>
    <dgm:pt modelId="{2ABB2402-FF9A-42A4-8113-C8014095EEFF}" type="sibTrans" cxnId="{21D4D5E4-5FD2-4CE5-8101-3FD0BAADAB95}">
      <dgm:prSet phldrT="3" phldr="0"/>
      <dgm:spPr/>
      <dgm:t>
        <a:bodyPr/>
        <a:lstStyle/>
        <a:p>
          <a:r>
            <a:rPr lang="en-US" dirty="0"/>
            <a:t>3</a:t>
          </a:r>
        </a:p>
      </dgm:t>
    </dgm:pt>
    <dgm:pt modelId="{7F5A6A1E-60A5-40BE-BA21-277363DB08DF}" type="pres">
      <dgm:prSet presAssocID="{8C03D0D5-29C3-49E6-A728-369D327DDEBF}" presName="Name0" presStyleCnt="0">
        <dgm:presLayoutVars>
          <dgm:animLvl val="lvl"/>
          <dgm:resizeHandles val="exact"/>
        </dgm:presLayoutVars>
      </dgm:prSet>
      <dgm:spPr/>
    </dgm:pt>
    <dgm:pt modelId="{817B0EA2-C8A1-4F7F-B356-3DDDBCC3A19F}" type="pres">
      <dgm:prSet presAssocID="{E339E2EF-98A5-448E-A2FC-F0C821485019}" presName="compositeNode" presStyleCnt="0">
        <dgm:presLayoutVars>
          <dgm:bulletEnabled val="1"/>
        </dgm:presLayoutVars>
      </dgm:prSet>
      <dgm:spPr/>
    </dgm:pt>
    <dgm:pt modelId="{521C50E2-C45E-4148-BEBF-F7C91B8614D0}" type="pres">
      <dgm:prSet presAssocID="{E339E2EF-98A5-448E-A2FC-F0C821485019}" presName="bgRect" presStyleLbl="bgAccFollowNode1" presStyleIdx="0" presStyleCnt="3"/>
      <dgm:spPr/>
    </dgm:pt>
    <dgm:pt modelId="{D094D9FF-2760-44E2-8479-9BCE0F6DFB28}" type="pres">
      <dgm:prSet presAssocID="{1967CD1C-99EF-49EB-B195-FD89B4EEA81A}" presName="sibTransNodeCircle" presStyleLbl="alignNode1" presStyleIdx="0" presStyleCnt="6">
        <dgm:presLayoutVars>
          <dgm:chMax val="0"/>
          <dgm:bulletEnabled/>
        </dgm:presLayoutVars>
      </dgm:prSet>
      <dgm:spPr/>
    </dgm:pt>
    <dgm:pt modelId="{83BEE18E-EE1F-4D99-8384-6EC706FD1E0F}" type="pres">
      <dgm:prSet presAssocID="{E339E2EF-98A5-448E-A2FC-F0C821485019}" presName="bottomLine" presStyleLbl="alignNode1" presStyleIdx="1" presStyleCnt="6">
        <dgm:presLayoutVars/>
      </dgm:prSet>
      <dgm:spPr/>
    </dgm:pt>
    <dgm:pt modelId="{37B8BB96-7253-4A7F-8AF9-815D27D75809}" type="pres">
      <dgm:prSet presAssocID="{E339E2EF-98A5-448E-A2FC-F0C821485019}" presName="nodeText" presStyleLbl="bgAccFollowNode1" presStyleIdx="0" presStyleCnt="3">
        <dgm:presLayoutVars>
          <dgm:bulletEnabled val="1"/>
        </dgm:presLayoutVars>
      </dgm:prSet>
      <dgm:spPr/>
    </dgm:pt>
    <dgm:pt modelId="{0E74D4D8-DF34-4A01-9BF5-FD7B7D1F56BF}" type="pres">
      <dgm:prSet presAssocID="{1967CD1C-99EF-49EB-B195-FD89B4EEA81A}" presName="sibTrans" presStyleCnt="0"/>
      <dgm:spPr/>
    </dgm:pt>
    <dgm:pt modelId="{B49205F1-6980-4DD1-83EF-4F006A310D41}" type="pres">
      <dgm:prSet presAssocID="{1AFE492A-663B-4A04-B49C-2C57BAD1EB70}" presName="compositeNode" presStyleCnt="0">
        <dgm:presLayoutVars>
          <dgm:bulletEnabled val="1"/>
        </dgm:presLayoutVars>
      </dgm:prSet>
      <dgm:spPr/>
    </dgm:pt>
    <dgm:pt modelId="{05EB6784-3AA5-40A9-BDBF-32B5873EBEED}" type="pres">
      <dgm:prSet presAssocID="{1AFE492A-663B-4A04-B49C-2C57BAD1EB70}" presName="bgRect" presStyleLbl="bgAccFollowNode1" presStyleIdx="1" presStyleCnt="3"/>
      <dgm:spPr/>
    </dgm:pt>
    <dgm:pt modelId="{DA1987AA-3387-4825-A0F0-34C7ABFCCCCC}" type="pres">
      <dgm:prSet presAssocID="{4073A79B-3038-4BDD-A77E-02A93E0DDF4D}" presName="sibTransNodeCircle" presStyleLbl="alignNode1" presStyleIdx="2" presStyleCnt="6">
        <dgm:presLayoutVars>
          <dgm:chMax val="0"/>
          <dgm:bulletEnabled/>
        </dgm:presLayoutVars>
      </dgm:prSet>
      <dgm:spPr/>
    </dgm:pt>
    <dgm:pt modelId="{7C9185FB-A2CC-4EF3-B665-38839F5B9098}" type="pres">
      <dgm:prSet presAssocID="{1AFE492A-663B-4A04-B49C-2C57BAD1EB70}" presName="bottomLine" presStyleLbl="alignNode1" presStyleIdx="3" presStyleCnt="6">
        <dgm:presLayoutVars/>
      </dgm:prSet>
      <dgm:spPr/>
    </dgm:pt>
    <dgm:pt modelId="{860D13A1-C342-4F95-9FCF-13CAE8649E2D}" type="pres">
      <dgm:prSet presAssocID="{1AFE492A-663B-4A04-B49C-2C57BAD1EB70}" presName="nodeText" presStyleLbl="bgAccFollowNode1" presStyleIdx="1" presStyleCnt="3">
        <dgm:presLayoutVars>
          <dgm:bulletEnabled val="1"/>
        </dgm:presLayoutVars>
      </dgm:prSet>
      <dgm:spPr/>
    </dgm:pt>
    <dgm:pt modelId="{8E4844EB-A93D-49F7-9DFF-5EF4D7BC6909}" type="pres">
      <dgm:prSet presAssocID="{4073A79B-3038-4BDD-A77E-02A93E0DDF4D}" presName="sibTrans" presStyleCnt="0"/>
      <dgm:spPr/>
    </dgm:pt>
    <dgm:pt modelId="{4564A0DA-C8C6-4E91-A024-EED8FCD732B6}" type="pres">
      <dgm:prSet presAssocID="{897010B0-8C9B-45C9-80C6-16D9185FB756}" presName="compositeNode" presStyleCnt="0">
        <dgm:presLayoutVars>
          <dgm:bulletEnabled val="1"/>
        </dgm:presLayoutVars>
      </dgm:prSet>
      <dgm:spPr/>
    </dgm:pt>
    <dgm:pt modelId="{96DAEC17-116C-4ED9-B644-7484AD456296}" type="pres">
      <dgm:prSet presAssocID="{897010B0-8C9B-45C9-80C6-16D9185FB756}" presName="bgRect" presStyleLbl="bgAccFollowNode1" presStyleIdx="2" presStyleCnt="3"/>
      <dgm:spPr/>
    </dgm:pt>
    <dgm:pt modelId="{3A2B47F9-8E49-4A8D-BEE9-81268B261C95}" type="pres">
      <dgm:prSet presAssocID="{2ABB2402-FF9A-42A4-8113-C8014095EEFF}" presName="sibTransNodeCircle" presStyleLbl="alignNode1" presStyleIdx="4" presStyleCnt="6">
        <dgm:presLayoutVars>
          <dgm:chMax val="0"/>
          <dgm:bulletEnabled/>
        </dgm:presLayoutVars>
      </dgm:prSet>
      <dgm:spPr/>
    </dgm:pt>
    <dgm:pt modelId="{EDBE2057-61DB-413F-9A3A-045B4B5C788A}" type="pres">
      <dgm:prSet presAssocID="{897010B0-8C9B-45C9-80C6-16D9185FB756}" presName="bottomLine" presStyleLbl="alignNode1" presStyleIdx="5" presStyleCnt="6">
        <dgm:presLayoutVars/>
      </dgm:prSet>
      <dgm:spPr/>
    </dgm:pt>
    <dgm:pt modelId="{097F1520-97C4-489F-8B32-F3E5B5A130A7}" type="pres">
      <dgm:prSet presAssocID="{897010B0-8C9B-45C9-80C6-16D9185FB756}" presName="nodeText" presStyleLbl="bgAccFollowNode1" presStyleIdx="2" presStyleCnt="3">
        <dgm:presLayoutVars>
          <dgm:bulletEnabled val="1"/>
        </dgm:presLayoutVars>
      </dgm:prSet>
      <dgm:spPr/>
    </dgm:pt>
  </dgm:ptLst>
  <dgm:cxnLst>
    <dgm:cxn modelId="{A0A7DB23-0343-46E6-9C06-23D989A033AA}" srcId="{8C03D0D5-29C3-49E6-A728-369D327DDEBF}" destId="{E339E2EF-98A5-448E-A2FC-F0C821485019}" srcOrd="0" destOrd="0" parTransId="{8867F150-B3D9-4606-9557-38E0B4EB55DC}" sibTransId="{1967CD1C-99EF-49EB-B195-FD89B4EEA81A}"/>
    <dgm:cxn modelId="{8530446C-67A4-4BD6-8118-05F2829CA973}" type="presOf" srcId="{8C03D0D5-29C3-49E6-A728-369D327DDEBF}" destId="{7F5A6A1E-60A5-40BE-BA21-277363DB08DF}" srcOrd="0" destOrd="0" presId="urn:microsoft.com/office/officeart/2016/7/layout/BasicLinearProcessNumbered"/>
    <dgm:cxn modelId="{70E4D474-02B1-4CA8-BB15-CA07FEEC2B61}" type="presOf" srcId="{E339E2EF-98A5-448E-A2FC-F0C821485019}" destId="{521C50E2-C45E-4148-BEBF-F7C91B8614D0}" srcOrd="0" destOrd="0" presId="urn:microsoft.com/office/officeart/2016/7/layout/BasicLinearProcessNumbered"/>
    <dgm:cxn modelId="{34A5ED84-DBB1-4A30-8374-9F46EB75CF65}" type="presOf" srcId="{1967CD1C-99EF-49EB-B195-FD89B4EEA81A}" destId="{D094D9FF-2760-44E2-8479-9BCE0F6DFB28}" srcOrd="0" destOrd="0" presId="urn:microsoft.com/office/officeart/2016/7/layout/BasicLinearProcessNumbered"/>
    <dgm:cxn modelId="{6F09098D-F154-4994-A10F-0FA2F39E5214}" type="presOf" srcId="{4073A79B-3038-4BDD-A77E-02A93E0DDF4D}" destId="{DA1987AA-3387-4825-A0F0-34C7ABFCCCCC}" srcOrd="0" destOrd="0" presId="urn:microsoft.com/office/officeart/2016/7/layout/BasicLinearProcessNumbered"/>
    <dgm:cxn modelId="{09D834AB-5CB7-4163-BF96-4A9B7F2CB34D}" type="presOf" srcId="{1AFE492A-663B-4A04-B49C-2C57BAD1EB70}" destId="{05EB6784-3AA5-40A9-BDBF-32B5873EBEED}" srcOrd="0" destOrd="0" presId="urn:microsoft.com/office/officeart/2016/7/layout/BasicLinearProcessNumbered"/>
    <dgm:cxn modelId="{0E7799BE-EE9D-4FC9-9D78-F2925A9F8EDB}" type="presOf" srcId="{E339E2EF-98A5-448E-A2FC-F0C821485019}" destId="{37B8BB96-7253-4A7F-8AF9-815D27D75809}" srcOrd="1" destOrd="0" presId="urn:microsoft.com/office/officeart/2016/7/layout/BasicLinearProcessNumbered"/>
    <dgm:cxn modelId="{F18772C8-2F95-46FB-9979-07657E99B48F}" type="presOf" srcId="{897010B0-8C9B-45C9-80C6-16D9185FB756}" destId="{96DAEC17-116C-4ED9-B644-7484AD456296}" srcOrd="0" destOrd="0" presId="urn:microsoft.com/office/officeart/2016/7/layout/BasicLinearProcessNumbered"/>
    <dgm:cxn modelId="{21D4D5E4-5FD2-4CE5-8101-3FD0BAADAB95}" srcId="{8C03D0D5-29C3-49E6-A728-369D327DDEBF}" destId="{897010B0-8C9B-45C9-80C6-16D9185FB756}" srcOrd="2" destOrd="0" parTransId="{12C0BCF0-ACD1-474A-A671-960B201CB9BC}" sibTransId="{2ABB2402-FF9A-42A4-8113-C8014095EEFF}"/>
    <dgm:cxn modelId="{AF9EACE7-F1F7-469F-94B9-D34C9A00EEEF}" type="presOf" srcId="{897010B0-8C9B-45C9-80C6-16D9185FB756}" destId="{097F1520-97C4-489F-8B32-F3E5B5A130A7}" srcOrd="1" destOrd="0" presId="urn:microsoft.com/office/officeart/2016/7/layout/BasicLinearProcessNumbered"/>
    <dgm:cxn modelId="{0373D5E8-01E8-448A-85A2-8650203A2057}" srcId="{8C03D0D5-29C3-49E6-A728-369D327DDEBF}" destId="{1AFE492A-663B-4A04-B49C-2C57BAD1EB70}" srcOrd="1" destOrd="0" parTransId="{13AAB4CA-0926-487F-8AB4-70ADB053B727}" sibTransId="{4073A79B-3038-4BDD-A77E-02A93E0DDF4D}"/>
    <dgm:cxn modelId="{501330EC-3430-4099-B90F-35D55A98AA12}" type="presOf" srcId="{2ABB2402-FF9A-42A4-8113-C8014095EEFF}" destId="{3A2B47F9-8E49-4A8D-BEE9-81268B261C95}" srcOrd="0" destOrd="0" presId="urn:microsoft.com/office/officeart/2016/7/layout/BasicLinearProcessNumbered"/>
    <dgm:cxn modelId="{7AEA27FB-75A2-45F2-96EA-E8D26F9838DE}" type="presOf" srcId="{1AFE492A-663B-4A04-B49C-2C57BAD1EB70}" destId="{860D13A1-C342-4F95-9FCF-13CAE8649E2D}" srcOrd="1" destOrd="0" presId="urn:microsoft.com/office/officeart/2016/7/layout/BasicLinearProcessNumbered"/>
    <dgm:cxn modelId="{190F81D5-33FF-4402-943D-C3E0F21616B1}" type="presParOf" srcId="{7F5A6A1E-60A5-40BE-BA21-277363DB08DF}" destId="{817B0EA2-C8A1-4F7F-B356-3DDDBCC3A19F}" srcOrd="0" destOrd="0" presId="urn:microsoft.com/office/officeart/2016/7/layout/BasicLinearProcessNumbered"/>
    <dgm:cxn modelId="{163ACDDF-13D4-4125-BDFE-18AEF3A71941}" type="presParOf" srcId="{817B0EA2-C8A1-4F7F-B356-3DDDBCC3A19F}" destId="{521C50E2-C45E-4148-BEBF-F7C91B8614D0}" srcOrd="0" destOrd="0" presId="urn:microsoft.com/office/officeart/2016/7/layout/BasicLinearProcessNumbered"/>
    <dgm:cxn modelId="{767AF238-B76E-4BB3-867F-105F526F8083}" type="presParOf" srcId="{817B0EA2-C8A1-4F7F-B356-3DDDBCC3A19F}" destId="{D094D9FF-2760-44E2-8479-9BCE0F6DFB28}" srcOrd="1" destOrd="0" presId="urn:microsoft.com/office/officeart/2016/7/layout/BasicLinearProcessNumbered"/>
    <dgm:cxn modelId="{305D5B50-17FB-420D-85EA-8B05BF5AAEE6}" type="presParOf" srcId="{817B0EA2-C8A1-4F7F-B356-3DDDBCC3A19F}" destId="{83BEE18E-EE1F-4D99-8384-6EC706FD1E0F}" srcOrd="2" destOrd="0" presId="urn:microsoft.com/office/officeart/2016/7/layout/BasicLinearProcessNumbered"/>
    <dgm:cxn modelId="{23BCB74D-A2EE-4E21-A7D4-2230FE02AEB8}" type="presParOf" srcId="{817B0EA2-C8A1-4F7F-B356-3DDDBCC3A19F}" destId="{37B8BB96-7253-4A7F-8AF9-815D27D75809}" srcOrd="3" destOrd="0" presId="urn:microsoft.com/office/officeart/2016/7/layout/BasicLinearProcessNumbered"/>
    <dgm:cxn modelId="{D937978A-25A4-4255-9982-E3B4121ED453}" type="presParOf" srcId="{7F5A6A1E-60A5-40BE-BA21-277363DB08DF}" destId="{0E74D4D8-DF34-4A01-9BF5-FD7B7D1F56BF}" srcOrd="1" destOrd="0" presId="urn:microsoft.com/office/officeart/2016/7/layout/BasicLinearProcessNumbered"/>
    <dgm:cxn modelId="{2C8860A4-D925-4F64-9A1B-71BC19ABD63B}" type="presParOf" srcId="{7F5A6A1E-60A5-40BE-BA21-277363DB08DF}" destId="{B49205F1-6980-4DD1-83EF-4F006A310D41}" srcOrd="2" destOrd="0" presId="urn:microsoft.com/office/officeart/2016/7/layout/BasicLinearProcessNumbered"/>
    <dgm:cxn modelId="{6168AB6C-DE90-4FDB-AC97-3BCDFF4F77EF}" type="presParOf" srcId="{B49205F1-6980-4DD1-83EF-4F006A310D41}" destId="{05EB6784-3AA5-40A9-BDBF-32B5873EBEED}" srcOrd="0" destOrd="0" presId="urn:microsoft.com/office/officeart/2016/7/layout/BasicLinearProcessNumbered"/>
    <dgm:cxn modelId="{5D9A8726-118D-46BC-8AF2-D2E60012FA9A}" type="presParOf" srcId="{B49205F1-6980-4DD1-83EF-4F006A310D41}" destId="{DA1987AA-3387-4825-A0F0-34C7ABFCCCCC}" srcOrd="1" destOrd="0" presId="urn:microsoft.com/office/officeart/2016/7/layout/BasicLinearProcessNumbered"/>
    <dgm:cxn modelId="{D3F4C4AB-2BCD-4552-903F-2FE09A3298D4}" type="presParOf" srcId="{B49205F1-6980-4DD1-83EF-4F006A310D41}" destId="{7C9185FB-A2CC-4EF3-B665-38839F5B9098}" srcOrd="2" destOrd="0" presId="urn:microsoft.com/office/officeart/2016/7/layout/BasicLinearProcessNumbered"/>
    <dgm:cxn modelId="{979F79BC-33CF-4327-B6A8-F7D8AC0C9159}" type="presParOf" srcId="{B49205F1-6980-4DD1-83EF-4F006A310D41}" destId="{860D13A1-C342-4F95-9FCF-13CAE8649E2D}" srcOrd="3" destOrd="0" presId="urn:microsoft.com/office/officeart/2016/7/layout/BasicLinearProcessNumbered"/>
    <dgm:cxn modelId="{6225DAC6-33A0-4BE1-BBE3-73C0C69E49B5}" type="presParOf" srcId="{7F5A6A1E-60A5-40BE-BA21-277363DB08DF}" destId="{8E4844EB-A93D-49F7-9DFF-5EF4D7BC6909}" srcOrd="3" destOrd="0" presId="urn:microsoft.com/office/officeart/2016/7/layout/BasicLinearProcessNumbered"/>
    <dgm:cxn modelId="{C572CC20-BF0D-4D08-B04C-7F7EB8F188CD}" type="presParOf" srcId="{7F5A6A1E-60A5-40BE-BA21-277363DB08DF}" destId="{4564A0DA-C8C6-4E91-A024-EED8FCD732B6}" srcOrd="4" destOrd="0" presId="urn:microsoft.com/office/officeart/2016/7/layout/BasicLinearProcessNumbered"/>
    <dgm:cxn modelId="{FA8BC432-842C-4661-9EA3-C087D116EA3D}" type="presParOf" srcId="{4564A0DA-C8C6-4E91-A024-EED8FCD732B6}" destId="{96DAEC17-116C-4ED9-B644-7484AD456296}" srcOrd="0" destOrd="0" presId="urn:microsoft.com/office/officeart/2016/7/layout/BasicLinearProcessNumbered"/>
    <dgm:cxn modelId="{11A8438D-4EEF-44DD-9416-BD1F064A73A4}" type="presParOf" srcId="{4564A0DA-C8C6-4E91-A024-EED8FCD732B6}" destId="{3A2B47F9-8E49-4A8D-BEE9-81268B261C95}" srcOrd="1" destOrd="0" presId="urn:microsoft.com/office/officeart/2016/7/layout/BasicLinearProcessNumbered"/>
    <dgm:cxn modelId="{F978A6C9-7C6C-4D18-90F2-5A79F7C4FAC5}" type="presParOf" srcId="{4564A0DA-C8C6-4E91-A024-EED8FCD732B6}" destId="{EDBE2057-61DB-413F-9A3A-045B4B5C788A}" srcOrd="2" destOrd="0" presId="urn:microsoft.com/office/officeart/2016/7/layout/BasicLinearProcessNumbered"/>
    <dgm:cxn modelId="{CB2FC7CE-6289-4209-9AFF-C78A8D720F68}" type="presParOf" srcId="{4564A0DA-C8C6-4E91-A024-EED8FCD732B6}" destId="{097F1520-97C4-489F-8B32-F3E5B5A130A7}"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1C50E2-C45E-4148-BEBF-F7C91B8614D0}">
      <dsp:nvSpPr>
        <dsp:cNvPr id="0" name=""/>
        <dsp:cNvSpPr/>
      </dsp:nvSpPr>
      <dsp:spPr>
        <a:xfrm>
          <a:off x="0" y="462756"/>
          <a:ext cx="2571749" cy="360044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0504" tIns="330200" rIns="200504" bIns="330200" numCol="1" spcCol="1270" anchor="t" anchorCtr="0">
          <a:noAutofit/>
        </a:bodyPr>
        <a:lstStyle/>
        <a:p>
          <a:pPr marL="0" lvl="0" indent="0" algn="l" defTabSz="1066800">
            <a:lnSpc>
              <a:spcPct val="90000"/>
            </a:lnSpc>
            <a:spcBef>
              <a:spcPct val="0"/>
            </a:spcBef>
            <a:spcAft>
              <a:spcPct val="35000"/>
            </a:spcAft>
            <a:buNone/>
          </a:pPr>
          <a:r>
            <a:rPr lang="en-CA" sz="2400" kern="1200" dirty="0"/>
            <a:t>Recognize key risk areas where fraud can occur</a:t>
          </a:r>
          <a:endParaRPr lang="en-US" sz="2400" kern="1200" dirty="0"/>
        </a:p>
      </dsp:txBody>
      <dsp:txXfrm>
        <a:off x="0" y="1830927"/>
        <a:ext cx="2571749" cy="2160269"/>
      </dsp:txXfrm>
    </dsp:sp>
    <dsp:sp modelId="{D094D9FF-2760-44E2-8479-9BCE0F6DFB28}">
      <dsp:nvSpPr>
        <dsp:cNvPr id="0" name=""/>
        <dsp:cNvSpPr/>
      </dsp:nvSpPr>
      <dsp:spPr>
        <a:xfrm>
          <a:off x="745807" y="822801"/>
          <a:ext cx="1080134" cy="108013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84212" tIns="12700" rIns="84212" bIns="12700" numCol="1" spcCol="1270" anchor="ctr" anchorCtr="0">
          <a:noAutofit/>
        </a:bodyPr>
        <a:lstStyle/>
        <a:p>
          <a:pPr marL="0" lvl="0" indent="0" algn="ctr" defTabSz="2133600">
            <a:lnSpc>
              <a:spcPct val="90000"/>
            </a:lnSpc>
            <a:spcBef>
              <a:spcPct val="0"/>
            </a:spcBef>
            <a:spcAft>
              <a:spcPct val="35000"/>
            </a:spcAft>
            <a:buNone/>
          </a:pPr>
          <a:r>
            <a:rPr lang="en-US" sz="4800" kern="1200" dirty="0"/>
            <a:t>1</a:t>
          </a:r>
        </a:p>
      </dsp:txBody>
      <dsp:txXfrm>
        <a:off x="903989" y="980983"/>
        <a:ext cx="763770" cy="763770"/>
      </dsp:txXfrm>
    </dsp:sp>
    <dsp:sp modelId="{83BEE18E-EE1F-4D99-8384-6EC706FD1E0F}">
      <dsp:nvSpPr>
        <dsp:cNvPr id="0" name=""/>
        <dsp:cNvSpPr/>
      </dsp:nvSpPr>
      <dsp:spPr>
        <a:xfrm>
          <a:off x="0" y="4063134"/>
          <a:ext cx="2571749" cy="7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05EB6784-3AA5-40A9-BDBF-32B5873EBEED}">
      <dsp:nvSpPr>
        <dsp:cNvPr id="0" name=""/>
        <dsp:cNvSpPr/>
      </dsp:nvSpPr>
      <dsp:spPr>
        <a:xfrm>
          <a:off x="2828925" y="462756"/>
          <a:ext cx="2571749" cy="360044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0504" tIns="330200" rIns="200504" bIns="330200" numCol="1" spcCol="1270" anchor="t" anchorCtr="0">
          <a:noAutofit/>
        </a:bodyPr>
        <a:lstStyle/>
        <a:p>
          <a:pPr marL="0" lvl="0" indent="0" algn="l" defTabSz="1066800">
            <a:lnSpc>
              <a:spcPct val="90000"/>
            </a:lnSpc>
            <a:spcBef>
              <a:spcPct val="0"/>
            </a:spcBef>
            <a:spcAft>
              <a:spcPct val="35000"/>
            </a:spcAft>
            <a:buNone/>
          </a:pPr>
          <a:r>
            <a:rPr lang="en-CA" sz="2400" kern="1200" dirty="0"/>
            <a:t>Identify elements of preventative and detective controls</a:t>
          </a:r>
          <a:endParaRPr lang="en-US" sz="2400" kern="1200" dirty="0"/>
        </a:p>
      </dsp:txBody>
      <dsp:txXfrm>
        <a:off x="2828925" y="1830927"/>
        <a:ext cx="2571749" cy="2160269"/>
      </dsp:txXfrm>
    </dsp:sp>
    <dsp:sp modelId="{DA1987AA-3387-4825-A0F0-34C7ABFCCCCC}">
      <dsp:nvSpPr>
        <dsp:cNvPr id="0" name=""/>
        <dsp:cNvSpPr/>
      </dsp:nvSpPr>
      <dsp:spPr>
        <a:xfrm>
          <a:off x="3574732" y="822801"/>
          <a:ext cx="1080134" cy="108013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84212" tIns="12700" rIns="84212" bIns="12700" numCol="1" spcCol="1270" anchor="ctr" anchorCtr="0">
          <a:noAutofit/>
        </a:bodyPr>
        <a:lstStyle/>
        <a:p>
          <a:pPr marL="0" lvl="0" indent="0" algn="ctr" defTabSz="2133600">
            <a:lnSpc>
              <a:spcPct val="90000"/>
            </a:lnSpc>
            <a:spcBef>
              <a:spcPct val="0"/>
            </a:spcBef>
            <a:spcAft>
              <a:spcPct val="35000"/>
            </a:spcAft>
            <a:buNone/>
          </a:pPr>
          <a:r>
            <a:rPr lang="en-US" sz="4800" kern="1200" dirty="0"/>
            <a:t>2</a:t>
          </a:r>
        </a:p>
      </dsp:txBody>
      <dsp:txXfrm>
        <a:off x="3732914" y="980983"/>
        <a:ext cx="763770" cy="763770"/>
      </dsp:txXfrm>
    </dsp:sp>
    <dsp:sp modelId="{7C9185FB-A2CC-4EF3-B665-38839F5B9098}">
      <dsp:nvSpPr>
        <dsp:cNvPr id="0" name=""/>
        <dsp:cNvSpPr/>
      </dsp:nvSpPr>
      <dsp:spPr>
        <a:xfrm>
          <a:off x="2828925" y="4063134"/>
          <a:ext cx="2571749" cy="7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96DAEC17-116C-4ED9-B644-7484AD456296}">
      <dsp:nvSpPr>
        <dsp:cNvPr id="0" name=""/>
        <dsp:cNvSpPr/>
      </dsp:nvSpPr>
      <dsp:spPr>
        <a:xfrm>
          <a:off x="5657849" y="462756"/>
          <a:ext cx="2571749" cy="360044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0504" tIns="330200" rIns="200504" bIns="330200" numCol="1" spcCol="1270" anchor="t" anchorCtr="0">
          <a:noAutofit/>
        </a:bodyPr>
        <a:lstStyle/>
        <a:p>
          <a:pPr marL="0" lvl="0" indent="0" algn="l" defTabSz="1066800">
            <a:lnSpc>
              <a:spcPct val="90000"/>
            </a:lnSpc>
            <a:spcBef>
              <a:spcPct val="0"/>
            </a:spcBef>
            <a:spcAft>
              <a:spcPct val="35000"/>
            </a:spcAft>
            <a:buNone/>
          </a:pPr>
          <a:r>
            <a:rPr lang="en-CA" sz="2400" kern="1200" dirty="0"/>
            <a:t>Report fraud through the proper reporting channels</a:t>
          </a:r>
          <a:endParaRPr lang="en-US" sz="2400" kern="1200" dirty="0"/>
        </a:p>
      </dsp:txBody>
      <dsp:txXfrm>
        <a:off x="5657849" y="1830927"/>
        <a:ext cx="2571749" cy="2160269"/>
      </dsp:txXfrm>
    </dsp:sp>
    <dsp:sp modelId="{3A2B47F9-8E49-4A8D-BEE9-81268B261C95}">
      <dsp:nvSpPr>
        <dsp:cNvPr id="0" name=""/>
        <dsp:cNvSpPr/>
      </dsp:nvSpPr>
      <dsp:spPr>
        <a:xfrm>
          <a:off x="6403657" y="822801"/>
          <a:ext cx="1080134" cy="108013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84212" tIns="12700" rIns="84212" bIns="12700" numCol="1" spcCol="1270" anchor="ctr" anchorCtr="0">
          <a:noAutofit/>
        </a:bodyPr>
        <a:lstStyle/>
        <a:p>
          <a:pPr marL="0" lvl="0" indent="0" algn="ctr" defTabSz="2133600">
            <a:lnSpc>
              <a:spcPct val="90000"/>
            </a:lnSpc>
            <a:spcBef>
              <a:spcPct val="0"/>
            </a:spcBef>
            <a:spcAft>
              <a:spcPct val="35000"/>
            </a:spcAft>
            <a:buNone/>
          </a:pPr>
          <a:r>
            <a:rPr lang="en-US" sz="4800" kern="1200" dirty="0"/>
            <a:t>3</a:t>
          </a:r>
        </a:p>
      </dsp:txBody>
      <dsp:txXfrm>
        <a:off x="6561839" y="980983"/>
        <a:ext cx="763770" cy="763770"/>
      </dsp:txXfrm>
    </dsp:sp>
    <dsp:sp modelId="{EDBE2057-61DB-413F-9A3A-045B4B5C788A}">
      <dsp:nvSpPr>
        <dsp:cNvPr id="0" name=""/>
        <dsp:cNvSpPr/>
      </dsp:nvSpPr>
      <dsp:spPr>
        <a:xfrm>
          <a:off x="5657849" y="4063134"/>
          <a:ext cx="2571749" cy="7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069033-4521-4F8D-80B2-C1BD3809C2D2}" type="datetimeFigureOut">
              <a:rPr lang="en-CA" smtClean="0"/>
              <a:t>2022-02-04</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E9AD4D-E534-4D00-9443-83546C0F0159}" type="slidenum">
              <a:rPr lang="en-CA" smtClean="0"/>
              <a:t>‹#›</a:t>
            </a:fld>
            <a:endParaRPr lang="en-CA" dirty="0"/>
          </a:p>
        </p:txBody>
      </p:sp>
    </p:spTree>
    <p:extLst>
      <p:ext uri="{BB962C8B-B14F-4D97-AF65-F5344CB8AC3E}">
        <p14:creationId xmlns:p14="http://schemas.microsoft.com/office/powerpoint/2010/main" val="542575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23659" y="2636913"/>
            <a:ext cx="7772400" cy="1470025"/>
          </a:xfrm>
        </p:spPr>
        <p:txBody>
          <a:bodyPr/>
          <a:lstStyle>
            <a:lvl1pPr algn="r">
              <a:defRPr b="1" baseline="0">
                <a:solidFill>
                  <a:schemeClr val="accent1"/>
                </a:solidFill>
              </a:defRPr>
            </a:lvl1pPr>
          </a:lstStyle>
          <a:p>
            <a:r>
              <a:rPr lang="en-US"/>
              <a:t>Click to edit Master title style</a:t>
            </a:r>
            <a:endParaRPr lang="en-CA" dirty="0"/>
          </a:p>
        </p:txBody>
      </p:sp>
      <p:sp>
        <p:nvSpPr>
          <p:cNvPr id="3" name="Subtitle 2"/>
          <p:cNvSpPr>
            <a:spLocks noGrp="1"/>
          </p:cNvSpPr>
          <p:nvPr>
            <p:ph type="subTitle" idx="1"/>
          </p:nvPr>
        </p:nvSpPr>
        <p:spPr>
          <a:xfrm>
            <a:off x="1371600" y="3789040"/>
            <a:ext cx="6400800" cy="576000"/>
          </a:xfrm>
        </p:spPr>
        <p:txBody>
          <a:bodyPr>
            <a:normAutofit/>
          </a:bodyPr>
          <a:lstStyle>
            <a:lvl1pPr marL="0" indent="0" algn="ctr">
              <a:buNone/>
              <a:defRPr sz="2400" b="1">
                <a:solidFill>
                  <a:schemeClr val="bg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b="37251"/>
          <a:stretch/>
        </p:blipFill>
        <p:spPr>
          <a:xfrm>
            <a:off x="0" y="692697"/>
            <a:ext cx="9144000" cy="1224071"/>
          </a:xfrm>
          <a:prstGeom prst="rect">
            <a:avLst/>
          </a:prstGeom>
        </p:spPr>
      </p:pic>
      <p:pic>
        <p:nvPicPr>
          <p:cNvPr id="9" name="Picture 4">
            <a:extLst>
              <a:ext uri="{FF2B5EF4-FFF2-40B4-BE49-F238E27FC236}">
                <a16:creationId xmlns:a16="http://schemas.microsoft.com/office/drawing/2014/main" id="{2D6BC795-34BF-4CFB-9AE2-469EC71EA25C}"/>
              </a:ext>
            </a:extLst>
          </p:cNvPr>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t="15552" b="17762"/>
          <a:stretch/>
        </p:blipFill>
        <p:spPr bwMode="auto">
          <a:xfrm>
            <a:off x="7092280" y="6095858"/>
            <a:ext cx="1690513" cy="57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a:extLst>
              <a:ext uri="{FF2B5EF4-FFF2-40B4-BE49-F238E27FC236}">
                <a16:creationId xmlns:a16="http://schemas.microsoft.com/office/drawing/2014/main" id="{283D9C2C-9A8C-4859-B9CF-AE143630276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7544" y="6185702"/>
            <a:ext cx="2286000" cy="486156"/>
          </a:xfrm>
          <a:prstGeom prst="rect">
            <a:avLst/>
          </a:prstGeom>
        </p:spPr>
      </p:pic>
    </p:spTree>
    <p:extLst>
      <p:ext uri="{BB962C8B-B14F-4D97-AF65-F5344CB8AC3E}">
        <p14:creationId xmlns:p14="http://schemas.microsoft.com/office/powerpoint/2010/main" val="2693971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000B5BAF-1BF1-4275-8A9E-1F0A9C9D5FB9}" type="datetime1">
              <a:rPr lang="en-CA" smtClean="0"/>
              <a:t>2022-02-04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79772712-449E-4446-B380-18DF2953D1CB}" type="slidenum">
              <a:rPr lang="en-CA" smtClean="0"/>
              <a:t>‹#›</a:t>
            </a:fld>
            <a:endParaRPr lang="en-CA" dirty="0"/>
          </a:p>
        </p:txBody>
      </p:sp>
    </p:spTree>
    <p:extLst>
      <p:ext uri="{BB962C8B-B14F-4D97-AF65-F5344CB8AC3E}">
        <p14:creationId xmlns:p14="http://schemas.microsoft.com/office/powerpoint/2010/main" val="2774231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07117FCD-43AC-409A-9D5F-98FA743A582B}" type="datetime1">
              <a:rPr lang="en-CA" smtClean="0"/>
              <a:t>2022-02-04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79772712-449E-4446-B380-18DF2953D1CB}" type="slidenum">
              <a:rPr lang="en-CA" smtClean="0"/>
              <a:t>‹#›</a:t>
            </a:fld>
            <a:endParaRPr lang="en-CA" dirty="0"/>
          </a:p>
        </p:txBody>
      </p:sp>
    </p:spTree>
    <p:extLst>
      <p:ext uri="{BB962C8B-B14F-4D97-AF65-F5344CB8AC3E}">
        <p14:creationId xmlns:p14="http://schemas.microsoft.com/office/powerpoint/2010/main" val="2863710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b="1"/>
            </a:lvl1pPr>
          </a:lstStyle>
          <a:p>
            <a:r>
              <a:rPr lang="en-US"/>
              <a:t>Click to edit Master title style</a:t>
            </a:r>
            <a:endParaRPr lang="en-C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6" name="Slide Number Placeholder 5"/>
          <p:cNvSpPr>
            <a:spLocks noGrp="1"/>
          </p:cNvSpPr>
          <p:nvPr>
            <p:ph type="sldNum" sz="quarter" idx="12"/>
          </p:nvPr>
        </p:nvSpPr>
        <p:spPr>
          <a:xfrm>
            <a:off x="6553200" y="6337497"/>
            <a:ext cx="2133600" cy="365125"/>
          </a:xfrm>
        </p:spPr>
        <p:txBody>
          <a:bodyPr/>
          <a:lstStyle/>
          <a:p>
            <a:fld id="{79772712-449E-4446-B380-18DF2953D1CB}" type="slidenum">
              <a:rPr lang="en-CA" smtClean="0"/>
              <a:t>‹#›</a:t>
            </a:fld>
            <a:endParaRPr lang="en-CA" dirty="0"/>
          </a:p>
        </p:txBody>
      </p:sp>
    </p:spTree>
    <p:extLst>
      <p:ext uri="{BB962C8B-B14F-4D97-AF65-F5344CB8AC3E}">
        <p14:creationId xmlns:p14="http://schemas.microsoft.com/office/powerpoint/2010/main" val="3423900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endParaRPr lang="en-CA"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457200" y="6356351"/>
            <a:ext cx="2133600" cy="365125"/>
          </a:xfrm>
          <a:prstGeom prst="rect">
            <a:avLst/>
          </a:prstGeom>
        </p:spPr>
        <p:txBody>
          <a:bodyPr/>
          <a:lstStyle>
            <a:lvl1pPr>
              <a:defRPr b="1" i="0" baseline="0">
                <a:solidFill>
                  <a:schemeClr val="bg1"/>
                </a:solidFill>
              </a:defRPr>
            </a:lvl1pPr>
          </a:lstStyle>
          <a:p>
            <a:fld id="{371F66AA-B85B-4B10-8D19-061B6FE91868}" type="datetime1">
              <a:rPr lang="en-CA" smtClean="0"/>
              <a:t>2022-02-04</a:t>
            </a:fld>
            <a:endParaRPr lang="en-CA" dirty="0"/>
          </a:p>
        </p:txBody>
      </p:sp>
      <p:sp>
        <p:nvSpPr>
          <p:cNvPr id="6" name="Slide Number Placeholder 5"/>
          <p:cNvSpPr>
            <a:spLocks noGrp="1"/>
          </p:cNvSpPr>
          <p:nvPr>
            <p:ph type="sldNum" sz="quarter" idx="12"/>
          </p:nvPr>
        </p:nvSpPr>
        <p:spPr/>
        <p:txBody>
          <a:bodyPr/>
          <a:lstStyle/>
          <a:p>
            <a:fld id="{79772712-449E-4446-B380-18DF2953D1CB}" type="slidenum">
              <a:rPr lang="en-CA" smtClean="0"/>
              <a:t>‹#›</a:t>
            </a:fld>
            <a:endParaRPr lang="en-CA" dirty="0"/>
          </a:p>
        </p:txBody>
      </p:sp>
    </p:spTree>
    <p:extLst>
      <p:ext uri="{BB962C8B-B14F-4D97-AF65-F5344CB8AC3E}">
        <p14:creationId xmlns:p14="http://schemas.microsoft.com/office/powerpoint/2010/main" val="335003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b="1"/>
            </a:lvl1pPr>
          </a:lstStyle>
          <a:p>
            <a:r>
              <a:rPr lang="en-US"/>
              <a:t>Click to edit Master title style</a:t>
            </a:r>
            <a:endParaRPr lang="en-CA" dirty="0"/>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a:xfrm>
            <a:off x="457200" y="6356351"/>
            <a:ext cx="2133600" cy="365125"/>
          </a:xfrm>
          <a:prstGeom prst="rect">
            <a:avLst/>
          </a:prstGeom>
        </p:spPr>
        <p:txBody>
          <a:bodyPr/>
          <a:lstStyle>
            <a:lvl1pPr>
              <a:defRPr b="1" i="0" baseline="0">
                <a:solidFill>
                  <a:schemeClr val="bg1"/>
                </a:solidFill>
              </a:defRPr>
            </a:lvl1pPr>
          </a:lstStyle>
          <a:p>
            <a:fld id="{D63B6477-EB7C-4D4B-AD38-4EF6491A16BB}" type="datetime1">
              <a:rPr lang="en-CA" smtClean="0"/>
              <a:t>2022-02-04</a:t>
            </a:fld>
            <a:endParaRPr lang="en-CA" dirty="0"/>
          </a:p>
        </p:txBody>
      </p:sp>
      <p:sp>
        <p:nvSpPr>
          <p:cNvPr id="7" name="Slide Number Placeholder 6"/>
          <p:cNvSpPr>
            <a:spLocks noGrp="1"/>
          </p:cNvSpPr>
          <p:nvPr>
            <p:ph type="sldNum" sz="quarter" idx="12"/>
          </p:nvPr>
        </p:nvSpPr>
        <p:spPr/>
        <p:txBody>
          <a:bodyPr/>
          <a:lstStyle/>
          <a:p>
            <a:pPr algn="r"/>
            <a:fld id="{79772712-449E-4446-B380-18DF2953D1CB}" type="slidenum">
              <a:rPr lang="en-CA" smtClean="0"/>
              <a:pPr algn="r"/>
              <a:t>‹#›</a:t>
            </a:fld>
            <a:endParaRPr lang="en-CA" dirty="0"/>
          </a:p>
        </p:txBody>
      </p:sp>
    </p:spTree>
    <p:extLst>
      <p:ext uri="{BB962C8B-B14F-4D97-AF65-F5344CB8AC3E}">
        <p14:creationId xmlns:p14="http://schemas.microsoft.com/office/powerpoint/2010/main" val="1125496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b="1"/>
            </a:lvl1pPr>
          </a:lstStyle>
          <a:p>
            <a:r>
              <a:rPr lang="en-US"/>
              <a:t>Click to edit Master title style</a:t>
            </a:r>
            <a:endParaRPr lang="en-CA"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a:xfrm>
            <a:off x="457200" y="6356351"/>
            <a:ext cx="2133600" cy="365125"/>
          </a:xfrm>
          <a:prstGeom prst="rect">
            <a:avLst/>
          </a:prstGeom>
        </p:spPr>
        <p:txBody>
          <a:bodyPr/>
          <a:lstStyle/>
          <a:p>
            <a:fld id="{6C653452-83ED-4279-881F-4CFED035782C}" type="datetime1">
              <a:rPr lang="en-CA" smtClean="0"/>
              <a:t>2022-02-04</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79772712-449E-4446-B380-18DF2953D1CB}" type="slidenum">
              <a:rPr lang="en-CA" smtClean="0"/>
              <a:t>‹#›</a:t>
            </a:fld>
            <a:endParaRPr lang="en-CA" dirty="0"/>
          </a:p>
        </p:txBody>
      </p:sp>
    </p:spTree>
    <p:extLst>
      <p:ext uri="{BB962C8B-B14F-4D97-AF65-F5344CB8AC3E}">
        <p14:creationId xmlns:p14="http://schemas.microsoft.com/office/powerpoint/2010/main" val="3701832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CA" dirty="0"/>
          </a:p>
        </p:txBody>
      </p:sp>
      <p:sp>
        <p:nvSpPr>
          <p:cNvPr id="3" name="Date Placeholder 2"/>
          <p:cNvSpPr>
            <a:spLocks noGrp="1"/>
          </p:cNvSpPr>
          <p:nvPr>
            <p:ph type="dt" sz="half" idx="10"/>
          </p:nvPr>
        </p:nvSpPr>
        <p:spPr>
          <a:xfrm>
            <a:off x="457200" y="6356351"/>
            <a:ext cx="2133600" cy="365125"/>
          </a:xfrm>
          <a:prstGeom prst="rect">
            <a:avLst/>
          </a:prstGeom>
        </p:spPr>
        <p:txBody>
          <a:bodyPr/>
          <a:lstStyle/>
          <a:p>
            <a:fld id="{01FDAFEF-A21C-4D0D-BFAC-0E4FE0E3FBBF}" type="datetime1">
              <a:rPr lang="en-CA" smtClean="0"/>
              <a:t>2022-02-04</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79772712-449E-4446-B380-18DF2953D1CB}" type="slidenum">
              <a:rPr lang="en-CA" smtClean="0"/>
              <a:t>‹#›</a:t>
            </a:fld>
            <a:endParaRPr lang="en-CA" dirty="0"/>
          </a:p>
        </p:txBody>
      </p:sp>
    </p:spTree>
    <p:extLst>
      <p:ext uri="{BB962C8B-B14F-4D97-AF65-F5344CB8AC3E}">
        <p14:creationId xmlns:p14="http://schemas.microsoft.com/office/powerpoint/2010/main" val="3545273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1"/>
            <a:ext cx="2133600" cy="365125"/>
          </a:xfrm>
          <a:prstGeom prst="rect">
            <a:avLst/>
          </a:prstGeom>
        </p:spPr>
        <p:txBody>
          <a:bodyPr/>
          <a:lstStyle/>
          <a:p>
            <a:fld id="{06540F3F-B842-46BD-AA92-1D2EF7067756}" type="datetime1">
              <a:rPr lang="en-CA" smtClean="0"/>
              <a:t>2022-02-04</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79772712-449E-4446-B380-18DF2953D1CB}" type="slidenum">
              <a:rPr lang="en-CA" smtClean="0"/>
              <a:t>‹#›</a:t>
            </a:fld>
            <a:endParaRPr lang="en-CA" dirty="0"/>
          </a:p>
        </p:txBody>
      </p:sp>
    </p:spTree>
    <p:extLst>
      <p:ext uri="{BB962C8B-B14F-4D97-AF65-F5344CB8AC3E}">
        <p14:creationId xmlns:p14="http://schemas.microsoft.com/office/powerpoint/2010/main" val="2353023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a:t>Click to edit Master title style</a:t>
            </a:r>
            <a:endParaRPr lang="en-CA"/>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93BC25D1-B6DE-4E41-B448-4B5C369735DB}" type="datetime1">
              <a:rPr lang="en-CA" smtClean="0"/>
              <a:t>2022-02-04</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79772712-449E-4446-B380-18DF2953D1CB}" type="slidenum">
              <a:rPr lang="en-CA" smtClean="0"/>
              <a:t>‹#›</a:t>
            </a:fld>
            <a:endParaRPr lang="en-CA" dirty="0"/>
          </a:p>
        </p:txBody>
      </p:sp>
    </p:spTree>
    <p:extLst>
      <p:ext uri="{BB962C8B-B14F-4D97-AF65-F5344CB8AC3E}">
        <p14:creationId xmlns:p14="http://schemas.microsoft.com/office/powerpoint/2010/main" val="3455127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CA"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229E74CC-614A-44B0-9D5F-188DA66788BC}" type="datetime1">
              <a:rPr lang="en-CA" smtClean="0"/>
              <a:t>2022-02-04</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79772712-449E-4446-B380-18DF2953D1CB}" type="slidenum">
              <a:rPr lang="en-CA" smtClean="0"/>
              <a:t>‹#›</a:t>
            </a:fld>
            <a:endParaRPr lang="en-CA" dirty="0"/>
          </a:p>
        </p:txBody>
      </p:sp>
    </p:spTree>
    <p:extLst>
      <p:ext uri="{BB962C8B-B14F-4D97-AF65-F5344CB8AC3E}">
        <p14:creationId xmlns:p14="http://schemas.microsoft.com/office/powerpoint/2010/main" val="1728723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a:t>Click to edit Master title style</a:t>
            </a:r>
            <a:endParaRPr lang="en-CA"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772712-449E-4446-B380-18DF2953D1CB}" type="slidenum">
              <a:rPr lang="en-CA" smtClean="0"/>
              <a:pPr/>
              <a:t>‹#›</a:t>
            </a:fld>
            <a:endParaRPr lang="en-CA" dirty="0"/>
          </a:p>
        </p:txBody>
      </p:sp>
      <p:pic>
        <p:nvPicPr>
          <p:cNvPr id="8" name="Picture 4">
            <a:extLst>
              <a:ext uri="{FF2B5EF4-FFF2-40B4-BE49-F238E27FC236}">
                <a16:creationId xmlns:a16="http://schemas.microsoft.com/office/drawing/2014/main" id="{9ED0835E-8ED6-4C13-947E-AAD1E8C623FE}"/>
              </a:ext>
            </a:extLst>
          </p:cNvPr>
          <p:cNvPicPr>
            <a:picLocks noChangeAspect="1" noChangeArrowheads="1"/>
          </p:cNvPicPr>
          <p:nvPr userDrawn="1"/>
        </p:nvPicPr>
        <p:blipFill rotWithShape="1">
          <a:blip r:embed="rId13" cstate="print">
            <a:extLst>
              <a:ext uri="{28A0092B-C50C-407E-A947-70E740481C1C}">
                <a14:useLocalDpi xmlns:a14="http://schemas.microsoft.com/office/drawing/2010/main" val="0"/>
              </a:ext>
            </a:extLst>
          </a:blip>
          <a:srcRect t="15552" b="17762"/>
          <a:stretch/>
        </p:blipFill>
        <p:spPr bwMode="auto">
          <a:xfrm>
            <a:off x="6372200" y="6093296"/>
            <a:ext cx="1690513" cy="57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a:extLst>
              <a:ext uri="{FF2B5EF4-FFF2-40B4-BE49-F238E27FC236}">
                <a16:creationId xmlns:a16="http://schemas.microsoft.com/office/drawing/2014/main" id="{78F6D13A-DB64-4546-BD9A-EA218ACD6407}"/>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67544" y="6237312"/>
            <a:ext cx="2286000" cy="486156"/>
          </a:xfrm>
          <a:prstGeom prst="rect">
            <a:avLst/>
          </a:prstGeom>
        </p:spPr>
      </p:pic>
    </p:spTree>
    <p:extLst>
      <p:ext uri="{BB962C8B-B14F-4D97-AF65-F5344CB8AC3E}">
        <p14:creationId xmlns:p14="http://schemas.microsoft.com/office/powerpoint/2010/main" val="846184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4400" kern="1200" baseline="0">
          <a:solidFill>
            <a:schemeClr val="tx1"/>
          </a:solidFill>
          <a:latin typeface="Cambria" panose="02040503050406030204" pitchFamily="18" charset="0"/>
          <a:ea typeface="Cambria" panose="02040503050406030204" pitchFamily="18" charset="0"/>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Cambria" panose="02040503050406030204" pitchFamily="18" charset="0"/>
          <a:ea typeface="Cambria" panose="02040503050406030204" pitchFamily="18" charset="0"/>
          <a:cs typeface="+mn-cs"/>
        </a:defRPr>
      </a:lvl1pPr>
      <a:lvl2pPr marL="742950" indent="-285750" algn="l" defTabSz="914400" rtl="0" eaLnBrk="1" latinLnBrk="0" hangingPunct="1">
        <a:spcBef>
          <a:spcPct val="20000"/>
        </a:spcBef>
        <a:buFont typeface="Arial" panose="020B0604020202020204" pitchFamily="34" charset="0"/>
        <a:buChar char="•"/>
        <a:defRPr sz="2400" b="1" kern="1200">
          <a:solidFill>
            <a:schemeClr val="bg2"/>
          </a:solidFill>
          <a:latin typeface="Cambria" panose="02040503050406030204" pitchFamily="18" charset="0"/>
          <a:ea typeface="Cambria" panose="02040503050406030204" pitchFamily="18" charset="0"/>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accent5"/>
          </a:solidFill>
          <a:latin typeface="Cambria" panose="02040503050406030204" pitchFamily="18" charset="0"/>
          <a:ea typeface="Cambria" panose="02040503050406030204" pitchFamily="18" charset="0"/>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b="1" kern="1200">
          <a:solidFill>
            <a:schemeClr val="accent5"/>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780928"/>
            <a:ext cx="7920880" cy="1470025"/>
          </a:xfrm>
        </p:spPr>
        <p:txBody>
          <a:bodyPr/>
          <a:lstStyle/>
          <a:p>
            <a:r>
              <a:rPr lang="en-CA" dirty="0"/>
              <a:t>Fraud Awareness &amp; Prevention</a:t>
            </a:r>
          </a:p>
        </p:txBody>
      </p:sp>
      <p:sp>
        <p:nvSpPr>
          <p:cNvPr id="3" name="Subtitle 2"/>
          <p:cNvSpPr>
            <a:spLocks noGrp="1"/>
          </p:cNvSpPr>
          <p:nvPr>
            <p:ph type="subTitle" idx="1"/>
          </p:nvPr>
        </p:nvSpPr>
        <p:spPr>
          <a:xfrm>
            <a:off x="1259632" y="4077072"/>
            <a:ext cx="6904856" cy="672480"/>
          </a:xfrm>
        </p:spPr>
        <p:txBody>
          <a:bodyPr/>
          <a:lstStyle/>
          <a:p>
            <a:pPr algn="r"/>
            <a:r>
              <a:rPr lang="en-CA" dirty="0"/>
              <a:t>February 1, 2022</a:t>
            </a:r>
          </a:p>
        </p:txBody>
      </p:sp>
    </p:spTree>
    <p:extLst>
      <p:ext uri="{BB962C8B-B14F-4D97-AF65-F5344CB8AC3E}">
        <p14:creationId xmlns:p14="http://schemas.microsoft.com/office/powerpoint/2010/main" val="1056941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8D010-34B0-4FED-9E93-3ADE0EB9B148}"/>
              </a:ext>
            </a:extLst>
          </p:cNvPr>
          <p:cNvSpPr>
            <a:spLocks noGrp="1"/>
          </p:cNvSpPr>
          <p:nvPr>
            <p:ph type="title"/>
          </p:nvPr>
        </p:nvSpPr>
        <p:spPr/>
        <p:txBody>
          <a:bodyPr/>
          <a:lstStyle/>
          <a:p>
            <a:pPr algn="ctr"/>
            <a:r>
              <a:rPr lang="en-CA" dirty="0"/>
              <a:t>Internal Controls</a:t>
            </a:r>
          </a:p>
        </p:txBody>
      </p:sp>
      <p:sp>
        <p:nvSpPr>
          <p:cNvPr id="3" name="Content Placeholder 2">
            <a:extLst>
              <a:ext uri="{FF2B5EF4-FFF2-40B4-BE49-F238E27FC236}">
                <a16:creationId xmlns:a16="http://schemas.microsoft.com/office/drawing/2014/main" id="{8ECEE94B-4B70-4DD2-8394-C6E0DA5E2F92}"/>
              </a:ext>
            </a:extLst>
          </p:cNvPr>
          <p:cNvSpPr>
            <a:spLocks noGrp="1"/>
          </p:cNvSpPr>
          <p:nvPr>
            <p:ph idx="1"/>
          </p:nvPr>
        </p:nvSpPr>
        <p:spPr/>
        <p:txBody>
          <a:bodyPr/>
          <a:lstStyle/>
          <a:p>
            <a:pPr marL="0" indent="0">
              <a:buNone/>
            </a:pPr>
            <a:r>
              <a:rPr lang="en-CA" sz="1800" dirty="0">
                <a:effectLst/>
                <a:latin typeface="Calibri" panose="020F0502020204030204" pitchFamily="34" charset="0"/>
                <a:ea typeface="Cambria" panose="02040503050406030204" pitchFamily="18" charset="0"/>
                <a:cs typeface="Times New Roman" panose="02020603050405020304" pitchFamily="18" charset="0"/>
              </a:rPr>
              <a:t>Internal control activities take the shape of policies and procedures. They enforce management’s directives intended to mitigate risk. </a:t>
            </a:r>
          </a:p>
          <a:p>
            <a:pPr marL="0" indent="0">
              <a:buNone/>
            </a:pPr>
            <a:endParaRPr lang="en-CA" sz="1800" dirty="0">
              <a:latin typeface="Calibri" panose="020F0502020204030204" pitchFamily="34" charset="0"/>
              <a:cs typeface="Times New Roman" panose="02020603050405020304" pitchFamily="18" charset="0"/>
            </a:endParaRPr>
          </a:p>
          <a:p>
            <a:pPr marL="0" indent="0">
              <a:buNone/>
            </a:pPr>
            <a:r>
              <a:rPr lang="en-CA" sz="1800" dirty="0">
                <a:effectLst/>
                <a:latin typeface="Calibri" panose="020F0502020204030204" pitchFamily="34" charset="0"/>
                <a:ea typeface="Cambria" panose="02040503050406030204" pitchFamily="18" charset="0"/>
                <a:cs typeface="Times New Roman" panose="02020603050405020304" pitchFamily="18" charset="0"/>
              </a:rPr>
              <a:t>Internal controls help:</a:t>
            </a:r>
          </a:p>
          <a:p>
            <a:pPr marL="0" indent="0">
              <a:buNone/>
            </a:pPr>
            <a:endParaRPr lang="en-CA" sz="1800" dirty="0">
              <a:effectLst/>
              <a:latin typeface="Cambria" panose="02040503050406030204" pitchFamily="18" charset="0"/>
              <a:ea typeface="Cambria" panose="02040503050406030204" pitchFamily="18" charset="0"/>
              <a:cs typeface="Times New Roman" panose="02020603050405020304" pitchFamily="18" charset="0"/>
            </a:endParaRPr>
          </a:p>
          <a:p>
            <a:endParaRPr lang="en-CA" dirty="0"/>
          </a:p>
        </p:txBody>
      </p:sp>
      <p:sp>
        <p:nvSpPr>
          <p:cNvPr id="4" name="Slide Number Placeholder 3">
            <a:extLst>
              <a:ext uri="{FF2B5EF4-FFF2-40B4-BE49-F238E27FC236}">
                <a16:creationId xmlns:a16="http://schemas.microsoft.com/office/drawing/2014/main" id="{17DB3223-AE58-425D-A465-846C2654747F}"/>
              </a:ext>
            </a:extLst>
          </p:cNvPr>
          <p:cNvSpPr>
            <a:spLocks noGrp="1"/>
          </p:cNvSpPr>
          <p:nvPr>
            <p:ph type="sldNum" sz="quarter" idx="12"/>
          </p:nvPr>
        </p:nvSpPr>
        <p:spPr/>
        <p:txBody>
          <a:bodyPr/>
          <a:lstStyle/>
          <a:p>
            <a:fld id="{79772712-449E-4446-B380-18DF2953D1CB}" type="slidenum">
              <a:rPr lang="en-CA" smtClean="0"/>
              <a:t>10</a:t>
            </a:fld>
            <a:endParaRPr lang="en-CA" dirty="0"/>
          </a:p>
        </p:txBody>
      </p:sp>
      <p:graphicFrame>
        <p:nvGraphicFramePr>
          <p:cNvPr id="5" name="Table 4">
            <a:extLst>
              <a:ext uri="{FF2B5EF4-FFF2-40B4-BE49-F238E27FC236}">
                <a16:creationId xmlns:a16="http://schemas.microsoft.com/office/drawing/2014/main" id="{E497D1E2-D51D-4D36-970D-B8FC41727A18}"/>
              </a:ext>
            </a:extLst>
          </p:cNvPr>
          <p:cNvGraphicFramePr>
            <a:graphicFrameLocks noGrp="1"/>
          </p:cNvGraphicFramePr>
          <p:nvPr>
            <p:extLst>
              <p:ext uri="{D42A27DB-BD31-4B8C-83A1-F6EECF244321}">
                <p14:modId xmlns:p14="http://schemas.microsoft.com/office/powerpoint/2010/main" val="2782842395"/>
              </p:ext>
            </p:extLst>
          </p:nvPr>
        </p:nvGraphicFramePr>
        <p:xfrm>
          <a:off x="457200" y="2924944"/>
          <a:ext cx="8229600" cy="2736304"/>
        </p:xfrm>
        <a:graphic>
          <a:graphicData uri="http://schemas.openxmlformats.org/drawingml/2006/table">
            <a:tbl>
              <a:tblPr firstRow="1" firstCol="1" bandRow="1"/>
              <a:tblGrid>
                <a:gridCol w="3817370">
                  <a:extLst>
                    <a:ext uri="{9D8B030D-6E8A-4147-A177-3AD203B41FA5}">
                      <a16:colId xmlns:a16="http://schemas.microsoft.com/office/drawing/2014/main" val="2787624376"/>
                    </a:ext>
                  </a:extLst>
                </a:gridCol>
                <a:gridCol w="4412230">
                  <a:extLst>
                    <a:ext uri="{9D8B030D-6E8A-4147-A177-3AD203B41FA5}">
                      <a16:colId xmlns:a16="http://schemas.microsoft.com/office/drawing/2014/main" val="684000719"/>
                    </a:ext>
                  </a:extLst>
                </a:gridCol>
              </a:tblGrid>
              <a:tr h="2736304">
                <a:tc>
                  <a:txBody>
                    <a:bodyPr/>
                    <a:lstStyle/>
                    <a:p>
                      <a:pPr marL="342900" lvl="0" indent="-342900">
                        <a:lnSpc>
                          <a:spcPct val="107000"/>
                        </a:lnSpc>
                        <a:buFont typeface="Symbol" panose="05050102010706020507" pitchFamily="18" charset="2"/>
                        <a:buChar char=""/>
                      </a:pPr>
                      <a:r>
                        <a:rPr lang="en-CA" sz="1800" dirty="0">
                          <a:effectLst/>
                          <a:latin typeface="+mn-lt"/>
                          <a:ea typeface="Cambria" panose="02040503050406030204" pitchFamily="18" charset="0"/>
                          <a:cs typeface="Times New Roman" panose="02020603050405020304" pitchFamily="18" charset="0"/>
                        </a:rPr>
                        <a:t>Prevent and detect fraudulent activities</a:t>
                      </a:r>
                    </a:p>
                    <a:p>
                      <a:pPr marL="342900" lvl="0" indent="-342900">
                        <a:lnSpc>
                          <a:spcPct val="107000"/>
                        </a:lnSpc>
                        <a:buFont typeface="Symbol" panose="05050102010706020507" pitchFamily="18" charset="2"/>
                        <a:buChar char=""/>
                      </a:pPr>
                      <a:r>
                        <a:rPr lang="en-CA" sz="1800" dirty="0">
                          <a:effectLst/>
                          <a:latin typeface="+mn-lt"/>
                          <a:ea typeface="Cambria" panose="02040503050406030204" pitchFamily="18" charset="0"/>
                          <a:cs typeface="Times New Roman" panose="02020603050405020304" pitchFamily="18" charset="0"/>
                        </a:rPr>
                        <a:t>Prevent, detect, and correct errors and irregularities</a:t>
                      </a:r>
                    </a:p>
                    <a:p>
                      <a:pPr marL="342900" lvl="0" indent="-342900">
                        <a:lnSpc>
                          <a:spcPct val="107000"/>
                        </a:lnSpc>
                        <a:buFont typeface="Symbol" panose="05050102010706020507" pitchFamily="18" charset="2"/>
                        <a:buChar char=""/>
                      </a:pPr>
                      <a:r>
                        <a:rPr lang="en-CA" sz="1800" dirty="0">
                          <a:effectLst/>
                          <a:latin typeface="+mn-lt"/>
                          <a:ea typeface="Cambria" panose="02040503050406030204" pitchFamily="18" charset="0"/>
                          <a:cs typeface="Times New Roman" panose="02020603050405020304" pitchFamily="18" charset="0"/>
                        </a:rPr>
                        <a:t>Ensure integrity, relevance, and reliability of financial reporting</a:t>
                      </a:r>
                    </a:p>
                    <a:p>
                      <a:pPr marL="342900" lvl="0" indent="-342900">
                        <a:lnSpc>
                          <a:spcPct val="107000"/>
                        </a:lnSpc>
                        <a:buFont typeface="Symbol" panose="05050102010706020507" pitchFamily="18" charset="2"/>
                        <a:buChar char=""/>
                      </a:pPr>
                      <a:r>
                        <a:rPr lang="en-CA" sz="1800" dirty="0">
                          <a:effectLst/>
                          <a:latin typeface="+mn-lt"/>
                          <a:ea typeface="Cambria" panose="02040503050406030204" pitchFamily="18" charset="0"/>
                          <a:cs typeface="Times New Roman" panose="02020603050405020304" pitchFamily="18" charset="0"/>
                        </a:rPr>
                        <a:t>Achieve corporate goals and objectives</a:t>
                      </a:r>
                    </a:p>
                  </a:txBody>
                  <a:tcPr marL="68580" marR="68580" marT="0" marB="0">
                    <a:lnL>
                      <a:noFill/>
                    </a:lnL>
                    <a:lnR>
                      <a:noFill/>
                    </a:lnR>
                    <a:lnT>
                      <a:noFill/>
                    </a:lnT>
                    <a:lnB>
                      <a:noFill/>
                    </a:lnB>
                  </a:tcPr>
                </a:tc>
                <a:tc>
                  <a:txBody>
                    <a:bodyPr/>
                    <a:lstStyle/>
                    <a:p>
                      <a:pPr marL="342900" lvl="0" indent="-342900">
                        <a:lnSpc>
                          <a:spcPct val="107000"/>
                        </a:lnSpc>
                        <a:buFont typeface="Symbol" panose="05050102010706020507" pitchFamily="18" charset="2"/>
                        <a:buChar char=""/>
                      </a:pPr>
                      <a:r>
                        <a:rPr lang="en-CA" sz="1800" dirty="0">
                          <a:effectLst/>
                          <a:latin typeface="+mn-lt"/>
                          <a:ea typeface="Cambria" panose="02040503050406030204" pitchFamily="18" charset="0"/>
                          <a:cs typeface="Times New Roman" panose="02020603050405020304" pitchFamily="18" charset="0"/>
                        </a:rPr>
                        <a:t>Ensure the organization’s funds are used for their intended purpose</a:t>
                      </a:r>
                    </a:p>
                    <a:p>
                      <a:pPr marL="342900" lvl="0" indent="-342900">
                        <a:lnSpc>
                          <a:spcPct val="107000"/>
                        </a:lnSpc>
                        <a:buFont typeface="Symbol" panose="05050102010706020507" pitchFamily="18" charset="2"/>
                        <a:buChar char=""/>
                      </a:pPr>
                      <a:r>
                        <a:rPr lang="en-CA" sz="1800" dirty="0">
                          <a:effectLst/>
                          <a:latin typeface="+mn-lt"/>
                          <a:ea typeface="Cambria" panose="02040503050406030204" pitchFamily="18" charset="0"/>
                          <a:cs typeface="Times New Roman" panose="02020603050405020304" pitchFamily="18" charset="0"/>
                        </a:rPr>
                        <a:t>Ensure compliance with laws and regulations</a:t>
                      </a:r>
                    </a:p>
                    <a:p>
                      <a:pPr marL="342900" lvl="0" indent="-342900">
                        <a:lnSpc>
                          <a:spcPct val="107000"/>
                        </a:lnSpc>
                        <a:buFont typeface="Symbol" panose="05050102010706020507" pitchFamily="18" charset="2"/>
                        <a:buChar char=""/>
                      </a:pPr>
                      <a:r>
                        <a:rPr lang="en-CA" sz="1800" dirty="0">
                          <a:effectLst/>
                          <a:latin typeface="+mn-lt"/>
                          <a:ea typeface="Cambria" panose="02040503050406030204" pitchFamily="18" charset="0"/>
                          <a:cs typeface="Times New Roman" panose="02020603050405020304" pitchFamily="18" charset="0"/>
                        </a:rPr>
                        <a:t>Avoid cost of investigations and other related costs</a:t>
                      </a:r>
                    </a:p>
                    <a:p>
                      <a:pPr marL="342900" lvl="0" indent="-342900">
                        <a:lnSpc>
                          <a:spcPct val="107000"/>
                        </a:lnSpc>
                        <a:spcAft>
                          <a:spcPts val="800"/>
                        </a:spcAft>
                        <a:buFont typeface="Symbol" panose="05050102010706020507" pitchFamily="18" charset="2"/>
                        <a:buChar char=""/>
                      </a:pPr>
                      <a:r>
                        <a:rPr lang="en-CA" sz="1800" dirty="0">
                          <a:effectLst/>
                          <a:latin typeface="+mn-lt"/>
                          <a:ea typeface="Cambria" panose="02040503050406030204" pitchFamily="18" charset="0"/>
                          <a:cs typeface="Times New Roman" panose="02020603050405020304" pitchFamily="18" charset="0"/>
                        </a:rPr>
                        <a:t>Avoid damage to reputation and loss of public confidence</a:t>
                      </a:r>
                    </a:p>
                    <a:p>
                      <a:pPr>
                        <a:lnSpc>
                          <a:spcPct val="107000"/>
                        </a:lnSpc>
                        <a:spcAft>
                          <a:spcPts val="800"/>
                        </a:spcAft>
                      </a:pPr>
                      <a:r>
                        <a:rPr lang="en-CA" sz="1800" dirty="0">
                          <a:effectLst/>
                          <a:latin typeface="+mn-lt"/>
                          <a:ea typeface="Cambria" panose="02040503050406030204" pitchFamily="18" charset="0"/>
                          <a:cs typeface="Times New Roman" panose="02020603050405020304" pitchFamily="18" charset="0"/>
                        </a:rPr>
                        <a:t> </a:t>
                      </a:r>
                    </a:p>
                  </a:txBody>
                  <a:tcPr marL="68580" marR="68580" marT="0" marB="0">
                    <a:lnL>
                      <a:noFill/>
                    </a:lnL>
                    <a:lnR>
                      <a:noFill/>
                    </a:lnR>
                    <a:lnT>
                      <a:noFill/>
                    </a:lnT>
                    <a:lnB>
                      <a:noFill/>
                    </a:lnB>
                  </a:tcPr>
                </a:tc>
                <a:extLst>
                  <a:ext uri="{0D108BD9-81ED-4DB2-BD59-A6C34878D82A}">
                    <a16:rowId xmlns:a16="http://schemas.microsoft.com/office/drawing/2014/main" val="2664219874"/>
                  </a:ext>
                </a:extLst>
              </a:tr>
            </a:tbl>
          </a:graphicData>
        </a:graphic>
      </p:graphicFrame>
    </p:spTree>
    <p:extLst>
      <p:ext uri="{BB962C8B-B14F-4D97-AF65-F5344CB8AC3E}">
        <p14:creationId xmlns:p14="http://schemas.microsoft.com/office/powerpoint/2010/main" val="46279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215DD-A886-4DA5-98EA-F8A6660FF5F6}"/>
              </a:ext>
            </a:extLst>
          </p:cNvPr>
          <p:cNvSpPr>
            <a:spLocks noGrp="1"/>
          </p:cNvSpPr>
          <p:nvPr>
            <p:ph type="title"/>
          </p:nvPr>
        </p:nvSpPr>
        <p:spPr>
          <a:xfrm>
            <a:off x="457200" y="274639"/>
            <a:ext cx="8229600" cy="1143000"/>
          </a:xfrm>
        </p:spPr>
        <p:txBody>
          <a:bodyPr anchor="ctr">
            <a:normAutofit/>
          </a:bodyPr>
          <a:lstStyle/>
          <a:p>
            <a:pPr algn="ctr"/>
            <a:r>
              <a:rPr lang="en-CA" dirty="0"/>
              <a:t>Prevention</a:t>
            </a:r>
          </a:p>
        </p:txBody>
      </p:sp>
      <p:sp>
        <p:nvSpPr>
          <p:cNvPr id="3" name="Content Placeholder 2">
            <a:extLst>
              <a:ext uri="{FF2B5EF4-FFF2-40B4-BE49-F238E27FC236}">
                <a16:creationId xmlns:a16="http://schemas.microsoft.com/office/drawing/2014/main" id="{39BDBEB8-EC98-46F4-A357-1126E0F93217}"/>
              </a:ext>
            </a:extLst>
          </p:cNvPr>
          <p:cNvSpPr>
            <a:spLocks noGrp="1"/>
          </p:cNvSpPr>
          <p:nvPr>
            <p:ph sz="half" idx="1"/>
          </p:nvPr>
        </p:nvSpPr>
        <p:spPr>
          <a:xfrm>
            <a:off x="457200" y="2204864"/>
            <a:ext cx="4474840" cy="3921300"/>
          </a:xfrm>
        </p:spPr>
        <p:txBody>
          <a:bodyPr>
            <a:normAutofit/>
          </a:bodyPr>
          <a:lstStyle/>
          <a:p>
            <a:pPr marL="0" indent="0">
              <a:lnSpc>
                <a:spcPct val="90000"/>
              </a:lnSpc>
              <a:buNone/>
            </a:pPr>
            <a:endParaRPr lang="en-CA" sz="1800" dirty="0">
              <a:effectLst/>
            </a:endParaRPr>
          </a:p>
          <a:p>
            <a:pPr marL="342900" lvl="0" indent="-342900">
              <a:lnSpc>
                <a:spcPct val="90000"/>
              </a:lnSpc>
              <a:buFont typeface="Symbol" panose="05050102010706020507" pitchFamily="18" charset="2"/>
              <a:buChar char=""/>
            </a:pPr>
            <a:r>
              <a:rPr lang="en-CA" sz="1800" dirty="0">
                <a:effectLst/>
              </a:rPr>
              <a:t>Employee background and reference checks</a:t>
            </a:r>
          </a:p>
          <a:p>
            <a:pPr marL="342900" lvl="0" indent="-342900">
              <a:lnSpc>
                <a:spcPct val="90000"/>
              </a:lnSpc>
              <a:buFont typeface="Symbol" panose="05050102010706020507" pitchFamily="18" charset="2"/>
              <a:buChar char=""/>
            </a:pPr>
            <a:r>
              <a:rPr lang="en-CA" sz="1800" dirty="0">
                <a:effectLst/>
              </a:rPr>
              <a:t>Segregation of duties </a:t>
            </a:r>
          </a:p>
          <a:p>
            <a:pPr marL="342900" lvl="0" indent="-342900">
              <a:lnSpc>
                <a:spcPct val="90000"/>
              </a:lnSpc>
              <a:buFont typeface="Symbol" panose="05050102010706020507" pitchFamily="18" charset="2"/>
              <a:buChar char=""/>
            </a:pPr>
            <a:r>
              <a:rPr lang="en-CA" sz="1800" dirty="0">
                <a:effectLst/>
              </a:rPr>
              <a:t>Limiting physical access to cheques and cash</a:t>
            </a:r>
          </a:p>
          <a:p>
            <a:pPr marL="342900" lvl="0" indent="-342900">
              <a:lnSpc>
                <a:spcPct val="90000"/>
              </a:lnSpc>
              <a:buFont typeface="Symbol" panose="05050102010706020507" pitchFamily="18" charset="2"/>
              <a:buChar char=""/>
            </a:pPr>
            <a:r>
              <a:rPr lang="en-CA" sz="1800" dirty="0">
                <a:effectLst/>
              </a:rPr>
              <a:t>Requiring pre-approval of actions and transactions (e.g., purchase orders)</a:t>
            </a:r>
          </a:p>
          <a:p>
            <a:pPr marL="342900" lvl="0" indent="-342900">
              <a:lnSpc>
                <a:spcPct val="90000"/>
              </a:lnSpc>
              <a:buFont typeface="Symbol" panose="05050102010706020507" pitchFamily="18" charset="2"/>
              <a:buChar char=""/>
            </a:pPr>
            <a:r>
              <a:rPr lang="en-CA" sz="1800" dirty="0">
                <a:effectLst/>
              </a:rPr>
              <a:t>Mandatory use of computer passwords </a:t>
            </a:r>
          </a:p>
          <a:p>
            <a:pPr>
              <a:lnSpc>
                <a:spcPct val="90000"/>
              </a:lnSpc>
            </a:pPr>
            <a:endParaRPr lang="en-CA" sz="1800" dirty="0"/>
          </a:p>
        </p:txBody>
      </p:sp>
      <p:sp>
        <p:nvSpPr>
          <p:cNvPr id="4" name="Slide Number Placeholder 3">
            <a:extLst>
              <a:ext uri="{FF2B5EF4-FFF2-40B4-BE49-F238E27FC236}">
                <a16:creationId xmlns:a16="http://schemas.microsoft.com/office/drawing/2014/main" id="{4A5023A5-A598-4CCE-A45B-6F98D6B7110E}"/>
              </a:ext>
            </a:extLst>
          </p:cNvPr>
          <p:cNvSpPr>
            <a:spLocks noGrp="1"/>
          </p:cNvSpPr>
          <p:nvPr>
            <p:ph type="sldNum" sz="quarter" idx="12"/>
          </p:nvPr>
        </p:nvSpPr>
        <p:spPr>
          <a:xfrm>
            <a:off x="6553200" y="6356351"/>
            <a:ext cx="2133600" cy="365125"/>
          </a:xfrm>
        </p:spPr>
        <p:txBody>
          <a:bodyPr anchor="ctr">
            <a:normAutofit/>
          </a:bodyPr>
          <a:lstStyle/>
          <a:p>
            <a:pPr>
              <a:spcAft>
                <a:spcPts val="600"/>
              </a:spcAft>
            </a:pPr>
            <a:fld id="{79772712-449E-4446-B380-18DF2953D1CB}" type="slidenum">
              <a:rPr lang="en-CA" smtClean="0"/>
              <a:pPr>
                <a:spcAft>
                  <a:spcPts val="600"/>
                </a:spcAft>
              </a:pPr>
              <a:t>11</a:t>
            </a:fld>
            <a:endParaRPr lang="en-CA" dirty="0"/>
          </a:p>
        </p:txBody>
      </p:sp>
      <p:sp>
        <p:nvSpPr>
          <p:cNvPr id="6" name="TextBox 5">
            <a:extLst>
              <a:ext uri="{FF2B5EF4-FFF2-40B4-BE49-F238E27FC236}">
                <a16:creationId xmlns:a16="http://schemas.microsoft.com/office/drawing/2014/main" id="{BE0CAEB0-B9D9-4967-BB5B-D4D43A19C041}"/>
              </a:ext>
            </a:extLst>
          </p:cNvPr>
          <p:cNvSpPr txBox="1"/>
          <p:nvPr/>
        </p:nvSpPr>
        <p:spPr>
          <a:xfrm>
            <a:off x="539552" y="1417639"/>
            <a:ext cx="7920880" cy="590931"/>
          </a:xfrm>
          <a:prstGeom prst="rect">
            <a:avLst/>
          </a:prstGeom>
          <a:noFill/>
        </p:spPr>
        <p:txBody>
          <a:bodyPr wrap="square" rtlCol="0">
            <a:spAutoFit/>
          </a:bodyPr>
          <a:lstStyle/>
          <a:p>
            <a:pPr marL="0" indent="0">
              <a:lnSpc>
                <a:spcPct val="90000"/>
              </a:lnSpc>
              <a:buNone/>
            </a:pPr>
            <a:r>
              <a:rPr lang="en-CA" sz="1800" dirty="0">
                <a:effectLst/>
              </a:rPr>
              <a:t>Policies and procedures that help prevent fraud are called preventative internal controls. Examples of these controls include: </a:t>
            </a:r>
          </a:p>
        </p:txBody>
      </p:sp>
      <p:pic>
        <p:nvPicPr>
          <p:cNvPr id="8" name="Picture 7">
            <a:extLst>
              <a:ext uri="{FF2B5EF4-FFF2-40B4-BE49-F238E27FC236}">
                <a16:creationId xmlns:a16="http://schemas.microsoft.com/office/drawing/2014/main" id="{E1B61CC7-BE9D-432A-BA7C-35302B3BF82E}"/>
              </a:ext>
            </a:extLst>
          </p:cNvPr>
          <p:cNvPicPr>
            <a:picLocks noChangeAspect="1"/>
          </p:cNvPicPr>
          <p:nvPr/>
        </p:nvPicPr>
        <p:blipFill>
          <a:blip r:embed="rId2"/>
          <a:stretch>
            <a:fillRect/>
          </a:stretch>
        </p:blipFill>
        <p:spPr>
          <a:xfrm>
            <a:off x="5508104" y="2042279"/>
            <a:ext cx="2563430" cy="2563430"/>
          </a:xfrm>
          <a:prstGeom prst="rect">
            <a:avLst/>
          </a:prstGeom>
        </p:spPr>
      </p:pic>
    </p:spTree>
    <p:extLst>
      <p:ext uri="{BB962C8B-B14F-4D97-AF65-F5344CB8AC3E}">
        <p14:creationId xmlns:p14="http://schemas.microsoft.com/office/powerpoint/2010/main" val="2405374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689DD-F3FE-4ADC-A78F-2DA88289668D}"/>
              </a:ext>
            </a:extLst>
          </p:cNvPr>
          <p:cNvSpPr>
            <a:spLocks noGrp="1"/>
          </p:cNvSpPr>
          <p:nvPr>
            <p:ph type="title"/>
          </p:nvPr>
        </p:nvSpPr>
        <p:spPr>
          <a:xfrm>
            <a:off x="457200" y="274639"/>
            <a:ext cx="8229600" cy="1143000"/>
          </a:xfrm>
        </p:spPr>
        <p:txBody>
          <a:bodyPr anchor="ctr">
            <a:normAutofit/>
          </a:bodyPr>
          <a:lstStyle/>
          <a:p>
            <a:pPr algn="ctr"/>
            <a:r>
              <a:rPr lang="en-CA" dirty="0"/>
              <a:t>Detection</a:t>
            </a:r>
          </a:p>
        </p:txBody>
      </p:sp>
      <p:pic>
        <p:nvPicPr>
          <p:cNvPr id="7" name="Picture 6" descr="Graphical user interface&#10;&#10;Description automatically generated">
            <a:extLst>
              <a:ext uri="{FF2B5EF4-FFF2-40B4-BE49-F238E27FC236}">
                <a16:creationId xmlns:a16="http://schemas.microsoft.com/office/drawing/2014/main" id="{14AF83C2-91AC-44BD-B5B0-9F35ECE54032}"/>
              </a:ext>
            </a:extLst>
          </p:cNvPr>
          <p:cNvPicPr>
            <a:picLocks noChangeAspect="1"/>
          </p:cNvPicPr>
          <p:nvPr/>
        </p:nvPicPr>
        <p:blipFill>
          <a:blip r:embed="rId2"/>
          <a:stretch>
            <a:fillRect/>
          </a:stretch>
        </p:blipFill>
        <p:spPr>
          <a:xfrm>
            <a:off x="899592" y="1844824"/>
            <a:ext cx="3106688" cy="3343798"/>
          </a:xfrm>
          <a:prstGeom prst="rect">
            <a:avLst/>
          </a:prstGeom>
          <a:noFill/>
        </p:spPr>
      </p:pic>
      <p:sp>
        <p:nvSpPr>
          <p:cNvPr id="3" name="Content Placeholder 2">
            <a:extLst>
              <a:ext uri="{FF2B5EF4-FFF2-40B4-BE49-F238E27FC236}">
                <a16:creationId xmlns:a16="http://schemas.microsoft.com/office/drawing/2014/main" id="{75769FDC-3887-430D-BA95-3992485BE189}"/>
              </a:ext>
            </a:extLst>
          </p:cNvPr>
          <p:cNvSpPr>
            <a:spLocks noGrp="1"/>
          </p:cNvSpPr>
          <p:nvPr>
            <p:ph sz="half" idx="2"/>
          </p:nvPr>
        </p:nvSpPr>
        <p:spPr>
          <a:xfrm>
            <a:off x="4648200" y="1600201"/>
            <a:ext cx="4038600" cy="4525963"/>
          </a:xfrm>
        </p:spPr>
        <p:txBody>
          <a:bodyPr>
            <a:normAutofit/>
          </a:bodyPr>
          <a:lstStyle/>
          <a:p>
            <a:pPr marL="0" indent="0">
              <a:lnSpc>
                <a:spcPct val="90000"/>
              </a:lnSpc>
              <a:buNone/>
            </a:pPr>
            <a:r>
              <a:rPr lang="en-CA" sz="2000" dirty="0">
                <a:effectLst/>
              </a:rPr>
              <a:t>Detective internal controls help detect fraud that has occurred. Examples of these controls include:</a:t>
            </a:r>
          </a:p>
          <a:p>
            <a:pPr marL="0" indent="0">
              <a:lnSpc>
                <a:spcPct val="90000"/>
              </a:lnSpc>
              <a:buNone/>
            </a:pPr>
            <a:endParaRPr lang="en-CA" sz="2000" dirty="0">
              <a:effectLst/>
            </a:endParaRPr>
          </a:p>
          <a:p>
            <a:pPr marL="342900" lvl="0" indent="-342900">
              <a:lnSpc>
                <a:spcPct val="90000"/>
              </a:lnSpc>
              <a:buFont typeface="Symbol" panose="05050102010706020507" pitchFamily="18" charset="2"/>
              <a:buChar char=""/>
            </a:pPr>
            <a:r>
              <a:rPr lang="en-CA" sz="2000" dirty="0">
                <a:effectLst/>
              </a:rPr>
              <a:t>Physical inventory counts</a:t>
            </a:r>
          </a:p>
          <a:p>
            <a:pPr marL="342900" lvl="0" indent="-342900">
              <a:lnSpc>
                <a:spcPct val="90000"/>
              </a:lnSpc>
              <a:buFont typeface="Symbol" panose="05050102010706020507" pitchFamily="18" charset="2"/>
              <a:buChar char=""/>
            </a:pPr>
            <a:r>
              <a:rPr lang="en-CA" sz="2000" dirty="0">
                <a:effectLst/>
              </a:rPr>
              <a:t>Bank reconciliations</a:t>
            </a:r>
          </a:p>
          <a:p>
            <a:pPr marL="342900" lvl="0" indent="-342900">
              <a:lnSpc>
                <a:spcPct val="90000"/>
              </a:lnSpc>
              <a:buFont typeface="Symbol" panose="05050102010706020507" pitchFamily="18" charset="2"/>
              <a:buChar char=""/>
            </a:pPr>
            <a:r>
              <a:rPr lang="en-CA" sz="2000" dirty="0">
                <a:effectLst/>
              </a:rPr>
              <a:t>Data analysis to review large volumes of data for unusual transactions</a:t>
            </a:r>
          </a:p>
          <a:p>
            <a:pPr marL="342900" lvl="0" indent="-342900">
              <a:lnSpc>
                <a:spcPct val="90000"/>
              </a:lnSpc>
              <a:buFont typeface="Symbol" panose="05050102010706020507" pitchFamily="18" charset="2"/>
              <a:buChar char=""/>
            </a:pPr>
            <a:r>
              <a:rPr lang="en-CA" sz="2000" dirty="0">
                <a:effectLst/>
              </a:rPr>
              <a:t>Reviews and/or audits</a:t>
            </a:r>
          </a:p>
          <a:p>
            <a:pPr>
              <a:lnSpc>
                <a:spcPct val="90000"/>
              </a:lnSpc>
            </a:pPr>
            <a:endParaRPr lang="en-CA" sz="2400" dirty="0"/>
          </a:p>
        </p:txBody>
      </p:sp>
      <p:sp>
        <p:nvSpPr>
          <p:cNvPr id="4" name="Slide Number Placeholder 3">
            <a:extLst>
              <a:ext uri="{FF2B5EF4-FFF2-40B4-BE49-F238E27FC236}">
                <a16:creationId xmlns:a16="http://schemas.microsoft.com/office/drawing/2014/main" id="{84F2FF3E-8A7C-40E5-B751-A0CE22FE3A79}"/>
              </a:ext>
            </a:extLst>
          </p:cNvPr>
          <p:cNvSpPr>
            <a:spLocks noGrp="1"/>
          </p:cNvSpPr>
          <p:nvPr>
            <p:ph type="sldNum" sz="quarter" idx="12"/>
          </p:nvPr>
        </p:nvSpPr>
        <p:spPr>
          <a:xfrm>
            <a:off x="6553200" y="6356351"/>
            <a:ext cx="2133600" cy="365125"/>
          </a:xfrm>
        </p:spPr>
        <p:txBody>
          <a:bodyPr anchor="ctr">
            <a:normAutofit/>
          </a:bodyPr>
          <a:lstStyle/>
          <a:p>
            <a:pPr>
              <a:spcAft>
                <a:spcPts val="600"/>
              </a:spcAft>
            </a:pPr>
            <a:fld id="{79772712-449E-4446-B380-18DF2953D1CB}" type="slidenum">
              <a:rPr lang="en-CA" smtClean="0"/>
              <a:pPr>
                <a:spcAft>
                  <a:spcPts val="600"/>
                </a:spcAft>
              </a:pPr>
              <a:t>12</a:t>
            </a:fld>
            <a:endParaRPr lang="en-CA" dirty="0"/>
          </a:p>
        </p:txBody>
      </p:sp>
    </p:spTree>
    <p:extLst>
      <p:ext uri="{BB962C8B-B14F-4D97-AF65-F5344CB8AC3E}">
        <p14:creationId xmlns:p14="http://schemas.microsoft.com/office/powerpoint/2010/main" val="995716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17CE4-5AAF-4264-B926-F2FA50787F8F}"/>
              </a:ext>
            </a:extLst>
          </p:cNvPr>
          <p:cNvSpPr>
            <a:spLocks noGrp="1"/>
          </p:cNvSpPr>
          <p:nvPr>
            <p:ph type="title"/>
          </p:nvPr>
        </p:nvSpPr>
        <p:spPr/>
        <p:txBody>
          <a:bodyPr/>
          <a:lstStyle/>
          <a:p>
            <a:pPr algn="ctr"/>
            <a:r>
              <a:rPr lang="en-CA" dirty="0"/>
              <a:t>Examples of Internal Controls</a:t>
            </a:r>
          </a:p>
        </p:txBody>
      </p:sp>
      <p:graphicFrame>
        <p:nvGraphicFramePr>
          <p:cNvPr id="5" name="Content Placeholder 4">
            <a:extLst>
              <a:ext uri="{FF2B5EF4-FFF2-40B4-BE49-F238E27FC236}">
                <a16:creationId xmlns:a16="http://schemas.microsoft.com/office/drawing/2014/main" id="{A839047D-CC6E-4A98-A619-70C17514E090}"/>
              </a:ext>
            </a:extLst>
          </p:cNvPr>
          <p:cNvGraphicFramePr>
            <a:graphicFrameLocks noGrp="1"/>
          </p:cNvGraphicFramePr>
          <p:nvPr>
            <p:ph idx="1"/>
            <p:extLst>
              <p:ext uri="{D42A27DB-BD31-4B8C-83A1-F6EECF244321}">
                <p14:modId xmlns:p14="http://schemas.microsoft.com/office/powerpoint/2010/main" val="3009174781"/>
              </p:ext>
            </p:extLst>
          </p:nvPr>
        </p:nvGraphicFramePr>
        <p:xfrm>
          <a:off x="575556" y="1484784"/>
          <a:ext cx="7992888" cy="3816426"/>
        </p:xfrm>
        <a:graphic>
          <a:graphicData uri="http://schemas.openxmlformats.org/drawingml/2006/table">
            <a:tbl>
              <a:tblPr firstRow="1" firstCol="1" bandRow="1">
                <a:tableStyleId>{5C22544A-7EE6-4342-B048-85BDC9FD1C3A}</a:tableStyleId>
              </a:tblPr>
              <a:tblGrid>
                <a:gridCol w="2060401">
                  <a:extLst>
                    <a:ext uri="{9D8B030D-6E8A-4147-A177-3AD203B41FA5}">
                      <a16:colId xmlns:a16="http://schemas.microsoft.com/office/drawing/2014/main" val="1024459705"/>
                    </a:ext>
                  </a:extLst>
                </a:gridCol>
                <a:gridCol w="5932487">
                  <a:extLst>
                    <a:ext uri="{9D8B030D-6E8A-4147-A177-3AD203B41FA5}">
                      <a16:colId xmlns:a16="http://schemas.microsoft.com/office/drawing/2014/main" val="3126974544"/>
                    </a:ext>
                  </a:extLst>
                </a:gridCol>
              </a:tblGrid>
              <a:tr h="289559">
                <a:tc>
                  <a:txBody>
                    <a:bodyPr/>
                    <a:lstStyle/>
                    <a:p>
                      <a:pPr algn="ctr"/>
                      <a:r>
                        <a:rPr lang="en-CA" sz="1400" dirty="0">
                          <a:effectLst/>
                        </a:rPr>
                        <a:t>Control</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tc>
                  <a:txBody>
                    <a:bodyPr/>
                    <a:lstStyle/>
                    <a:p>
                      <a:pPr algn="ctr"/>
                      <a:r>
                        <a:rPr lang="en-CA" sz="1400" dirty="0">
                          <a:effectLst/>
                        </a:rPr>
                        <a:t>Example</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55766216"/>
                  </a:ext>
                </a:extLst>
              </a:tr>
              <a:tr h="882515">
                <a:tc>
                  <a:txBody>
                    <a:bodyPr/>
                    <a:lstStyle/>
                    <a:p>
                      <a:r>
                        <a:rPr lang="en-CA" sz="1400" dirty="0">
                          <a:effectLst/>
                        </a:rPr>
                        <a:t>Segregation of Duties</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tc>
                  <a:txBody>
                    <a:bodyPr/>
                    <a:lstStyle/>
                    <a:p>
                      <a:r>
                        <a:rPr lang="en-CA" sz="1400" dirty="0">
                          <a:effectLst/>
                        </a:rPr>
                        <a:t>Assign the various steps in a process to different people (e.g., ensure no single employee is responsible for handling cash, issuing cheques, and reconciling bank statements).</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1198777"/>
                  </a:ext>
                </a:extLst>
              </a:tr>
              <a:tr h="302333">
                <a:tc>
                  <a:txBody>
                    <a:bodyPr/>
                    <a:lstStyle/>
                    <a:p>
                      <a:r>
                        <a:rPr lang="en-CA" sz="1400" dirty="0">
                          <a:effectLst/>
                        </a:rPr>
                        <a:t>Authorization</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tc>
                  <a:txBody>
                    <a:bodyPr/>
                    <a:lstStyle/>
                    <a:p>
                      <a:r>
                        <a:rPr lang="en-CA" sz="1400" dirty="0">
                          <a:effectLst/>
                        </a:rPr>
                        <a:t>Have two signing authorities for issuing cheques.</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67299046"/>
                  </a:ext>
                </a:extLst>
              </a:tr>
              <a:tr h="289559">
                <a:tc>
                  <a:txBody>
                    <a:bodyPr/>
                    <a:lstStyle/>
                    <a:p>
                      <a:r>
                        <a:rPr lang="en-CA" sz="1400" dirty="0">
                          <a:effectLst/>
                        </a:rPr>
                        <a:t>Safeguarding of Assets</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tc>
                  <a:txBody>
                    <a:bodyPr/>
                    <a:lstStyle/>
                    <a:p>
                      <a:r>
                        <a:rPr lang="en-CA" sz="1400" dirty="0">
                          <a:effectLst/>
                        </a:rPr>
                        <a:t>Deposit cash receipts in a timely manner.</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38578338"/>
                  </a:ext>
                </a:extLst>
              </a:tr>
              <a:tr h="591892">
                <a:tc>
                  <a:txBody>
                    <a:bodyPr/>
                    <a:lstStyle/>
                    <a:p>
                      <a:r>
                        <a:rPr lang="en-CA" sz="1400" dirty="0">
                          <a:effectLst/>
                        </a:rPr>
                        <a:t>Safeguarding of Records</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tc>
                  <a:txBody>
                    <a:bodyPr/>
                    <a:lstStyle/>
                    <a:p>
                      <a:r>
                        <a:rPr lang="en-CA" sz="1400" dirty="0">
                          <a:effectLst/>
                        </a:rPr>
                        <a:t>Sensitive items should be kept in a locked storage area.</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3184596"/>
                  </a:ext>
                </a:extLst>
              </a:tr>
              <a:tr h="289559">
                <a:tc>
                  <a:txBody>
                    <a:bodyPr/>
                    <a:lstStyle/>
                    <a:p>
                      <a:r>
                        <a:rPr lang="en-CA" sz="1400" dirty="0">
                          <a:effectLst/>
                        </a:rPr>
                        <a:t>Hiring Processes</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tc>
                  <a:txBody>
                    <a:bodyPr/>
                    <a:lstStyle/>
                    <a:p>
                      <a:r>
                        <a:rPr lang="en-CA" sz="1400" dirty="0">
                          <a:effectLst/>
                        </a:rPr>
                        <a:t>Conduct reference and background checks for new hires.</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015784"/>
                  </a:ext>
                </a:extLst>
              </a:tr>
              <a:tr h="591892">
                <a:tc>
                  <a:txBody>
                    <a:bodyPr/>
                    <a:lstStyle/>
                    <a:p>
                      <a:r>
                        <a:rPr lang="en-CA" sz="1400" dirty="0">
                          <a:effectLst/>
                        </a:rPr>
                        <a:t>IT Security</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tc>
                  <a:txBody>
                    <a:bodyPr/>
                    <a:lstStyle/>
                    <a:p>
                      <a:r>
                        <a:rPr lang="en-CA" sz="1400" dirty="0">
                          <a:effectLst/>
                        </a:rPr>
                        <a:t>Store and manage data in compliance with records management and retention policies.</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16989401"/>
                  </a:ext>
                </a:extLst>
              </a:tr>
              <a:tr h="579117">
                <a:tc>
                  <a:txBody>
                    <a:bodyPr/>
                    <a:lstStyle/>
                    <a:p>
                      <a:r>
                        <a:rPr lang="en-CA" sz="1400" dirty="0">
                          <a:effectLst/>
                        </a:rPr>
                        <a:t>Monitoring</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tc>
                  <a:txBody>
                    <a:bodyPr/>
                    <a:lstStyle/>
                    <a:p>
                      <a:r>
                        <a:rPr lang="en-CA" sz="1400" dirty="0">
                          <a:effectLst/>
                        </a:rPr>
                        <a:t>Evaluate whether internal controls are operating as intended through reviews and/or audits.</a:t>
                      </a:r>
                      <a:endParaRPr lang="en-CA" sz="1400" dirty="0">
                        <a:effectLst/>
                        <a:latin typeface="Calibri" panose="020F0502020204030204" pitchFamily="34"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81274992"/>
                  </a:ext>
                </a:extLst>
              </a:tr>
            </a:tbl>
          </a:graphicData>
        </a:graphic>
      </p:graphicFrame>
      <p:sp>
        <p:nvSpPr>
          <p:cNvPr id="4" name="Slide Number Placeholder 3">
            <a:extLst>
              <a:ext uri="{FF2B5EF4-FFF2-40B4-BE49-F238E27FC236}">
                <a16:creationId xmlns:a16="http://schemas.microsoft.com/office/drawing/2014/main" id="{DABB6378-EEA5-4FF6-9789-8095A4AC47A7}"/>
              </a:ext>
            </a:extLst>
          </p:cNvPr>
          <p:cNvSpPr>
            <a:spLocks noGrp="1"/>
          </p:cNvSpPr>
          <p:nvPr>
            <p:ph type="sldNum" sz="quarter" idx="12"/>
          </p:nvPr>
        </p:nvSpPr>
        <p:spPr/>
        <p:txBody>
          <a:bodyPr/>
          <a:lstStyle/>
          <a:p>
            <a:fld id="{79772712-449E-4446-B380-18DF2953D1CB}" type="slidenum">
              <a:rPr lang="en-CA" smtClean="0"/>
              <a:t>13</a:t>
            </a:fld>
            <a:endParaRPr lang="en-CA" dirty="0"/>
          </a:p>
        </p:txBody>
      </p:sp>
    </p:spTree>
    <p:extLst>
      <p:ext uri="{BB962C8B-B14F-4D97-AF65-F5344CB8AC3E}">
        <p14:creationId xmlns:p14="http://schemas.microsoft.com/office/powerpoint/2010/main" val="3467565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C789E-2BED-4ACA-8194-B59D5CE4A14B}"/>
              </a:ext>
            </a:extLst>
          </p:cNvPr>
          <p:cNvSpPr>
            <a:spLocks noGrp="1"/>
          </p:cNvSpPr>
          <p:nvPr>
            <p:ph type="title"/>
          </p:nvPr>
        </p:nvSpPr>
        <p:spPr/>
        <p:txBody>
          <a:bodyPr/>
          <a:lstStyle/>
          <a:p>
            <a:pPr algn="ctr"/>
            <a:r>
              <a:rPr lang="en-CA" dirty="0"/>
              <a:t>Reporting Fraud</a:t>
            </a:r>
          </a:p>
        </p:txBody>
      </p:sp>
      <p:sp>
        <p:nvSpPr>
          <p:cNvPr id="3" name="Content Placeholder 2">
            <a:extLst>
              <a:ext uri="{FF2B5EF4-FFF2-40B4-BE49-F238E27FC236}">
                <a16:creationId xmlns:a16="http://schemas.microsoft.com/office/drawing/2014/main" id="{4C451FDD-DDA0-4179-8384-4611680B6F24}"/>
              </a:ext>
            </a:extLst>
          </p:cNvPr>
          <p:cNvSpPr>
            <a:spLocks noGrp="1"/>
          </p:cNvSpPr>
          <p:nvPr>
            <p:ph idx="1"/>
          </p:nvPr>
        </p:nvSpPr>
        <p:spPr/>
        <p:txBody>
          <a:bodyPr>
            <a:normAutofit fontScale="92500" lnSpcReduction="10000"/>
          </a:bodyPr>
          <a:lstStyle/>
          <a:p>
            <a:pPr marL="0" indent="0">
              <a:buNone/>
            </a:pPr>
            <a:r>
              <a:rPr lang="en-CA" sz="1800" dirty="0">
                <a:effectLst/>
                <a:latin typeface="Calibri" panose="020F0502020204030204" pitchFamily="34" charset="0"/>
                <a:ea typeface="Cambria" panose="02040503050406030204" pitchFamily="18" charset="0"/>
                <a:cs typeface="Cambria" panose="02040503050406030204" pitchFamily="18" charset="0"/>
              </a:rPr>
              <a:t>All employees have a responsibility to report suspicions of fraud to their supervisor or their organization’s designated contact in accordance with the organization’s policies and procedures.</a:t>
            </a:r>
            <a:r>
              <a:rPr lang="en-CA" sz="1800" dirty="0">
                <a:latin typeface="Calibri" panose="020F0502020204030204" pitchFamily="34" charset="0"/>
                <a:cs typeface="Times New Roman" panose="02020603050405020304" pitchFamily="18" charset="0"/>
              </a:rPr>
              <a:t> </a:t>
            </a:r>
          </a:p>
          <a:p>
            <a:pPr marL="0" indent="0">
              <a:buNone/>
            </a:pPr>
            <a:endParaRPr lang="en-CA" sz="1800" dirty="0">
              <a:solidFill>
                <a:srgbClr val="313132"/>
              </a:solidFill>
              <a:effectLst/>
              <a:latin typeface="Calibri" panose="020F0502020204030204" pitchFamily="34" charset="0"/>
              <a:ea typeface="Cambria" panose="02040503050406030204" pitchFamily="18" charset="0"/>
              <a:cs typeface="Cambria" panose="02040503050406030204" pitchFamily="18" charset="0"/>
            </a:endParaRPr>
          </a:p>
          <a:p>
            <a:pPr marL="0" indent="0">
              <a:buNone/>
            </a:pPr>
            <a:r>
              <a:rPr lang="en-CA" sz="1800" dirty="0">
                <a:solidFill>
                  <a:srgbClr val="313132"/>
                </a:solidFill>
                <a:effectLst/>
                <a:latin typeface="Calibri" panose="020F0502020204030204" pitchFamily="34" charset="0"/>
                <a:ea typeface="Cambria" panose="02040503050406030204" pitchFamily="18" charset="0"/>
                <a:cs typeface="Cambria" panose="02040503050406030204" pitchFamily="18" charset="0"/>
              </a:rPr>
              <a:t>Reporting an incident to your supervisor and/or the organization’s designated contact is important because:</a:t>
            </a:r>
          </a:p>
          <a:p>
            <a:pPr marL="0" indent="0">
              <a:buNone/>
            </a:pPr>
            <a:endParaRPr lang="en-CA" sz="1800" dirty="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Aft>
                <a:spcPts val="1000"/>
              </a:spcAft>
              <a:buAutoNum type="arabicPeriod"/>
            </a:pPr>
            <a:r>
              <a:rPr lang="en-CA" sz="1800" dirty="0">
                <a:solidFill>
                  <a:srgbClr val="313132"/>
                </a:solidFill>
                <a:effectLst/>
                <a:latin typeface="Calibri" panose="020F0502020204030204" pitchFamily="34" charset="0"/>
                <a:ea typeface="Cambria" panose="02040503050406030204" pitchFamily="18" charset="0"/>
                <a:cs typeface="Cambria" panose="02040503050406030204" pitchFamily="18" charset="0"/>
              </a:rPr>
              <a:t>The designated contact is responsible, or reports to those who are responsible, for ensuring the quality and integrity of the organization’s financial management and control systems. </a:t>
            </a:r>
            <a:endParaRPr lang="en-CA" sz="1800" dirty="0">
              <a:cs typeface="Times New Roman" panose="02020603050405020304" pitchFamily="18" charset="0"/>
            </a:endParaRPr>
          </a:p>
          <a:p>
            <a:pPr>
              <a:lnSpc>
                <a:spcPct val="115000"/>
              </a:lnSpc>
              <a:spcAft>
                <a:spcPts val="1000"/>
              </a:spcAft>
              <a:buAutoNum type="arabicPeriod"/>
            </a:pPr>
            <a:r>
              <a:rPr lang="en-CA" sz="1800" dirty="0">
                <a:solidFill>
                  <a:srgbClr val="313132"/>
                </a:solidFill>
                <a:effectLst/>
                <a:latin typeface="Calibri" panose="020F0502020204030204" pitchFamily="34" charset="0"/>
                <a:ea typeface="Cambria" panose="02040503050406030204" pitchFamily="18" charset="0"/>
                <a:cs typeface="Cambria" panose="02040503050406030204" pitchFamily="18" charset="0"/>
              </a:rPr>
              <a:t>The designated contact must also ensure adherence to the organization’s policies and procedures when assessing fraud, which may include, the principles of administrative fairness which ensures processes are fair and unbiased when addressing fraud incidents. Reporting issues demonstrates the organization sought independent and objective advice and supports. </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endParaRPr lang="en-CA" dirty="0"/>
          </a:p>
        </p:txBody>
      </p:sp>
      <p:sp>
        <p:nvSpPr>
          <p:cNvPr id="4" name="Slide Number Placeholder 3">
            <a:extLst>
              <a:ext uri="{FF2B5EF4-FFF2-40B4-BE49-F238E27FC236}">
                <a16:creationId xmlns:a16="http://schemas.microsoft.com/office/drawing/2014/main" id="{88F9E924-650A-44B8-A969-775ECC58ABFF}"/>
              </a:ext>
            </a:extLst>
          </p:cNvPr>
          <p:cNvSpPr>
            <a:spLocks noGrp="1"/>
          </p:cNvSpPr>
          <p:nvPr>
            <p:ph type="sldNum" sz="quarter" idx="12"/>
          </p:nvPr>
        </p:nvSpPr>
        <p:spPr/>
        <p:txBody>
          <a:bodyPr/>
          <a:lstStyle/>
          <a:p>
            <a:fld id="{79772712-449E-4446-B380-18DF2953D1CB}" type="slidenum">
              <a:rPr lang="en-CA" smtClean="0"/>
              <a:t>14</a:t>
            </a:fld>
            <a:endParaRPr lang="en-CA" dirty="0"/>
          </a:p>
        </p:txBody>
      </p:sp>
    </p:spTree>
    <p:extLst>
      <p:ext uri="{BB962C8B-B14F-4D97-AF65-F5344CB8AC3E}">
        <p14:creationId xmlns:p14="http://schemas.microsoft.com/office/powerpoint/2010/main" val="3760635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0A865-50D1-457F-906B-12C7381E1C84}"/>
              </a:ext>
            </a:extLst>
          </p:cNvPr>
          <p:cNvSpPr>
            <a:spLocks noGrp="1"/>
          </p:cNvSpPr>
          <p:nvPr>
            <p:ph type="title"/>
          </p:nvPr>
        </p:nvSpPr>
        <p:spPr>
          <a:xfrm>
            <a:off x="457200" y="274639"/>
            <a:ext cx="8229600" cy="1143000"/>
          </a:xfrm>
        </p:spPr>
        <p:txBody>
          <a:bodyPr anchor="ctr">
            <a:normAutofit/>
          </a:bodyPr>
          <a:lstStyle/>
          <a:p>
            <a:pPr algn="ctr"/>
            <a:r>
              <a:rPr lang="en-CA" dirty="0"/>
              <a:t>What not to do</a:t>
            </a:r>
          </a:p>
        </p:txBody>
      </p:sp>
      <p:sp>
        <p:nvSpPr>
          <p:cNvPr id="3" name="Content Placeholder 2">
            <a:extLst>
              <a:ext uri="{FF2B5EF4-FFF2-40B4-BE49-F238E27FC236}">
                <a16:creationId xmlns:a16="http://schemas.microsoft.com/office/drawing/2014/main" id="{62A42134-3F41-4918-BA5B-69C346402813}"/>
              </a:ext>
            </a:extLst>
          </p:cNvPr>
          <p:cNvSpPr>
            <a:spLocks noGrp="1"/>
          </p:cNvSpPr>
          <p:nvPr>
            <p:ph sz="half" idx="1"/>
          </p:nvPr>
        </p:nvSpPr>
        <p:spPr>
          <a:xfrm>
            <a:off x="457200" y="1600201"/>
            <a:ext cx="4762872" cy="4525963"/>
          </a:xfrm>
        </p:spPr>
        <p:txBody>
          <a:bodyPr>
            <a:normAutofit/>
          </a:bodyPr>
          <a:lstStyle/>
          <a:p>
            <a:pPr marL="0" indent="0">
              <a:lnSpc>
                <a:spcPct val="90000"/>
              </a:lnSpc>
              <a:buNone/>
            </a:pPr>
            <a:r>
              <a:rPr lang="en-CA" sz="1800" dirty="0"/>
              <a:t>It is important that you maintain confidentiality. Do not:</a:t>
            </a:r>
          </a:p>
          <a:p>
            <a:pPr marL="342900" lvl="0" indent="-342900">
              <a:lnSpc>
                <a:spcPct val="90000"/>
              </a:lnSpc>
              <a:buFont typeface="Symbol" panose="05050102010706020507" pitchFamily="18" charset="2"/>
              <a:buChar char=""/>
            </a:pPr>
            <a:r>
              <a:rPr lang="en-CA" sz="1800" dirty="0"/>
              <a:t>Contact law enforcement unless you believe it’s an emergency </a:t>
            </a:r>
          </a:p>
          <a:p>
            <a:pPr marL="742950" lvl="1" indent="-285750">
              <a:lnSpc>
                <a:spcPct val="90000"/>
              </a:lnSpc>
              <a:buFont typeface="Courier New" panose="02070309020205020404" pitchFamily="49" charset="0"/>
              <a:buChar char="o"/>
            </a:pPr>
            <a:r>
              <a:rPr lang="en-CA" sz="1800" b="0" dirty="0">
                <a:solidFill>
                  <a:schemeClr val="tx1"/>
                </a:solidFill>
              </a:rPr>
              <a:t>Reporting non-emergency incidents requires appropriate approval and legal advice in line with the organization’s policies and procedures</a:t>
            </a:r>
          </a:p>
          <a:p>
            <a:pPr marL="342900" lvl="0" indent="-342900">
              <a:lnSpc>
                <a:spcPct val="90000"/>
              </a:lnSpc>
              <a:buFont typeface="Symbol" panose="05050102010706020507" pitchFamily="18" charset="2"/>
              <a:buChar char=""/>
            </a:pPr>
            <a:r>
              <a:rPr lang="en-CA" sz="1800" dirty="0"/>
              <a:t>Launch your own investigation</a:t>
            </a:r>
          </a:p>
          <a:p>
            <a:pPr marL="342900" lvl="0" indent="-342900">
              <a:lnSpc>
                <a:spcPct val="90000"/>
              </a:lnSpc>
              <a:buFont typeface="Symbol" panose="05050102010706020507" pitchFamily="18" charset="2"/>
              <a:buChar char=""/>
            </a:pPr>
            <a:r>
              <a:rPr lang="en-CA" sz="1800" dirty="0"/>
              <a:t>Confront the accused or alert them discreetly</a:t>
            </a:r>
          </a:p>
          <a:p>
            <a:pPr marL="342900" lvl="0" indent="-342900">
              <a:lnSpc>
                <a:spcPct val="90000"/>
              </a:lnSpc>
              <a:buFont typeface="Symbol" panose="05050102010706020507" pitchFamily="18" charset="2"/>
              <a:buChar char=""/>
            </a:pPr>
            <a:r>
              <a:rPr lang="en-CA" sz="1800" dirty="0"/>
              <a:t>Disclose the matter to any unnecessary parties</a:t>
            </a:r>
          </a:p>
          <a:p>
            <a:pPr marL="342900" lvl="0" indent="-342900">
              <a:lnSpc>
                <a:spcPct val="90000"/>
              </a:lnSpc>
              <a:buFont typeface="Symbol" panose="05050102010706020507" pitchFamily="18" charset="2"/>
              <a:buChar char=""/>
            </a:pPr>
            <a:r>
              <a:rPr lang="en-CA" sz="1800" dirty="0"/>
              <a:t>Try to settle or resolve the matter yourself</a:t>
            </a:r>
          </a:p>
          <a:p>
            <a:pPr>
              <a:lnSpc>
                <a:spcPct val="90000"/>
              </a:lnSpc>
            </a:pPr>
            <a:endParaRPr lang="en-CA" sz="1800" dirty="0"/>
          </a:p>
        </p:txBody>
      </p:sp>
      <p:pic>
        <p:nvPicPr>
          <p:cNvPr id="9" name="Picture 8" descr="Icon&#10;&#10;Description automatically generated">
            <a:extLst>
              <a:ext uri="{FF2B5EF4-FFF2-40B4-BE49-F238E27FC236}">
                <a16:creationId xmlns:a16="http://schemas.microsoft.com/office/drawing/2014/main" id="{A5EC28C8-D742-4853-8FB3-ADA5D7A61292}"/>
              </a:ext>
            </a:extLst>
          </p:cNvPr>
          <p:cNvPicPr>
            <a:picLocks noChangeAspect="1"/>
          </p:cNvPicPr>
          <p:nvPr/>
        </p:nvPicPr>
        <p:blipFill>
          <a:blip r:embed="rId2"/>
          <a:stretch>
            <a:fillRect/>
          </a:stretch>
        </p:blipFill>
        <p:spPr>
          <a:xfrm>
            <a:off x="5513238" y="1772816"/>
            <a:ext cx="3173562" cy="3173562"/>
          </a:xfrm>
          <a:prstGeom prst="rect">
            <a:avLst/>
          </a:prstGeom>
          <a:noFill/>
        </p:spPr>
      </p:pic>
      <p:sp>
        <p:nvSpPr>
          <p:cNvPr id="4" name="Slide Number Placeholder 3">
            <a:extLst>
              <a:ext uri="{FF2B5EF4-FFF2-40B4-BE49-F238E27FC236}">
                <a16:creationId xmlns:a16="http://schemas.microsoft.com/office/drawing/2014/main" id="{7CD80E93-50FF-4DD2-9075-554A32152081}"/>
              </a:ext>
            </a:extLst>
          </p:cNvPr>
          <p:cNvSpPr>
            <a:spLocks noGrp="1"/>
          </p:cNvSpPr>
          <p:nvPr>
            <p:ph type="sldNum" sz="quarter" idx="12"/>
          </p:nvPr>
        </p:nvSpPr>
        <p:spPr>
          <a:xfrm>
            <a:off x="6553200" y="6356351"/>
            <a:ext cx="2133600" cy="365125"/>
          </a:xfrm>
        </p:spPr>
        <p:txBody>
          <a:bodyPr anchor="ctr">
            <a:normAutofit/>
          </a:bodyPr>
          <a:lstStyle/>
          <a:p>
            <a:pPr>
              <a:spcAft>
                <a:spcPts val="600"/>
              </a:spcAft>
            </a:pPr>
            <a:fld id="{79772712-449E-4446-B380-18DF2953D1CB}" type="slidenum">
              <a:rPr lang="en-CA" smtClean="0"/>
              <a:pPr>
                <a:spcAft>
                  <a:spcPts val="600"/>
                </a:spcAft>
              </a:pPr>
              <a:t>15</a:t>
            </a:fld>
            <a:endParaRPr lang="en-CA" dirty="0"/>
          </a:p>
        </p:txBody>
      </p:sp>
    </p:spTree>
    <p:extLst>
      <p:ext uri="{BB962C8B-B14F-4D97-AF65-F5344CB8AC3E}">
        <p14:creationId xmlns:p14="http://schemas.microsoft.com/office/powerpoint/2010/main" val="1307220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5A1F6-9CF6-4FEC-AC1C-CD2071D367EC}"/>
              </a:ext>
            </a:extLst>
          </p:cNvPr>
          <p:cNvSpPr>
            <a:spLocks noGrp="1"/>
          </p:cNvSpPr>
          <p:nvPr>
            <p:ph type="title"/>
          </p:nvPr>
        </p:nvSpPr>
        <p:spPr/>
        <p:txBody>
          <a:bodyPr/>
          <a:lstStyle/>
          <a:p>
            <a:pPr algn="ctr"/>
            <a:r>
              <a:rPr lang="en-CA" dirty="0"/>
              <a:t>Conclusion</a:t>
            </a:r>
          </a:p>
        </p:txBody>
      </p:sp>
      <p:sp>
        <p:nvSpPr>
          <p:cNvPr id="3" name="Content Placeholder 2">
            <a:extLst>
              <a:ext uri="{FF2B5EF4-FFF2-40B4-BE49-F238E27FC236}">
                <a16:creationId xmlns:a16="http://schemas.microsoft.com/office/drawing/2014/main" id="{7523893E-98A0-4EC0-83A5-01280166C544}"/>
              </a:ext>
            </a:extLst>
          </p:cNvPr>
          <p:cNvSpPr>
            <a:spLocks noGrp="1"/>
          </p:cNvSpPr>
          <p:nvPr>
            <p:ph idx="1"/>
          </p:nvPr>
        </p:nvSpPr>
        <p:spPr/>
        <p:txBody>
          <a:bodyPr/>
          <a:lstStyle/>
          <a:p>
            <a:pPr marL="0" indent="0">
              <a:buNone/>
            </a:pPr>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Now that we have covered the basics of fraud awareness, prevention, and detection, let’s look at a case study. </a:t>
            </a:r>
          </a:p>
          <a:p>
            <a:pPr marL="0" indent="0">
              <a:buNone/>
            </a:pPr>
            <a:endParaRPr lang="en-CA" sz="1800" dirty="0">
              <a:solidFill>
                <a:srgbClr val="313132"/>
              </a:solidFill>
              <a:latin typeface="Calibri" panose="020F0502020204030204" pitchFamily="34" charset="0"/>
              <a:cs typeface="Times New Roman" panose="02020603050405020304" pitchFamily="18" charset="0"/>
            </a:endParaRPr>
          </a:p>
          <a:p>
            <a:pPr marL="0" indent="0">
              <a:buNone/>
            </a:pPr>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The following case study is about Business Email Compromise (BEC) scams. BEC scams are a form of phishing scam that remain a prevalent threat in today’s business world.</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endParaRPr lang="en-CA" dirty="0"/>
          </a:p>
        </p:txBody>
      </p:sp>
      <p:sp>
        <p:nvSpPr>
          <p:cNvPr id="4" name="Slide Number Placeholder 3">
            <a:extLst>
              <a:ext uri="{FF2B5EF4-FFF2-40B4-BE49-F238E27FC236}">
                <a16:creationId xmlns:a16="http://schemas.microsoft.com/office/drawing/2014/main" id="{34715867-BA32-4C33-AABB-2199C14897D8}"/>
              </a:ext>
            </a:extLst>
          </p:cNvPr>
          <p:cNvSpPr>
            <a:spLocks noGrp="1"/>
          </p:cNvSpPr>
          <p:nvPr>
            <p:ph type="sldNum" sz="quarter" idx="12"/>
          </p:nvPr>
        </p:nvSpPr>
        <p:spPr/>
        <p:txBody>
          <a:bodyPr/>
          <a:lstStyle/>
          <a:p>
            <a:fld id="{79772712-449E-4446-B380-18DF2953D1CB}" type="slidenum">
              <a:rPr lang="en-CA" smtClean="0"/>
              <a:t>16</a:t>
            </a:fld>
            <a:endParaRPr lang="en-CA" dirty="0"/>
          </a:p>
        </p:txBody>
      </p:sp>
      <p:pic>
        <p:nvPicPr>
          <p:cNvPr id="6" name="Picture 5">
            <a:extLst>
              <a:ext uri="{FF2B5EF4-FFF2-40B4-BE49-F238E27FC236}">
                <a16:creationId xmlns:a16="http://schemas.microsoft.com/office/drawing/2014/main" id="{08A4B4CE-24D9-4A39-8D71-B6D872500BAC}"/>
              </a:ext>
            </a:extLst>
          </p:cNvPr>
          <p:cNvPicPr>
            <a:picLocks noChangeAspect="1"/>
          </p:cNvPicPr>
          <p:nvPr/>
        </p:nvPicPr>
        <p:blipFill>
          <a:blip r:embed="rId2"/>
          <a:stretch>
            <a:fillRect/>
          </a:stretch>
        </p:blipFill>
        <p:spPr>
          <a:xfrm>
            <a:off x="1979712" y="3501008"/>
            <a:ext cx="4680520" cy="2340260"/>
          </a:xfrm>
          <a:prstGeom prst="rect">
            <a:avLst/>
          </a:prstGeom>
        </p:spPr>
      </p:pic>
    </p:spTree>
    <p:extLst>
      <p:ext uri="{BB962C8B-B14F-4D97-AF65-F5344CB8AC3E}">
        <p14:creationId xmlns:p14="http://schemas.microsoft.com/office/powerpoint/2010/main" val="1975447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372BE-446C-4CD8-A924-F57F7EE85093}"/>
              </a:ext>
            </a:extLst>
          </p:cNvPr>
          <p:cNvSpPr>
            <a:spLocks noGrp="1"/>
          </p:cNvSpPr>
          <p:nvPr>
            <p:ph type="title"/>
          </p:nvPr>
        </p:nvSpPr>
        <p:spPr/>
        <p:txBody>
          <a:bodyPr>
            <a:noAutofit/>
          </a:bodyPr>
          <a:lstStyle/>
          <a:p>
            <a:pPr algn="ctr"/>
            <a:r>
              <a:rPr lang="en-CA" sz="3800" dirty="0"/>
              <a:t>Case Study: Business Email Compromise (BEC) Scam</a:t>
            </a:r>
          </a:p>
        </p:txBody>
      </p:sp>
      <p:sp>
        <p:nvSpPr>
          <p:cNvPr id="3" name="Content Placeholder 2">
            <a:extLst>
              <a:ext uri="{FF2B5EF4-FFF2-40B4-BE49-F238E27FC236}">
                <a16:creationId xmlns:a16="http://schemas.microsoft.com/office/drawing/2014/main" id="{92994F8A-C90A-4E67-A714-CB37B5AB9B3C}"/>
              </a:ext>
            </a:extLst>
          </p:cNvPr>
          <p:cNvSpPr>
            <a:spLocks noGrp="1"/>
          </p:cNvSpPr>
          <p:nvPr>
            <p:ph idx="1"/>
          </p:nvPr>
        </p:nvSpPr>
        <p:spPr/>
        <p:txBody>
          <a:bodyPr>
            <a:normAutofit lnSpcReduction="10000"/>
          </a:bodyPr>
          <a:lstStyle/>
          <a:p>
            <a:pPr marL="0" indent="0">
              <a:buNone/>
            </a:pPr>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An accounts payable clerk receives an urgent request from a supplier requesting to change their bank account information for a significant upcoming payment. The email is sent from a domain that appears to be the supplier’s legitimate account. As it is time sensitive, the employee decides to process the request without further inquiry and makes the payment to the new bank account.</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pPr marL="0" indent="0">
              <a:buNone/>
            </a:pPr>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 </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pPr marL="0" indent="0">
              <a:buNone/>
            </a:pPr>
            <a:r>
              <a:rPr lang="en-CA" sz="1800" dirty="0">
                <a:solidFill>
                  <a:srgbClr val="313132"/>
                </a:solidFill>
                <a:latin typeface="Calibri" panose="020F0502020204030204" pitchFamily="34" charset="0"/>
                <a:cs typeface="Times New Roman" panose="02020603050405020304" pitchFamily="18" charset="0"/>
              </a:rPr>
              <a:t>T</a:t>
            </a:r>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he following week, the employee receives an email from the legitimate supplier inquiring when they will receive payment for the outstanding invoice. At this point, the accounts payable clerk reviews the previous communication and realizes that the email address was slightly altered from the legitimate supplier’s email.</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pPr marL="0" indent="0">
              <a:buNone/>
            </a:pPr>
            <a:endParaRPr lang="en-CA" sz="1800" b="1"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endParaRPr>
          </a:p>
          <a:p>
            <a:pPr marL="0" indent="0">
              <a:buNone/>
            </a:pPr>
            <a:r>
              <a:rPr lang="en-CA" sz="1800" b="1"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What to do</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pPr marL="0" indent="0">
              <a:buNone/>
            </a:pPr>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If this incident were to occur:</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Immediately notify your supervisor or other designated contact in line with your organization’s fraud management framework</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pPr marL="0" indent="0">
              <a:buNone/>
            </a:pPr>
            <a:endParaRPr lang="en-CA" dirty="0"/>
          </a:p>
        </p:txBody>
      </p:sp>
      <p:sp>
        <p:nvSpPr>
          <p:cNvPr id="4" name="Slide Number Placeholder 3">
            <a:extLst>
              <a:ext uri="{FF2B5EF4-FFF2-40B4-BE49-F238E27FC236}">
                <a16:creationId xmlns:a16="http://schemas.microsoft.com/office/drawing/2014/main" id="{0209E797-E3FE-42F0-A507-3916787CDB35}"/>
              </a:ext>
            </a:extLst>
          </p:cNvPr>
          <p:cNvSpPr>
            <a:spLocks noGrp="1"/>
          </p:cNvSpPr>
          <p:nvPr>
            <p:ph type="sldNum" sz="quarter" idx="12"/>
          </p:nvPr>
        </p:nvSpPr>
        <p:spPr/>
        <p:txBody>
          <a:bodyPr/>
          <a:lstStyle/>
          <a:p>
            <a:fld id="{79772712-449E-4446-B380-18DF2953D1CB}" type="slidenum">
              <a:rPr lang="en-CA" smtClean="0"/>
              <a:t>17</a:t>
            </a:fld>
            <a:endParaRPr lang="en-CA" dirty="0"/>
          </a:p>
        </p:txBody>
      </p:sp>
    </p:spTree>
    <p:extLst>
      <p:ext uri="{BB962C8B-B14F-4D97-AF65-F5344CB8AC3E}">
        <p14:creationId xmlns:p14="http://schemas.microsoft.com/office/powerpoint/2010/main" val="3333903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A54B5-9CDC-477A-B208-DD865604F54D}"/>
              </a:ext>
            </a:extLst>
          </p:cNvPr>
          <p:cNvSpPr>
            <a:spLocks noGrp="1"/>
          </p:cNvSpPr>
          <p:nvPr>
            <p:ph type="title"/>
          </p:nvPr>
        </p:nvSpPr>
        <p:spPr/>
        <p:txBody>
          <a:bodyPr>
            <a:noAutofit/>
          </a:bodyPr>
          <a:lstStyle/>
          <a:p>
            <a:pPr algn="ctr"/>
            <a:r>
              <a:rPr lang="en-CA" sz="3800" dirty="0"/>
              <a:t>Case Study: Business Email Compromise (BEC) Scam Continued</a:t>
            </a:r>
          </a:p>
        </p:txBody>
      </p:sp>
      <p:sp>
        <p:nvSpPr>
          <p:cNvPr id="3" name="Content Placeholder 2">
            <a:extLst>
              <a:ext uri="{FF2B5EF4-FFF2-40B4-BE49-F238E27FC236}">
                <a16:creationId xmlns:a16="http://schemas.microsoft.com/office/drawing/2014/main" id="{682B33D8-6CAF-4489-8786-369CDB0CBE0D}"/>
              </a:ext>
            </a:extLst>
          </p:cNvPr>
          <p:cNvSpPr>
            <a:spLocks noGrp="1"/>
          </p:cNvSpPr>
          <p:nvPr>
            <p:ph idx="1"/>
          </p:nvPr>
        </p:nvSpPr>
        <p:spPr/>
        <p:txBody>
          <a:bodyPr>
            <a:normAutofit lnSpcReduction="10000"/>
          </a:bodyPr>
          <a:lstStyle/>
          <a:p>
            <a:pPr marL="0" indent="0">
              <a:buNone/>
            </a:pPr>
            <a:r>
              <a:rPr lang="en-CA" sz="1800" b="1"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How to Prevent Repeat Incidents</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pPr marL="0" indent="0">
              <a:buNone/>
            </a:pPr>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To safeguard funds, employees must be able to identify potential email phishing scams. They must also know how to act to prevent potential fraud. BECs occur when email accounts are compromised. This gives the fraudster access to information to initiate a fraudulent transaction. In this case, the fraudulent transaction was redirecting payments to a fraudulent bank account. </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pPr marL="0" indent="0">
              <a:buNone/>
            </a:pPr>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 </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pPr marL="0" indent="0">
              <a:buNone/>
            </a:pPr>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Typical characteristics of a potentially fraudulent email:</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The emails may not address anyone specific</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The email typically implies a sense of urgency with words like ‘urgent’ in the subject line or body of the email </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The email comes from a known email address appearing to be the company that the employee normally works with. It may also come from a slightly altered email address that appears to be from the supplier company </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r>
              <a:rPr lang="en-CA" sz="1800" dirty="0">
                <a:solidFill>
                  <a:srgbClr val="313132"/>
                </a:solidFill>
                <a:effectLst/>
                <a:latin typeface="Calibri" panose="020F0502020204030204" pitchFamily="34" charset="0"/>
                <a:ea typeface="Cambria" panose="02040503050406030204" pitchFamily="18" charset="0"/>
                <a:cs typeface="Times New Roman" panose="02020603050405020304" pitchFamily="18" charset="0"/>
              </a:rPr>
              <a:t>An email or forged letter from a supplier advising that their bank account numbers have changed and requesting payments be sent to the new account</a:t>
            </a:r>
            <a:endParaRPr lang="en-CA" sz="1800" dirty="0">
              <a:effectLst/>
              <a:latin typeface="Calibri" panose="020F0502020204030204" pitchFamily="34" charset="0"/>
              <a:ea typeface="Cambria" panose="02040503050406030204" pitchFamily="18" charset="0"/>
              <a:cs typeface="Times New Roman" panose="02020603050405020304" pitchFamily="18" charset="0"/>
            </a:endParaRPr>
          </a:p>
          <a:p>
            <a:endParaRPr lang="en-CA" dirty="0"/>
          </a:p>
        </p:txBody>
      </p:sp>
      <p:sp>
        <p:nvSpPr>
          <p:cNvPr id="4" name="Slide Number Placeholder 3">
            <a:extLst>
              <a:ext uri="{FF2B5EF4-FFF2-40B4-BE49-F238E27FC236}">
                <a16:creationId xmlns:a16="http://schemas.microsoft.com/office/drawing/2014/main" id="{85C506F5-684A-4857-A266-8D235D4905BA}"/>
              </a:ext>
            </a:extLst>
          </p:cNvPr>
          <p:cNvSpPr>
            <a:spLocks noGrp="1"/>
          </p:cNvSpPr>
          <p:nvPr>
            <p:ph type="sldNum" sz="quarter" idx="12"/>
          </p:nvPr>
        </p:nvSpPr>
        <p:spPr/>
        <p:txBody>
          <a:bodyPr/>
          <a:lstStyle/>
          <a:p>
            <a:fld id="{79772712-449E-4446-B380-18DF2953D1CB}" type="slidenum">
              <a:rPr lang="en-CA" smtClean="0"/>
              <a:t>18</a:t>
            </a:fld>
            <a:endParaRPr lang="en-CA" dirty="0"/>
          </a:p>
        </p:txBody>
      </p:sp>
    </p:spTree>
    <p:extLst>
      <p:ext uri="{BB962C8B-B14F-4D97-AF65-F5344CB8AC3E}">
        <p14:creationId xmlns:p14="http://schemas.microsoft.com/office/powerpoint/2010/main" val="3700453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D0B4D-264D-4E20-A599-256F97218CFD}"/>
              </a:ext>
            </a:extLst>
          </p:cNvPr>
          <p:cNvSpPr>
            <a:spLocks noGrp="1"/>
          </p:cNvSpPr>
          <p:nvPr>
            <p:ph type="title"/>
          </p:nvPr>
        </p:nvSpPr>
        <p:spPr>
          <a:xfrm>
            <a:off x="457200" y="274639"/>
            <a:ext cx="8229600" cy="1143000"/>
          </a:xfrm>
        </p:spPr>
        <p:txBody>
          <a:bodyPr anchor="ctr">
            <a:normAutofit/>
          </a:bodyPr>
          <a:lstStyle/>
          <a:p>
            <a:pPr algn="ctr">
              <a:lnSpc>
                <a:spcPct val="90000"/>
              </a:lnSpc>
            </a:pPr>
            <a:r>
              <a:rPr lang="en-CA" sz="3700" dirty="0"/>
              <a:t>Case Study: Business Email Compromise (BEC) Scam Continued</a:t>
            </a:r>
          </a:p>
        </p:txBody>
      </p:sp>
      <p:pic>
        <p:nvPicPr>
          <p:cNvPr id="5" name="Picture 4">
            <a:extLst>
              <a:ext uri="{FF2B5EF4-FFF2-40B4-BE49-F238E27FC236}">
                <a16:creationId xmlns:a16="http://schemas.microsoft.com/office/drawing/2014/main" id="{2342CE7F-7FB0-4EA0-BEC2-44D59FA54C33}"/>
              </a:ext>
            </a:extLst>
          </p:cNvPr>
          <p:cNvPicPr>
            <a:picLocks noChangeAspect="1"/>
          </p:cNvPicPr>
          <p:nvPr/>
        </p:nvPicPr>
        <p:blipFill>
          <a:blip r:embed="rId2"/>
          <a:stretch>
            <a:fillRect/>
          </a:stretch>
        </p:blipFill>
        <p:spPr>
          <a:xfrm>
            <a:off x="611560" y="1764362"/>
            <a:ext cx="2530624" cy="1803069"/>
          </a:xfrm>
          <a:prstGeom prst="rect">
            <a:avLst/>
          </a:prstGeom>
          <a:noFill/>
        </p:spPr>
      </p:pic>
      <p:sp>
        <p:nvSpPr>
          <p:cNvPr id="3" name="Content Placeholder 2">
            <a:extLst>
              <a:ext uri="{FF2B5EF4-FFF2-40B4-BE49-F238E27FC236}">
                <a16:creationId xmlns:a16="http://schemas.microsoft.com/office/drawing/2014/main" id="{BC483AAA-70A5-477C-ACEB-A3237DE3B086}"/>
              </a:ext>
            </a:extLst>
          </p:cNvPr>
          <p:cNvSpPr>
            <a:spLocks noGrp="1"/>
          </p:cNvSpPr>
          <p:nvPr>
            <p:ph sz="half" idx="2"/>
          </p:nvPr>
        </p:nvSpPr>
        <p:spPr>
          <a:xfrm>
            <a:off x="3697562" y="1844824"/>
            <a:ext cx="4608512" cy="3989039"/>
          </a:xfrm>
        </p:spPr>
        <p:txBody>
          <a:bodyPr>
            <a:normAutofit/>
          </a:bodyPr>
          <a:lstStyle/>
          <a:p>
            <a:pPr marL="0" indent="0">
              <a:lnSpc>
                <a:spcPct val="90000"/>
              </a:lnSpc>
              <a:buNone/>
            </a:pPr>
            <a:r>
              <a:rPr lang="en-CA" sz="1500" dirty="0">
                <a:effectLst/>
              </a:rPr>
              <a:t>Tips to prevent fraud:</a:t>
            </a:r>
          </a:p>
          <a:p>
            <a:pPr>
              <a:lnSpc>
                <a:spcPct val="90000"/>
              </a:lnSpc>
            </a:pPr>
            <a:r>
              <a:rPr lang="en-CA" sz="1500" dirty="0">
                <a:effectLst/>
              </a:rPr>
              <a:t>Use more than one authentication method (email) when there is a request to change payment information. Try calling the supplier using the number on file to confirm the request </a:t>
            </a:r>
          </a:p>
          <a:p>
            <a:pPr>
              <a:lnSpc>
                <a:spcPct val="90000"/>
              </a:lnSpc>
            </a:pPr>
            <a:r>
              <a:rPr lang="en-CA" sz="1500" dirty="0">
                <a:effectLst/>
              </a:rPr>
              <a:t>Apply extra scrutiny to emails requesting: </a:t>
            </a:r>
          </a:p>
          <a:p>
            <a:pPr marL="742950" lvl="1" indent="-285750">
              <a:lnSpc>
                <a:spcPct val="90000"/>
              </a:lnSpc>
              <a:buFont typeface="Courier New" panose="02070309020205020404" pitchFamily="49" charset="0"/>
              <a:buChar char="o"/>
            </a:pPr>
            <a:r>
              <a:rPr lang="en-CA" sz="1500" b="0" dirty="0">
                <a:solidFill>
                  <a:schemeClr val="tx1"/>
                </a:solidFill>
                <a:effectLst/>
              </a:rPr>
              <a:t>payment information </a:t>
            </a:r>
          </a:p>
          <a:p>
            <a:pPr marL="742950" lvl="1" indent="-285750">
              <a:lnSpc>
                <a:spcPct val="90000"/>
              </a:lnSpc>
              <a:buFont typeface="Courier New" panose="02070309020205020404" pitchFamily="49" charset="0"/>
              <a:buChar char="o"/>
            </a:pPr>
            <a:r>
              <a:rPr lang="en-CA" sz="1500" b="0" dirty="0">
                <a:solidFill>
                  <a:schemeClr val="tx1"/>
                </a:solidFill>
                <a:effectLst/>
              </a:rPr>
              <a:t>outstanding invoices</a:t>
            </a:r>
          </a:p>
          <a:p>
            <a:pPr marL="742950" lvl="1" indent="-285750">
              <a:lnSpc>
                <a:spcPct val="90000"/>
              </a:lnSpc>
              <a:buFont typeface="Courier New" panose="02070309020205020404" pitchFamily="49" charset="0"/>
              <a:buChar char="o"/>
            </a:pPr>
            <a:r>
              <a:rPr lang="en-CA" sz="1500" b="0" dirty="0">
                <a:solidFill>
                  <a:schemeClr val="tx1"/>
                </a:solidFill>
                <a:effectLst/>
              </a:rPr>
              <a:t>a change of payment arrangements </a:t>
            </a:r>
          </a:p>
          <a:p>
            <a:pPr marL="742950" lvl="1" indent="-285750">
              <a:lnSpc>
                <a:spcPct val="90000"/>
              </a:lnSpc>
              <a:buFont typeface="Courier New" panose="02070309020205020404" pitchFamily="49" charset="0"/>
              <a:buChar char="o"/>
            </a:pPr>
            <a:r>
              <a:rPr lang="en-CA" sz="1500" b="0" dirty="0">
                <a:solidFill>
                  <a:schemeClr val="tx1"/>
                </a:solidFill>
                <a:effectLst/>
              </a:rPr>
              <a:t>contact information (email, phone number, etc.)</a:t>
            </a:r>
          </a:p>
          <a:p>
            <a:pPr marL="742950" lvl="1" indent="-285750">
              <a:lnSpc>
                <a:spcPct val="90000"/>
              </a:lnSpc>
              <a:buFont typeface="Courier New" panose="02070309020205020404" pitchFamily="49" charset="0"/>
              <a:buChar char="o"/>
            </a:pPr>
            <a:r>
              <a:rPr lang="en-CA" sz="1500" b="0" dirty="0">
                <a:solidFill>
                  <a:schemeClr val="tx1"/>
                </a:solidFill>
                <a:effectLst/>
              </a:rPr>
              <a:t>other confidential/financial information </a:t>
            </a:r>
          </a:p>
          <a:p>
            <a:pPr marL="0" indent="0">
              <a:lnSpc>
                <a:spcPct val="90000"/>
              </a:lnSpc>
              <a:buNone/>
            </a:pPr>
            <a:endParaRPr lang="en-CA" sz="1500" dirty="0"/>
          </a:p>
        </p:txBody>
      </p:sp>
      <p:sp>
        <p:nvSpPr>
          <p:cNvPr id="4" name="Slide Number Placeholder 3">
            <a:extLst>
              <a:ext uri="{FF2B5EF4-FFF2-40B4-BE49-F238E27FC236}">
                <a16:creationId xmlns:a16="http://schemas.microsoft.com/office/drawing/2014/main" id="{C228A99C-94E7-472E-8870-6703181F9FD1}"/>
              </a:ext>
            </a:extLst>
          </p:cNvPr>
          <p:cNvSpPr>
            <a:spLocks noGrp="1"/>
          </p:cNvSpPr>
          <p:nvPr>
            <p:ph type="sldNum" sz="quarter" idx="12"/>
          </p:nvPr>
        </p:nvSpPr>
        <p:spPr>
          <a:xfrm>
            <a:off x="6553200" y="6356351"/>
            <a:ext cx="2133600" cy="365125"/>
          </a:xfrm>
        </p:spPr>
        <p:txBody>
          <a:bodyPr anchor="ctr">
            <a:normAutofit/>
          </a:bodyPr>
          <a:lstStyle/>
          <a:p>
            <a:pPr>
              <a:spcAft>
                <a:spcPts val="600"/>
              </a:spcAft>
            </a:pPr>
            <a:fld id="{79772712-449E-4446-B380-18DF2953D1CB}" type="slidenum">
              <a:rPr lang="en-CA" smtClean="0"/>
              <a:pPr>
                <a:spcAft>
                  <a:spcPts val="600"/>
                </a:spcAft>
              </a:pPr>
              <a:t>19</a:t>
            </a:fld>
            <a:endParaRPr lang="en-CA" dirty="0"/>
          </a:p>
        </p:txBody>
      </p:sp>
    </p:spTree>
    <p:extLst>
      <p:ext uri="{BB962C8B-B14F-4D97-AF65-F5344CB8AC3E}">
        <p14:creationId xmlns:p14="http://schemas.microsoft.com/office/powerpoint/2010/main" val="889073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9E620-217B-4954-AE7A-E6A5B98A6F3A}"/>
              </a:ext>
            </a:extLst>
          </p:cNvPr>
          <p:cNvSpPr>
            <a:spLocks noGrp="1"/>
          </p:cNvSpPr>
          <p:nvPr>
            <p:ph type="title"/>
          </p:nvPr>
        </p:nvSpPr>
        <p:spPr>
          <a:xfrm>
            <a:off x="457200" y="274639"/>
            <a:ext cx="8229600" cy="1143000"/>
          </a:xfrm>
        </p:spPr>
        <p:txBody>
          <a:bodyPr anchor="ctr">
            <a:normAutofit/>
          </a:bodyPr>
          <a:lstStyle/>
          <a:p>
            <a:r>
              <a:rPr lang="en-CA" dirty="0"/>
              <a:t>Introduction</a:t>
            </a:r>
          </a:p>
        </p:txBody>
      </p:sp>
      <p:sp>
        <p:nvSpPr>
          <p:cNvPr id="3" name="Content Placeholder 2">
            <a:extLst>
              <a:ext uri="{FF2B5EF4-FFF2-40B4-BE49-F238E27FC236}">
                <a16:creationId xmlns:a16="http://schemas.microsoft.com/office/drawing/2014/main" id="{5FB15887-E410-4BFA-AA87-B301A8104AF7}"/>
              </a:ext>
            </a:extLst>
          </p:cNvPr>
          <p:cNvSpPr>
            <a:spLocks noGrp="1"/>
          </p:cNvSpPr>
          <p:nvPr>
            <p:ph sz="half" idx="1"/>
          </p:nvPr>
        </p:nvSpPr>
        <p:spPr>
          <a:xfrm>
            <a:off x="457200" y="1600201"/>
            <a:ext cx="4038600" cy="4525963"/>
          </a:xfrm>
        </p:spPr>
        <p:txBody>
          <a:bodyPr>
            <a:normAutofit/>
          </a:bodyPr>
          <a:lstStyle/>
          <a:p>
            <a:r>
              <a:rPr lang="en-CA" dirty="0"/>
              <a:t>Managing fraud risks is the responsibility of all employees</a:t>
            </a:r>
          </a:p>
          <a:p>
            <a:r>
              <a:rPr lang="en-CA" dirty="0"/>
              <a:t>This presentation will help employees better understand what fraud is and how to prevent, detect, and report it</a:t>
            </a:r>
          </a:p>
          <a:p>
            <a:endParaRPr lang="en-CA" dirty="0"/>
          </a:p>
        </p:txBody>
      </p:sp>
      <p:pic>
        <p:nvPicPr>
          <p:cNvPr id="6" name="Picture 5">
            <a:extLst>
              <a:ext uri="{FF2B5EF4-FFF2-40B4-BE49-F238E27FC236}">
                <a16:creationId xmlns:a16="http://schemas.microsoft.com/office/drawing/2014/main" id="{36C97490-877E-4404-8270-77819A06AFE6}"/>
              </a:ext>
            </a:extLst>
          </p:cNvPr>
          <p:cNvPicPr>
            <a:picLocks noChangeAspect="1"/>
          </p:cNvPicPr>
          <p:nvPr/>
        </p:nvPicPr>
        <p:blipFill rotWithShape="1">
          <a:blip r:embed="rId2"/>
          <a:srcRect l="2617" t="2750" r="2617" b="4005"/>
          <a:stretch/>
        </p:blipFill>
        <p:spPr>
          <a:xfrm>
            <a:off x="4860032" y="1417639"/>
            <a:ext cx="3771827" cy="4525963"/>
          </a:xfrm>
          <a:prstGeom prst="rect">
            <a:avLst/>
          </a:prstGeom>
          <a:noFill/>
        </p:spPr>
      </p:pic>
      <p:sp>
        <p:nvSpPr>
          <p:cNvPr id="4" name="Slide Number Placeholder 3">
            <a:extLst>
              <a:ext uri="{FF2B5EF4-FFF2-40B4-BE49-F238E27FC236}">
                <a16:creationId xmlns:a16="http://schemas.microsoft.com/office/drawing/2014/main" id="{0C5FED7B-58DE-446C-ACE1-513A99ED30B0}"/>
              </a:ext>
            </a:extLst>
          </p:cNvPr>
          <p:cNvSpPr>
            <a:spLocks noGrp="1"/>
          </p:cNvSpPr>
          <p:nvPr>
            <p:ph type="sldNum" sz="quarter" idx="12"/>
          </p:nvPr>
        </p:nvSpPr>
        <p:spPr>
          <a:xfrm>
            <a:off x="6553200" y="6356351"/>
            <a:ext cx="2133600" cy="365125"/>
          </a:xfrm>
        </p:spPr>
        <p:txBody>
          <a:bodyPr anchor="ctr">
            <a:normAutofit/>
          </a:bodyPr>
          <a:lstStyle/>
          <a:p>
            <a:pPr>
              <a:spcAft>
                <a:spcPts val="600"/>
              </a:spcAft>
            </a:pPr>
            <a:fld id="{79772712-449E-4446-B380-18DF2953D1CB}" type="slidenum">
              <a:rPr lang="en-CA" smtClean="0"/>
              <a:pPr>
                <a:spcAft>
                  <a:spcPts val="600"/>
                </a:spcAft>
              </a:pPr>
              <a:t>2</a:t>
            </a:fld>
            <a:endParaRPr lang="en-CA" dirty="0"/>
          </a:p>
        </p:txBody>
      </p:sp>
    </p:spTree>
    <p:extLst>
      <p:ext uri="{BB962C8B-B14F-4D97-AF65-F5344CB8AC3E}">
        <p14:creationId xmlns:p14="http://schemas.microsoft.com/office/powerpoint/2010/main" val="1188207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A8168-E964-4CC2-AF70-680466C2FE16}"/>
              </a:ext>
            </a:extLst>
          </p:cNvPr>
          <p:cNvSpPr>
            <a:spLocks noGrp="1"/>
          </p:cNvSpPr>
          <p:nvPr>
            <p:ph type="title"/>
          </p:nvPr>
        </p:nvSpPr>
        <p:spPr>
          <a:xfrm>
            <a:off x="457200" y="274639"/>
            <a:ext cx="8229600" cy="1143000"/>
          </a:xfrm>
        </p:spPr>
        <p:txBody>
          <a:bodyPr anchor="ctr">
            <a:normAutofit/>
          </a:bodyPr>
          <a:lstStyle/>
          <a:p>
            <a:pPr algn="ctr"/>
            <a:r>
              <a:rPr lang="en-CA" dirty="0"/>
              <a:t>Learning Objectives</a:t>
            </a:r>
          </a:p>
        </p:txBody>
      </p:sp>
      <p:sp>
        <p:nvSpPr>
          <p:cNvPr id="4" name="Slide Number Placeholder 3">
            <a:extLst>
              <a:ext uri="{FF2B5EF4-FFF2-40B4-BE49-F238E27FC236}">
                <a16:creationId xmlns:a16="http://schemas.microsoft.com/office/drawing/2014/main" id="{3F64F0CC-4EB3-4C63-8B77-CCCD74947492}"/>
              </a:ext>
            </a:extLst>
          </p:cNvPr>
          <p:cNvSpPr>
            <a:spLocks noGrp="1"/>
          </p:cNvSpPr>
          <p:nvPr>
            <p:ph type="sldNum" sz="quarter" idx="12"/>
          </p:nvPr>
        </p:nvSpPr>
        <p:spPr>
          <a:xfrm>
            <a:off x="6553200" y="6337497"/>
            <a:ext cx="2133600" cy="365125"/>
          </a:xfrm>
        </p:spPr>
        <p:txBody>
          <a:bodyPr anchor="ctr">
            <a:normAutofit/>
          </a:bodyPr>
          <a:lstStyle/>
          <a:p>
            <a:pPr>
              <a:spcAft>
                <a:spcPts val="600"/>
              </a:spcAft>
            </a:pPr>
            <a:fld id="{79772712-449E-4446-B380-18DF2953D1CB}" type="slidenum">
              <a:rPr lang="en-CA" smtClean="0"/>
              <a:pPr>
                <a:spcAft>
                  <a:spcPts val="600"/>
                </a:spcAft>
              </a:pPr>
              <a:t>3</a:t>
            </a:fld>
            <a:endParaRPr lang="en-CA" dirty="0"/>
          </a:p>
        </p:txBody>
      </p:sp>
      <p:graphicFrame>
        <p:nvGraphicFramePr>
          <p:cNvPr id="6" name="Content Placeholder 2">
            <a:extLst>
              <a:ext uri="{FF2B5EF4-FFF2-40B4-BE49-F238E27FC236}">
                <a16:creationId xmlns:a16="http://schemas.microsoft.com/office/drawing/2014/main" id="{3989181C-BC2A-48AC-9C80-66E67307320C}"/>
              </a:ext>
            </a:extLst>
          </p:cNvPr>
          <p:cNvGraphicFramePr>
            <a:graphicFrameLocks noGrp="1"/>
          </p:cNvGraphicFramePr>
          <p:nvPr>
            <p:ph idx="1"/>
            <p:extLst>
              <p:ext uri="{D42A27DB-BD31-4B8C-83A1-F6EECF244321}">
                <p14:modId xmlns:p14="http://schemas.microsoft.com/office/powerpoint/2010/main" val="2008306000"/>
              </p:ext>
            </p:extLst>
          </p:nvPr>
        </p:nvGraphicFramePr>
        <p:xfrm>
          <a:off x="457200" y="138375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1407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8D92A-0449-4521-AF72-37D394ED77DF}"/>
              </a:ext>
            </a:extLst>
          </p:cNvPr>
          <p:cNvSpPr>
            <a:spLocks noGrp="1"/>
          </p:cNvSpPr>
          <p:nvPr>
            <p:ph type="title"/>
          </p:nvPr>
        </p:nvSpPr>
        <p:spPr>
          <a:xfrm>
            <a:off x="457200" y="274639"/>
            <a:ext cx="8229600" cy="1143000"/>
          </a:xfrm>
        </p:spPr>
        <p:txBody>
          <a:bodyPr anchor="ctr">
            <a:normAutofit/>
          </a:bodyPr>
          <a:lstStyle/>
          <a:p>
            <a:pPr algn="ctr"/>
            <a:r>
              <a:rPr lang="en-CA" dirty="0"/>
              <a:t>Employee Responsibilities </a:t>
            </a:r>
          </a:p>
        </p:txBody>
      </p:sp>
      <p:pic>
        <p:nvPicPr>
          <p:cNvPr id="5" name="Picture 4">
            <a:extLst>
              <a:ext uri="{FF2B5EF4-FFF2-40B4-BE49-F238E27FC236}">
                <a16:creationId xmlns:a16="http://schemas.microsoft.com/office/drawing/2014/main" id="{997E6F4F-6D89-4A49-BE70-B5622FCE4CE6}"/>
              </a:ext>
            </a:extLst>
          </p:cNvPr>
          <p:cNvPicPr>
            <a:picLocks noChangeAspect="1"/>
          </p:cNvPicPr>
          <p:nvPr/>
        </p:nvPicPr>
        <p:blipFill>
          <a:blip r:embed="rId2"/>
          <a:stretch>
            <a:fillRect/>
          </a:stretch>
        </p:blipFill>
        <p:spPr>
          <a:xfrm>
            <a:off x="457200" y="1843882"/>
            <a:ext cx="3457326" cy="3457326"/>
          </a:xfrm>
          <a:prstGeom prst="rect">
            <a:avLst/>
          </a:prstGeom>
          <a:noFill/>
        </p:spPr>
      </p:pic>
      <p:sp>
        <p:nvSpPr>
          <p:cNvPr id="3" name="Content Placeholder 2">
            <a:extLst>
              <a:ext uri="{FF2B5EF4-FFF2-40B4-BE49-F238E27FC236}">
                <a16:creationId xmlns:a16="http://schemas.microsoft.com/office/drawing/2014/main" id="{3AF7679A-416E-4771-8FC8-DE11F472437F}"/>
              </a:ext>
            </a:extLst>
          </p:cNvPr>
          <p:cNvSpPr>
            <a:spLocks noGrp="1"/>
          </p:cNvSpPr>
          <p:nvPr>
            <p:ph sz="half" idx="2"/>
          </p:nvPr>
        </p:nvSpPr>
        <p:spPr>
          <a:xfrm>
            <a:off x="3995936" y="1600201"/>
            <a:ext cx="4690864" cy="4525963"/>
          </a:xfrm>
        </p:spPr>
        <p:txBody>
          <a:bodyPr>
            <a:normAutofit/>
          </a:bodyPr>
          <a:lstStyle/>
          <a:p>
            <a:pPr marL="342900" lvl="0" indent="-342900">
              <a:lnSpc>
                <a:spcPct val="90000"/>
              </a:lnSpc>
              <a:spcAft>
                <a:spcPts val="1000"/>
              </a:spcAft>
              <a:buFont typeface="Symbol" panose="05050102010706020507" pitchFamily="18" charset="2"/>
              <a:buChar char=""/>
            </a:pPr>
            <a:r>
              <a:rPr lang="en-CA" sz="1500" dirty="0">
                <a:effectLst/>
              </a:rPr>
              <a:t>Be aware of and comply with the organization’s standards of conduct and fraud prevention policies</a:t>
            </a:r>
          </a:p>
          <a:p>
            <a:pPr marL="342900" lvl="0" indent="-342900">
              <a:lnSpc>
                <a:spcPct val="90000"/>
              </a:lnSpc>
              <a:spcAft>
                <a:spcPts val="1000"/>
              </a:spcAft>
              <a:buFont typeface="Symbol" panose="05050102010706020507" pitchFamily="18" charset="2"/>
              <a:buChar char=""/>
            </a:pPr>
            <a:r>
              <a:rPr lang="en-CA" sz="1500" dirty="0">
                <a:effectLst/>
              </a:rPr>
              <a:t>Acknowledge and assume accountability for safeguarding the organization’s assets</a:t>
            </a:r>
          </a:p>
          <a:p>
            <a:pPr marL="342900" lvl="0" indent="-342900">
              <a:lnSpc>
                <a:spcPct val="90000"/>
              </a:lnSpc>
              <a:spcAft>
                <a:spcPts val="1000"/>
              </a:spcAft>
              <a:buFont typeface="Symbol" panose="05050102010706020507" pitchFamily="18" charset="2"/>
              <a:buChar char=""/>
            </a:pPr>
            <a:r>
              <a:rPr lang="en-CA" sz="1500" dirty="0">
                <a:effectLst/>
              </a:rPr>
              <a:t>Have a basic understanding of fraud and be aware of the red flags</a:t>
            </a:r>
          </a:p>
          <a:p>
            <a:pPr marL="342900" lvl="0" indent="-342900">
              <a:lnSpc>
                <a:spcPct val="90000"/>
              </a:lnSpc>
              <a:spcAft>
                <a:spcPts val="1000"/>
              </a:spcAft>
              <a:buFont typeface="Symbol" panose="05050102010706020507" pitchFamily="18" charset="2"/>
              <a:buChar char=""/>
            </a:pPr>
            <a:r>
              <a:rPr lang="en-CA" sz="1500" dirty="0">
                <a:effectLst/>
              </a:rPr>
              <a:t>Understand how your job procedures are designed to manage fraud risks and when non-compliance might create an opportunity for fraud</a:t>
            </a:r>
          </a:p>
          <a:p>
            <a:pPr marL="342900" lvl="0" indent="-342900">
              <a:lnSpc>
                <a:spcPct val="90000"/>
              </a:lnSpc>
              <a:spcAft>
                <a:spcPts val="1000"/>
              </a:spcAft>
              <a:buFont typeface="Symbol" panose="05050102010706020507" pitchFamily="18" charset="2"/>
              <a:buChar char=""/>
            </a:pPr>
            <a:r>
              <a:rPr lang="en-CA" sz="1500" dirty="0">
                <a:effectLst/>
              </a:rPr>
              <a:t>Report suspicions or incidents of fraud to your supervisor and/or designated contact as per the organization’s internal policies and procedures</a:t>
            </a:r>
          </a:p>
          <a:p>
            <a:pPr marL="342900" lvl="0" indent="-342900">
              <a:lnSpc>
                <a:spcPct val="90000"/>
              </a:lnSpc>
              <a:spcAft>
                <a:spcPts val="1000"/>
              </a:spcAft>
              <a:buFont typeface="Symbol" panose="05050102010706020507" pitchFamily="18" charset="2"/>
              <a:buChar char=""/>
            </a:pPr>
            <a:r>
              <a:rPr lang="en-CA" sz="1500" dirty="0">
                <a:effectLst/>
              </a:rPr>
              <a:t>Cooperate in investigations</a:t>
            </a:r>
          </a:p>
          <a:p>
            <a:pPr>
              <a:lnSpc>
                <a:spcPct val="90000"/>
              </a:lnSpc>
            </a:pPr>
            <a:endParaRPr lang="en-CA" sz="1500" dirty="0"/>
          </a:p>
        </p:txBody>
      </p:sp>
      <p:sp>
        <p:nvSpPr>
          <p:cNvPr id="4" name="Slide Number Placeholder 3">
            <a:extLst>
              <a:ext uri="{FF2B5EF4-FFF2-40B4-BE49-F238E27FC236}">
                <a16:creationId xmlns:a16="http://schemas.microsoft.com/office/drawing/2014/main" id="{2B9FA13B-D11A-49C2-9435-8F22BAE5E287}"/>
              </a:ext>
            </a:extLst>
          </p:cNvPr>
          <p:cNvSpPr>
            <a:spLocks noGrp="1"/>
          </p:cNvSpPr>
          <p:nvPr>
            <p:ph type="sldNum" sz="quarter" idx="12"/>
          </p:nvPr>
        </p:nvSpPr>
        <p:spPr>
          <a:xfrm>
            <a:off x="6553200" y="6356351"/>
            <a:ext cx="2133600" cy="365125"/>
          </a:xfrm>
        </p:spPr>
        <p:txBody>
          <a:bodyPr anchor="ctr">
            <a:normAutofit/>
          </a:bodyPr>
          <a:lstStyle/>
          <a:p>
            <a:pPr>
              <a:spcAft>
                <a:spcPts val="600"/>
              </a:spcAft>
            </a:pPr>
            <a:fld id="{79772712-449E-4446-B380-18DF2953D1CB}" type="slidenum">
              <a:rPr lang="en-CA" smtClean="0"/>
              <a:pPr>
                <a:spcAft>
                  <a:spcPts val="600"/>
                </a:spcAft>
              </a:pPr>
              <a:t>4</a:t>
            </a:fld>
            <a:endParaRPr lang="en-CA" dirty="0"/>
          </a:p>
        </p:txBody>
      </p:sp>
    </p:spTree>
    <p:extLst>
      <p:ext uri="{BB962C8B-B14F-4D97-AF65-F5344CB8AC3E}">
        <p14:creationId xmlns:p14="http://schemas.microsoft.com/office/powerpoint/2010/main" val="282044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0F632-987A-427B-B18F-8D10148EF6BF}"/>
              </a:ext>
            </a:extLst>
          </p:cNvPr>
          <p:cNvSpPr>
            <a:spLocks noGrp="1"/>
          </p:cNvSpPr>
          <p:nvPr>
            <p:ph type="title"/>
          </p:nvPr>
        </p:nvSpPr>
        <p:spPr>
          <a:xfrm>
            <a:off x="457200" y="274639"/>
            <a:ext cx="8229600" cy="1143000"/>
          </a:xfrm>
        </p:spPr>
        <p:txBody>
          <a:bodyPr anchor="ctr">
            <a:normAutofit/>
          </a:bodyPr>
          <a:lstStyle/>
          <a:p>
            <a:pPr algn="ctr"/>
            <a:r>
              <a:rPr lang="en-CA" dirty="0"/>
              <a:t>Understanding Fraud</a:t>
            </a:r>
          </a:p>
        </p:txBody>
      </p:sp>
      <p:sp>
        <p:nvSpPr>
          <p:cNvPr id="3" name="Content Placeholder 2">
            <a:extLst>
              <a:ext uri="{FF2B5EF4-FFF2-40B4-BE49-F238E27FC236}">
                <a16:creationId xmlns:a16="http://schemas.microsoft.com/office/drawing/2014/main" id="{55177253-041A-45FD-86EA-992F047725D2}"/>
              </a:ext>
            </a:extLst>
          </p:cNvPr>
          <p:cNvSpPr>
            <a:spLocks noGrp="1"/>
          </p:cNvSpPr>
          <p:nvPr>
            <p:ph sz="half" idx="1"/>
          </p:nvPr>
        </p:nvSpPr>
        <p:spPr>
          <a:xfrm>
            <a:off x="457200" y="1604338"/>
            <a:ext cx="2890664" cy="4525963"/>
          </a:xfrm>
        </p:spPr>
        <p:txBody>
          <a:bodyPr>
            <a:normAutofit/>
          </a:bodyPr>
          <a:lstStyle/>
          <a:p>
            <a:pPr>
              <a:lnSpc>
                <a:spcPct val="90000"/>
              </a:lnSpc>
            </a:pPr>
            <a:r>
              <a:rPr lang="en-CA" sz="1800" dirty="0">
                <a:effectLst/>
              </a:rPr>
              <a:t>Fraud is defined as any intentional act to deceive others, resulting in the organization suffering a loss and/or the perpetrator achieving a gain. </a:t>
            </a:r>
            <a:endParaRPr lang="en-CA" sz="1800" dirty="0"/>
          </a:p>
          <a:p>
            <a:pPr>
              <a:lnSpc>
                <a:spcPct val="90000"/>
              </a:lnSpc>
            </a:pPr>
            <a:r>
              <a:rPr lang="en-CA" sz="1800" dirty="0">
                <a:effectLst/>
              </a:rPr>
              <a:t>The cost of fraud is not limited to financial losses. It can also cause detriment to an individual’s and/or an organization’s reputation. </a:t>
            </a:r>
          </a:p>
          <a:p>
            <a:pPr>
              <a:lnSpc>
                <a:spcPct val="90000"/>
              </a:lnSpc>
            </a:pPr>
            <a:endParaRPr lang="en-CA" sz="2200" dirty="0"/>
          </a:p>
        </p:txBody>
      </p:sp>
      <p:sp>
        <p:nvSpPr>
          <p:cNvPr id="4" name="Slide Number Placeholder 3">
            <a:extLst>
              <a:ext uri="{FF2B5EF4-FFF2-40B4-BE49-F238E27FC236}">
                <a16:creationId xmlns:a16="http://schemas.microsoft.com/office/drawing/2014/main" id="{C444E495-7AFF-4D22-BF79-227F01742FAD}"/>
              </a:ext>
            </a:extLst>
          </p:cNvPr>
          <p:cNvSpPr>
            <a:spLocks noGrp="1"/>
          </p:cNvSpPr>
          <p:nvPr>
            <p:ph type="sldNum" sz="quarter" idx="12"/>
          </p:nvPr>
        </p:nvSpPr>
        <p:spPr>
          <a:xfrm>
            <a:off x="6553200" y="6356351"/>
            <a:ext cx="2133600" cy="365125"/>
          </a:xfrm>
        </p:spPr>
        <p:txBody>
          <a:bodyPr anchor="ctr">
            <a:normAutofit/>
          </a:bodyPr>
          <a:lstStyle/>
          <a:p>
            <a:pPr>
              <a:spcAft>
                <a:spcPts val="600"/>
              </a:spcAft>
            </a:pPr>
            <a:fld id="{79772712-449E-4446-B380-18DF2953D1CB}" type="slidenum">
              <a:rPr lang="en-CA" smtClean="0"/>
              <a:pPr>
                <a:spcAft>
                  <a:spcPts val="600"/>
                </a:spcAft>
              </a:pPr>
              <a:t>5</a:t>
            </a:fld>
            <a:endParaRPr lang="en-CA" dirty="0"/>
          </a:p>
        </p:txBody>
      </p:sp>
      <p:graphicFrame>
        <p:nvGraphicFramePr>
          <p:cNvPr id="7" name="Table 6">
            <a:extLst>
              <a:ext uri="{FF2B5EF4-FFF2-40B4-BE49-F238E27FC236}">
                <a16:creationId xmlns:a16="http://schemas.microsoft.com/office/drawing/2014/main" id="{B7F923B8-ABF7-4104-B629-4ECC5294601E}"/>
              </a:ext>
            </a:extLst>
          </p:cNvPr>
          <p:cNvGraphicFramePr>
            <a:graphicFrameLocks noGrp="1"/>
          </p:cNvGraphicFramePr>
          <p:nvPr>
            <p:extLst>
              <p:ext uri="{D42A27DB-BD31-4B8C-83A1-F6EECF244321}">
                <p14:modId xmlns:p14="http://schemas.microsoft.com/office/powerpoint/2010/main" val="2160096059"/>
              </p:ext>
            </p:extLst>
          </p:nvPr>
        </p:nvGraphicFramePr>
        <p:xfrm>
          <a:off x="3851920" y="1700808"/>
          <a:ext cx="4618857" cy="3729906"/>
        </p:xfrm>
        <a:graphic>
          <a:graphicData uri="http://schemas.openxmlformats.org/drawingml/2006/table">
            <a:tbl>
              <a:tblPr firstRow="1" firstCol="1" bandRow="1">
                <a:tableStyleId>{5C22544A-7EE6-4342-B048-85BDC9FD1C3A}</a:tableStyleId>
              </a:tblPr>
              <a:tblGrid>
                <a:gridCol w="1075443">
                  <a:extLst>
                    <a:ext uri="{9D8B030D-6E8A-4147-A177-3AD203B41FA5}">
                      <a16:colId xmlns:a16="http://schemas.microsoft.com/office/drawing/2014/main" val="3957949231"/>
                    </a:ext>
                  </a:extLst>
                </a:gridCol>
                <a:gridCol w="3543414">
                  <a:extLst>
                    <a:ext uri="{9D8B030D-6E8A-4147-A177-3AD203B41FA5}">
                      <a16:colId xmlns:a16="http://schemas.microsoft.com/office/drawing/2014/main" val="2201694300"/>
                    </a:ext>
                  </a:extLst>
                </a:gridCol>
              </a:tblGrid>
              <a:tr h="285094">
                <a:tc gridSpan="2">
                  <a:txBody>
                    <a:bodyPr/>
                    <a:lstStyle/>
                    <a:p>
                      <a:pPr algn="ctr">
                        <a:lnSpc>
                          <a:spcPct val="107000"/>
                        </a:lnSpc>
                        <a:spcAft>
                          <a:spcPts val="800"/>
                        </a:spcAft>
                      </a:pPr>
                      <a:r>
                        <a:rPr lang="en-CA" sz="1200" b="0" cap="none" spc="0" dirty="0">
                          <a:solidFill>
                            <a:schemeClr val="accent1">
                              <a:lumMod val="10000"/>
                              <a:lumOff val="90000"/>
                            </a:schemeClr>
                          </a:solidFill>
                          <a:effectLst/>
                        </a:rPr>
                        <a:t>Potential Impacts of Fraud</a:t>
                      </a:r>
                      <a:endParaRPr lang="en-CA" sz="1200" b="0" cap="none" spc="0" dirty="0">
                        <a:solidFill>
                          <a:schemeClr val="accent1">
                            <a:lumMod val="10000"/>
                            <a:lumOff val="9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nchor="ctr"/>
                </a:tc>
                <a:tc hMerge="1">
                  <a:txBody>
                    <a:bodyPr/>
                    <a:lstStyle/>
                    <a:p>
                      <a:pPr>
                        <a:lnSpc>
                          <a:spcPct val="107000"/>
                        </a:lnSpc>
                        <a:spcAft>
                          <a:spcPts val="800"/>
                        </a:spcAft>
                      </a:pPr>
                      <a:endParaRPr lang="en-CA" sz="12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3748518"/>
                  </a:ext>
                </a:extLst>
              </a:tr>
              <a:tr h="403989">
                <a:tc>
                  <a:txBody>
                    <a:bodyPr/>
                    <a:lstStyle/>
                    <a:p>
                      <a:pPr>
                        <a:lnSpc>
                          <a:spcPct val="107000"/>
                        </a:lnSpc>
                        <a:spcAft>
                          <a:spcPts val="800"/>
                        </a:spcAft>
                      </a:pPr>
                      <a:r>
                        <a:rPr lang="en-CA" sz="900" cap="none" spc="0" dirty="0">
                          <a:solidFill>
                            <a:schemeClr val="accent1">
                              <a:lumMod val="10000"/>
                              <a:lumOff val="90000"/>
                            </a:schemeClr>
                          </a:solidFill>
                          <a:effectLst/>
                        </a:rPr>
                        <a:t>Financial Loss</a:t>
                      </a:r>
                      <a:endParaRPr lang="en-CA" sz="900" cap="none" spc="0" dirty="0">
                        <a:solidFill>
                          <a:schemeClr val="accent1">
                            <a:lumMod val="10000"/>
                            <a:lumOff val="9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tc>
                  <a:txBody>
                    <a:bodyPr/>
                    <a:lstStyle/>
                    <a:p>
                      <a:pPr>
                        <a:lnSpc>
                          <a:spcPct val="107000"/>
                        </a:lnSpc>
                        <a:spcAft>
                          <a:spcPts val="800"/>
                        </a:spcAft>
                      </a:pPr>
                      <a:r>
                        <a:rPr lang="en-CA" sz="900" b="0" cap="none" spc="0" dirty="0">
                          <a:solidFill>
                            <a:schemeClr val="tx1"/>
                          </a:solidFill>
                          <a:effectLst/>
                        </a:rPr>
                        <a:t>The actual dollar value of the cash or other items stolen is the easiest cost to quantify.</a:t>
                      </a:r>
                      <a:endParaRPr lang="en-CA" sz="900" b="0" cap="none" spc="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extLst>
                  <a:ext uri="{0D108BD9-81ED-4DB2-BD59-A6C34878D82A}">
                    <a16:rowId xmlns:a16="http://schemas.microsoft.com/office/drawing/2014/main" val="2233081936"/>
                  </a:ext>
                </a:extLst>
              </a:tr>
              <a:tr h="543837">
                <a:tc>
                  <a:txBody>
                    <a:bodyPr/>
                    <a:lstStyle/>
                    <a:p>
                      <a:pPr>
                        <a:lnSpc>
                          <a:spcPct val="107000"/>
                        </a:lnSpc>
                        <a:spcAft>
                          <a:spcPts val="800"/>
                        </a:spcAft>
                      </a:pPr>
                      <a:r>
                        <a:rPr lang="en-CA" sz="900" cap="none" spc="0" dirty="0">
                          <a:solidFill>
                            <a:schemeClr val="accent1">
                              <a:lumMod val="10000"/>
                              <a:lumOff val="90000"/>
                            </a:schemeClr>
                          </a:solidFill>
                          <a:effectLst/>
                        </a:rPr>
                        <a:t>Cost of Investigation</a:t>
                      </a:r>
                      <a:endParaRPr lang="en-CA" sz="900" cap="none" spc="0" dirty="0">
                        <a:solidFill>
                          <a:schemeClr val="accent1">
                            <a:lumMod val="10000"/>
                            <a:lumOff val="9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tc>
                  <a:txBody>
                    <a:bodyPr/>
                    <a:lstStyle/>
                    <a:p>
                      <a:pPr>
                        <a:lnSpc>
                          <a:spcPct val="107000"/>
                        </a:lnSpc>
                        <a:spcAft>
                          <a:spcPts val="800"/>
                        </a:spcAft>
                      </a:pPr>
                      <a:r>
                        <a:rPr lang="en-CA" sz="900" cap="none" spc="0" dirty="0">
                          <a:solidFill>
                            <a:schemeClr val="tx1"/>
                          </a:solidFill>
                          <a:effectLst/>
                        </a:rPr>
                        <a:t>Every fraud should be investigated to determine the actual amount, method(s), and the individuals involved. Such costs depend on how complicated the fraud is.</a:t>
                      </a:r>
                      <a:endParaRPr lang="en-CA" sz="900" cap="none" spc="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extLst>
                  <a:ext uri="{0D108BD9-81ED-4DB2-BD59-A6C34878D82A}">
                    <a16:rowId xmlns:a16="http://schemas.microsoft.com/office/drawing/2014/main" val="1969357605"/>
                  </a:ext>
                </a:extLst>
              </a:tr>
              <a:tr h="543837">
                <a:tc>
                  <a:txBody>
                    <a:bodyPr/>
                    <a:lstStyle/>
                    <a:p>
                      <a:pPr>
                        <a:lnSpc>
                          <a:spcPct val="107000"/>
                        </a:lnSpc>
                        <a:spcAft>
                          <a:spcPts val="800"/>
                        </a:spcAft>
                      </a:pPr>
                      <a:r>
                        <a:rPr lang="en-CA" sz="900" cap="none" spc="0" dirty="0">
                          <a:solidFill>
                            <a:schemeClr val="accent1">
                              <a:lumMod val="10000"/>
                              <a:lumOff val="90000"/>
                            </a:schemeClr>
                          </a:solidFill>
                          <a:effectLst/>
                        </a:rPr>
                        <a:t>Reputation</a:t>
                      </a:r>
                      <a:endParaRPr lang="en-CA" sz="900" cap="none" spc="0" dirty="0">
                        <a:solidFill>
                          <a:schemeClr val="accent1">
                            <a:lumMod val="10000"/>
                            <a:lumOff val="9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tc>
                  <a:txBody>
                    <a:bodyPr/>
                    <a:lstStyle/>
                    <a:p>
                      <a:pPr>
                        <a:lnSpc>
                          <a:spcPct val="107000"/>
                        </a:lnSpc>
                        <a:spcAft>
                          <a:spcPts val="800"/>
                        </a:spcAft>
                      </a:pPr>
                      <a:r>
                        <a:rPr lang="en-CA" sz="900" cap="none" spc="0" dirty="0">
                          <a:solidFill>
                            <a:schemeClr val="tx1"/>
                          </a:solidFill>
                          <a:effectLst/>
                        </a:rPr>
                        <a:t>An organization that suffers a fraud will lose some of the public trust. At a minimum, people will assume the organization lacks proper management.</a:t>
                      </a:r>
                    </a:p>
                  </a:txBody>
                  <a:tcPr marL="78212" marR="45122" marT="60163" marB="60163"/>
                </a:tc>
                <a:extLst>
                  <a:ext uri="{0D108BD9-81ED-4DB2-BD59-A6C34878D82A}">
                    <a16:rowId xmlns:a16="http://schemas.microsoft.com/office/drawing/2014/main" val="4183844246"/>
                  </a:ext>
                </a:extLst>
              </a:tr>
              <a:tr h="543837">
                <a:tc>
                  <a:txBody>
                    <a:bodyPr/>
                    <a:lstStyle/>
                    <a:p>
                      <a:pPr>
                        <a:lnSpc>
                          <a:spcPct val="107000"/>
                        </a:lnSpc>
                        <a:spcAft>
                          <a:spcPts val="800"/>
                        </a:spcAft>
                      </a:pPr>
                      <a:r>
                        <a:rPr lang="en-CA" sz="900" cap="none" spc="0" dirty="0">
                          <a:solidFill>
                            <a:schemeClr val="accent1">
                              <a:lumMod val="10000"/>
                              <a:lumOff val="90000"/>
                            </a:schemeClr>
                          </a:solidFill>
                          <a:effectLst/>
                        </a:rPr>
                        <a:t>Negative Publicity</a:t>
                      </a:r>
                      <a:endParaRPr lang="en-CA" sz="900" cap="none" spc="0" dirty="0">
                        <a:solidFill>
                          <a:schemeClr val="accent1">
                            <a:lumMod val="10000"/>
                            <a:lumOff val="9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tc>
                  <a:txBody>
                    <a:bodyPr/>
                    <a:lstStyle/>
                    <a:p>
                      <a:pPr>
                        <a:lnSpc>
                          <a:spcPct val="107000"/>
                        </a:lnSpc>
                        <a:spcAft>
                          <a:spcPts val="800"/>
                        </a:spcAft>
                      </a:pPr>
                      <a:r>
                        <a:rPr lang="en-CA" sz="900" cap="none" spc="0" dirty="0">
                          <a:solidFill>
                            <a:schemeClr val="tx1"/>
                          </a:solidFill>
                          <a:effectLst/>
                        </a:rPr>
                        <a:t>Fraud publicity not only damages the organization immediately, but also leaves doubts about the organization’s credibility for years to come.</a:t>
                      </a:r>
                      <a:endParaRPr lang="en-CA" sz="900" cap="none" spc="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extLst>
                  <a:ext uri="{0D108BD9-81ED-4DB2-BD59-A6C34878D82A}">
                    <a16:rowId xmlns:a16="http://schemas.microsoft.com/office/drawing/2014/main" val="2036344056"/>
                  </a:ext>
                </a:extLst>
              </a:tr>
              <a:tr h="543837">
                <a:tc>
                  <a:txBody>
                    <a:bodyPr/>
                    <a:lstStyle/>
                    <a:p>
                      <a:pPr>
                        <a:lnSpc>
                          <a:spcPct val="107000"/>
                        </a:lnSpc>
                        <a:spcAft>
                          <a:spcPts val="800"/>
                        </a:spcAft>
                      </a:pPr>
                      <a:r>
                        <a:rPr lang="en-CA" sz="900" cap="none" spc="0" dirty="0">
                          <a:solidFill>
                            <a:schemeClr val="accent1">
                              <a:lumMod val="10000"/>
                              <a:lumOff val="90000"/>
                            </a:schemeClr>
                          </a:solidFill>
                          <a:effectLst/>
                        </a:rPr>
                        <a:t>Loss of Employees</a:t>
                      </a:r>
                      <a:endParaRPr lang="en-CA" sz="900" cap="none" spc="0" dirty="0">
                        <a:solidFill>
                          <a:schemeClr val="accent1">
                            <a:lumMod val="10000"/>
                            <a:lumOff val="9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tc>
                  <a:txBody>
                    <a:bodyPr/>
                    <a:lstStyle/>
                    <a:p>
                      <a:pPr>
                        <a:lnSpc>
                          <a:spcPct val="107000"/>
                        </a:lnSpc>
                        <a:spcAft>
                          <a:spcPts val="800"/>
                        </a:spcAft>
                      </a:pPr>
                      <a:r>
                        <a:rPr lang="en-CA" sz="900" cap="none" spc="0" dirty="0">
                          <a:solidFill>
                            <a:schemeClr val="tx1"/>
                          </a:solidFill>
                          <a:effectLst/>
                        </a:rPr>
                        <a:t>Depending on the nature of the fraud — especially if committed by a senior staff member — other employees may begin looking for other employment.</a:t>
                      </a:r>
                      <a:endParaRPr lang="en-CA" sz="900" cap="none" spc="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extLst>
                  <a:ext uri="{0D108BD9-81ED-4DB2-BD59-A6C34878D82A}">
                    <a16:rowId xmlns:a16="http://schemas.microsoft.com/office/drawing/2014/main" val="780372992"/>
                  </a:ext>
                </a:extLst>
              </a:tr>
              <a:tr h="403989">
                <a:tc>
                  <a:txBody>
                    <a:bodyPr/>
                    <a:lstStyle/>
                    <a:p>
                      <a:pPr>
                        <a:lnSpc>
                          <a:spcPct val="107000"/>
                        </a:lnSpc>
                        <a:spcAft>
                          <a:spcPts val="800"/>
                        </a:spcAft>
                      </a:pPr>
                      <a:r>
                        <a:rPr lang="en-CA" sz="900" cap="none" spc="0" dirty="0">
                          <a:solidFill>
                            <a:schemeClr val="accent1">
                              <a:lumMod val="10000"/>
                              <a:lumOff val="90000"/>
                            </a:schemeClr>
                          </a:solidFill>
                          <a:effectLst/>
                        </a:rPr>
                        <a:t>Litigation</a:t>
                      </a:r>
                      <a:endParaRPr lang="en-CA" sz="900" cap="none" spc="0" dirty="0">
                        <a:solidFill>
                          <a:schemeClr val="accent1">
                            <a:lumMod val="10000"/>
                            <a:lumOff val="9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tc>
                  <a:txBody>
                    <a:bodyPr/>
                    <a:lstStyle/>
                    <a:p>
                      <a:pPr>
                        <a:lnSpc>
                          <a:spcPct val="107000"/>
                        </a:lnSpc>
                        <a:spcAft>
                          <a:spcPts val="800"/>
                        </a:spcAft>
                      </a:pPr>
                      <a:r>
                        <a:rPr lang="en-CA" sz="900" cap="none" spc="0" dirty="0">
                          <a:solidFill>
                            <a:schemeClr val="tx1"/>
                          </a:solidFill>
                          <a:effectLst/>
                        </a:rPr>
                        <a:t>If an organization discovers a substantial fraud, it is possible to lead to legal proceedings.</a:t>
                      </a:r>
                      <a:endParaRPr lang="en-CA" sz="900" cap="none" spc="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extLst>
                  <a:ext uri="{0D108BD9-81ED-4DB2-BD59-A6C34878D82A}">
                    <a16:rowId xmlns:a16="http://schemas.microsoft.com/office/drawing/2014/main" val="1280521203"/>
                  </a:ext>
                </a:extLst>
              </a:tr>
              <a:tr h="403989">
                <a:tc>
                  <a:txBody>
                    <a:bodyPr/>
                    <a:lstStyle/>
                    <a:p>
                      <a:pPr>
                        <a:lnSpc>
                          <a:spcPct val="107000"/>
                        </a:lnSpc>
                        <a:spcAft>
                          <a:spcPts val="800"/>
                        </a:spcAft>
                      </a:pPr>
                      <a:r>
                        <a:rPr lang="en-CA" sz="900" cap="none" spc="0" dirty="0">
                          <a:solidFill>
                            <a:schemeClr val="accent1">
                              <a:lumMod val="10000"/>
                              <a:lumOff val="90000"/>
                            </a:schemeClr>
                          </a:solidFill>
                          <a:effectLst/>
                        </a:rPr>
                        <a:t>Damaged Morale</a:t>
                      </a:r>
                      <a:endParaRPr lang="en-CA" sz="900" cap="none" spc="0" dirty="0">
                        <a:solidFill>
                          <a:schemeClr val="accent1">
                            <a:lumMod val="10000"/>
                            <a:lumOff val="9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tc>
                  <a:txBody>
                    <a:bodyPr/>
                    <a:lstStyle/>
                    <a:p>
                      <a:pPr>
                        <a:lnSpc>
                          <a:spcPct val="107000"/>
                        </a:lnSpc>
                        <a:spcAft>
                          <a:spcPts val="800"/>
                        </a:spcAft>
                      </a:pPr>
                      <a:r>
                        <a:rPr lang="en-CA" sz="900" cap="none" spc="0" dirty="0">
                          <a:solidFill>
                            <a:schemeClr val="tx1"/>
                          </a:solidFill>
                          <a:effectLst/>
                        </a:rPr>
                        <a:t>A decline in morale as the employees may feel the organization has failed them and failed the mission.</a:t>
                      </a:r>
                      <a:endParaRPr lang="en-CA" sz="900" cap="none" spc="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txBody>
                  <a:tcPr marL="78212" marR="45122" marT="60163" marB="60163"/>
                </a:tc>
                <a:extLst>
                  <a:ext uri="{0D108BD9-81ED-4DB2-BD59-A6C34878D82A}">
                    <a16:rowId xmlns:a16="http://schemas.microsoft.com/office/drawing/2014/main" val="911196526"/>
                  </a:ext>
                </a:extLst>
              </a:tr>
            </a:tbl>
          </a:graphicData>
        </a:graphic>
      </p:graphicFrame>
    </p:spTree>
    <p:extLst>
      <p:ext uri="{BB962C8B-B14F-4D97-AF65-F5344CB8AC3E}">
        <p14:creationId xmlns:p14="http://schemas.microsoft.com/office/powerpoint/2010/main" val="3371301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F4B2F-9A99-43B9-8431-E651BBD75565}"/>
              </a:ext>
            </a:extLst>
          </p:cNvPr>
          <p:cNvSpPr>
            <a:spLocks noGrp="1"/>
          </p:cNvSpPr>
          <p:nvPr>
            <p:ph type="title"/>
          </p:nvPr>
        </p:nvSpPr>
        <p:spPr>
          <a:xfrm>
            <a:off x="457200" y="274639"/>
            <a:ext cx="8229600" cy="1143000"/>
          </a:xfrm>
        </p:spPr>
        <p:txBody>
          <a:bodyPr anchor="ctr">
            <a:normAutofit/>
          </a:bodyPr>
          <a:lstStyle/>
          <a:p>
            <a:pPr algn="ctr"/>
            <a:r>
              <a:rPr lang="en-CA" dirty="0"/>
              <a:t>Fraud Triangle Theory</a:t>
            </a:r>
          </a:p>
        </p:txBody>
      </p:sp>
      <p:sp>
        <p:nvSpPr>
          <p:cNvPr id="3" name="Content Placeholder 2">
            <a:extLst>
              <a:ext uri="{FF2B5EF4-FFF2-40B4-BE49-F238E27FC236}">
                <a16:creationId xmlns:a16="http://schemas.microsoft.com/office/drawing/2014/main" id="{6E523A80-D268-432D-9BD6-93AD288B5484}"/>
              </a:ext>
            </a:extLst>
          </p:cNvPr>
          <p:cNvSpPr>
            <a:spLocks noGrp="1"/>
          </p:cNvSpPr>
          <p:nvPr>
            <p:ph sz="half" idx="1"/>
          </p:nvPr>
        </p:nvSpPr>
        <p:spPr>
          <a:xfrm>
            <a:off x="457200" y="1661112"/>
            <a:ext cx="4546848" cy="1767888"/>
          </a:xfrm>
        </p:spPr>
        <p:txBody>
          <a:bodyPr>
            <a:normAutofit/>
          </a:bodyPr>
          <a:lstStyle/>
          <a:p>
            <a:pPr marL="0" indent="0">
              <a:lnSpc>
                <a:spcPct val="90000"/>
              </a:lnSpc>
              <a:spcAft>
                <a:spcPts val="800"/>
              </a:spcAft>
              <a:buNone/>
            </a:pPr>
            <a:r>
              <a:rPr lang="en-CA" sz="1800" dirty="0">
                <a:effectLst/>
                <a:latin typeface="Calibri" panose="020F0502020204030204" pitchFamily="34" charset="0"/>
                <a:cs typeface="Calibri" panose="020F0502020204030204" pitchFamily="34" charset="0"/>
              </a:rPr>
              <a:t>The Fraud Triangle Theory is a useful framework to analyze an organization’s vulnerability to fraud and unethical behaviour. The Theory explains the reasoning for fraud. It also suggests that three factors generally apply to fraud perpetrators:</a:t>
            </a:r>
          </a:p>
          <a:p>
            <a:pPr>
              <a:lnSpc>
                <a:spcPct val="90000"/>
              </a:lnSpc>
            </a:pPr>
            <a:endParaRPr lang="en-CA" sz="1300" dirty="0"/>
          </a:p>
        </p:txBody>
      </p:sp>
      <p:sp>
        <p:nvSpPr>
          <p:cNvPr id="4" name="Slide Number Placeholder 3">
            <a:extLst>
              <a:ext uri="{FF2B5EF4-FFF2-40B4-BE49-F238E27FC236}">
                <a16:creationId xmlns:a16="http://schemas.microsoft.com/office/drawing/2014/main" id="{13ED6E4A-7213-4468-BF89-627C33A63634}"/>
              </a:ext>
            </a:extLst>
          </p:cNvPr>
          <p:cNvSpPr>
            <a:spLocks noGrp="1"/>
          </p:cNvSpPr>
          <p:nvPr>
            <p:ph type="sldNum" sz="quarter" idx="12"/>
          </p:nvPr>
        </p:nvSpPr>
        <p:spPr>
          <a:xfrm>
            <a:off x="6553200" y="6356351"/>
            <a:ext cx="2133600" cy="365125"/>
          </a:xfrm>
        </p:spPr>
        <p:txBody>
          <a:bodyPr anchor="ctr">
            <a:normAutofit/>
          </a:bodyPr>
          <a:lstStyle/>
          <a:p>
            <a:pPr>
              <a:spcAft>
                <a:spcPts val="600"/>
              </a:spcAft>
            </a:pPr>
            <a:fld id="{79772712-449E-4446-B380-18DF2953D1CB}" type="slidenum">
              <a:rPr lang="en-CA" smtClean="0"/>
              <a:pPr>
                <a:spcAft>
                  <a:spcPts val="600"/>
                </a:spcAft>
              </a:pPr>
              <a:t>6</a:t>
            </a:fld>
            <a:endParaRPr lang="en-CA" dirty="0"/>
          </a:p>
        </p:txBody>
      </p:sp>
      <p:sp>
        <p:nvSpPr>
          <p:cNvPr id="9" name="TextBox 8">
            <a:extLst>
              <a:ext uri="{FF2B5EF4-FFF2-40B4-BE49-F238E27FC236}">
                <a16:creationId xmlns:a16="http://schemas.microsoft.com/office/drawing/2014/main" id="{97C0FA4F-E893-4CC4-8BA6-2DF3F45FD1A4}"/>
              </a:ext>
            </a:extLst>
          </p:cNvPr>
          <p:cNvSpPr txBox="1"/>
          <p:nvPr/>
        </p:nvSpPr>
        <p:spPr>
          <a:xfrm>
            <a:off x="457200" y="3643580"/>
            <a:ext cx="8039236" cy="2042610"/>
          </a:xfrm>
          <a:prstGeom prst="rect">
            <a:avLst/>
          </a:prstGeom>
          <a:noFill/>
        </p:spPr>
        <p:txBody>
          <a:bodyPr wrap="square" rtlCol="0">
            <a:spAutoFit/>
          </a:bodyPr>
          <a:lstStyle/>
          <a:p>
            <a:pPr>
              <a:lnSpc>
                <a:spcPct val="90000"/>
              </a:lnSpc>
              <a:spcAft>
                <a:spcPts val="800"/>
              </a:spcAft>
            </a:pPr>
            <a:r>
              <a:rPr lang="en-CA" sz="1800" b="1" dirty="0">
                <a:effectLst/>
              </a:rPr>
              <a:t>Pressure </a:t>
            </a:r>
            <a:r>
              <a:rPr lang="en-CA" sz="1800" dirty="0">
                <a:effectLst/>
              </a:rPr>
              <a:t>– Perpetrator feels that they have a financial problem that could be solved through theft of cash or other assets. This creates the motive of the offence.</a:t>
            </a:r>
          </a:p>
          <a:p>
            <a:pPr>
              <a:lnSpc>
                <a:spcPct val="90000"/>
              </a:lnSpc>
              <a:spcAft>
                <a:spcPts val="800"/>
              </a:spcAft>
            </a:pPr>
            <a:r>
              <a:rPr lang="en-CA" sz="1800" b="1" dirty="0">
                <a:effectLst/>
              </a:rPr>
              <a:t>Opportunity</a:t>
            </a:r>
            <a:r>
              <a:rPr lang="en-CA" sz="1800" dirty="0">
                <a:effectLst/>
              </a:rPr>
              <a:t> –Perpetrator feels that they can commit the offense without getting caught. This can be provided through weaknesses in internal controls.</a:t>
            </a:r>
          </a:p>
          <a:p>
            <a:pPr>
              <a:lnSpc>
                <a:spcPct val="90000"/>
              </a:lnSpc>
              <a:spcAft>
                <a:spcPts val="800"/>
              </a:spcAft>
            </a:pPr>
            <a:r>
              <a:rPr lang="en-CA" sz="1800" b="1" dirty="0">
                <a:effectLst/>
              </a:rPr>
              <a:t>Rationalization </a:t>
            </a:r>
            <a:r>
              <a:rPr lang="en-CA" sz="1800" dirty="0">
                <a:effectLst/>
              </a:rPr>
              <a:t>– Perpetrator rationalizes the offence before it takes place. For example, they may think “I’ll pay the money back” or “I need it more than the organization”.  </a:t>
            </a:r>
          </a:p>
        </p:txBody>
      </p:sp>
      <p:pic>
        <p:nvPicPr>
          <p:cNvPr id="6" name="Picture 5">
            <a:extLst>
              <a:ext uri="{FF2B5EF4-FFF2-40B4-BE49-F238E27FC236}">
                <a16:creationId xmlns:a16="http://schemas.microsoft.com/office/drawing/2014/main" id="{8ACEF7F8-42F0-4E36-81AB-8157CED6428A}"/>
              </a:ext>
            </a:extLst>
          </p:cNvPr>
          <p:cNvPicPr>
            <a:picLocks noChangeAspect="1"/>
          </p:cNvPicPr>
          <p:nvPr/>
        </p:nvPicPr>
        <p:blipFill>
          <a:blip r:embed="rId2"/>
          <a:stretch>
            <a:fillRect/>
          </a:stretch>
        </p:blipFill>
        <p:spPr>
          <a:xfrm>
            <a:off x="5436096" y="1253948"/>
            <a:ext cx="2761878" cy="2210274"/>
          </a:xfrm>
          <a:prstGeom prst="rect">
            <a:avLst/>
          </a:prstGeom>
        </p:spPr>
      </p:pic>
    </p:spTree>
    <p:extLst>
      <p:ext uri="{BB962C8B-B14F-4D97-AF65-F5344CB8AC3E}">
        <p14:creationId xmlns:p14="http://schemas.microsoft.com/office/powerpoint/2010/main" val="758859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DB663-A45F-4286-8102-79AF85D7E004}"/>
              </a:ext>
            </a:extLst>
          </p:cNvPr>
          <p:cNvSpPr>
            <a:spLocks noGrp="1"/>
          </p:cNvSpPr>
          <p:nvPr>
            <p:ph type="title"/>
          </p:nvPr>
        </p:nvSpPr>
        <p:spPr/>
        <p:txBody>
          <a:bodyPr/>
          <a:lstStyle/>
          <a:p>
            <a:pPr algn="ctr"/>
            <a:r>
              <a:rPr lang="en-CA" dirty="0"/>
              <a:t>Fraud Schemes &amp; Examples</a:t>
            </a:r>
          </a:p>
        </p:txBody>
      </p:sp>
      <p:sp>
        <p:nvSpPr>
          <p:cNvPr id="3" name="Content Placeholder 2">
            <a:extLst>
              <a:ext uri="{FF2B5EF4-FFF2-40B4-BE49-F238E27FC236}">
                <a16:creationId xmlns:a16="http://schemas.microsoft.com/office/drawing/2014/main" id="{D77F3FFB-AEDC-43AC-BA80-D8661BE873CD}"/>
              </a:ext>
            </a:extLst>
          </p:cNvPr>
          <p:cNvSpPr>
            <a:spLocks noGrp="1"/>
          </p:cNvSpPr>
          <p:nvPr>
            <p:ph idx="1"/>
          </p:nvPr>
        </p:nvSpPr>
        <p:spPr/>
        <p:txBody>
          <a:bodyPr/>
          <a:lstStyle/>
          <a:p>
            <a:pPr marL="0" indent="0">
              <a:lnSpc>
                <a:spcPct val="107000"/>
              </a:lnSpc>
              <a:spcAft>
                <a:spcPts val="800"/>
              </a:spcAft>
              <a:buNone/>
            </a:pPr>
            <a:r>
              <a:rPr lang="en-CA" sz="1800" dirty="0">
                <a:effectLst/>
                <a:latin typeface="Calibri" panose="020F0502020204030204" pitchFamily="34" charset="0"/>
                <a:ea typeface="Cambria" panose="02040503050406030204" pitchFamily="18" charset="0"/>
                <a:cs typeface="Times New Roman" panose="02020603050405020304" pitchFamily="18" charset="0"/>
              </a:rPr>
              <a:t>There are three major types of occupational fraud:</a:t>
            </a:r>
            <a:endParaRPr lang="en-CA" sz="1800" dirty="0">
              <a:effectLst/>
              <a:latin typeface="Cambria" panose="02040503050406030204" pitchFamily="18" charset="0"/>
              <a:ea typeface="Cambria" panose="02040503050406030204" pitchFamily="18" charset="0"/>
              <a:cs typeface="Times New Roman" panose="02020603050405020304" pitchFamily="18" charset="0"/>
            </a:endParaRPr>
          </a:p>
          <a:p>
            <a:pPr marL="342900" lvl="0" indent="-342900">
              <a:lnSpc>
                <a:spcPct val="107000"/>
              </a:lnSpc>
              <a:buFont typeface="+mj-lt"/>
              <a:buAutoNum type="arabicPeriod"/>
            </a:pPr>
            <a:r>
              <a:rPr lang="en-CA" sz="1800" b="1" dirty="0">
                <a:effectLst/>
                <a:latin typeface="Calibri" panose="020F0502020204030204" pitchFamily="34" charset="0"/>
                <a:ea typeface="Cambria" panose="02040503050406030204" pitchFamily="18" charset="0"/>
                <a:cs typeface="Times New Roman" panose="02020603050405020304" pitchFamily="18" charset="0"/>
              </a:rPr>
              <a:t>Asset Misappropriation </a:t>
            </a:r>
            <a:r>
              <a:rPr lang="en-CA" sz="1800" dirty="0">
                <a:effectLst/>
                <a:latin typeface="Calibri" panose="020F0502020204030204" pitchFamily="34" charset="0"/>
                <a:ea typeface="Cambria" panose="02040503050406030204" pitchFamily="18" charset="0"/>
                <a:cs typeface="Times New Roman" panose="02020603050405020304" pitchFamily="18" charset="0"/>
              </a:rPr>
              <a:t>– stealing property from the workplace or using it for personal gain, with the breach of trust. </a:t>
            </a:r>
            <a:endParaRPr lang="en-CA" sz="1800" dirty="0">
              <a:effectLst/>
              <a:latin typeface="Cambria" panose="02040503050406030204" pitchFamily="18" charset="0"/>
              <a:ea typeface="Cambria" panose="02040503050406030204" pitchFamily="18" charset="0"/>
              <a:cs typeface="Times New Roman" panose="02020603050405020304" pitchFamily="18" charset="0"/>
            </a:endParaRPr>
          </a:p>
          <a:p>
            <a:pPr marL="342900" lvl="0" indent="-342900">
              <a:lnSpc>
                <a:spcPct val="107000"/>
              </a:lnSpc>
              <a:buFont typeface="+mj-lt"/>
              <a:buAutoNum type="arabicPeriod"/>
            </a:pPr>
            <a:r>
              <a:rPr lang="en-CA" sz="1800" b="1" dirty="0">
                <a:effectLst/>
                <a:latin typeface="Calibri" panose="020F0502020204030204" pitchFamily="34" charset="0"/>
                <a:ea typeface="Cambria" panose="02040503050406030204" pitchFamily="18" charset="0"/>
                <a:cs typeface="Times New Roman" panose="02020603050405020304" pitchFamily="18" charset="0"/>
              </a:rPr>
              <a:t>Corruption</a:t>
            </a:r>
            <a:r>
              <a:rPr lang="en-CA" sz="1800" dirty="0">
                <a:effectLst/>
                <a:latin typeface="Calibri" panose="020F0502020204030204" pitchFamily="34" charset="0"/>
                <a:ea typeface="Cambria" panose="02040503050406030204" pitchFamily="18" charset="0"/>
                <a:cs typeface="Times New Roman" panose="02020603050405020304" pitchFamily="18" charset="0"/>
              </a:rPr>
              <a:t> – wrongful use of influence to get a benefit, contrary to the duty or the rights of others.</a:t>
            </a:r>
            <a:endParaRPr lang="en-CA" sz="1800" dirty="0">
              <a:effectLst/>
              <a:latin typeface="Cambria" panose="02040503050406030204" pitchFamily="18" charset="0"/>
              <a:ea typeface="Cambria" panose="02040503050406030204" pitchFamily="18" charset="0"/>
              <a:cs typeface="Times New Roman" panose="02020603050405020304" pitchFamily="18" charset="0"/>
            </a:endParaRPr>
          </a:p>
          <a:p>
            <a:pPr marL="342900" lvl="0" indent="-342900">
              <a:lnSpc>
                <a:spcPct val="107000"/>
              </a:lnSpc>
              <a:spcAft>
                <a:spcPts val="800"/>
              </a:spcAft>
              <a:buFont typeface="+mj-lt"/>
              <a:buAutoNum type="arabicPeriod"/>
            </a:pPr>
            <a:r>
              <a:rPr lang="en-CA" sz="1800" b="1" dirty="0">
                <a:effectLst/>
                <a:latin typeface="Calibri" panose="020F0502020204030204" pitchFamily="34" charset="0"/>
                <a:ea typeface="Cambria" panose="02040503050406030204" pitchFamily="18" charset="0"/>
                <a:cs typeface="Times New Roman" panose="02020603050405020304" pitchFamily="18" charset="0"/>
              </a:rPr>
              <a:t>Financial Statement Fraud</a:t>
            </a:r>
            <a:r>
              <a:rPr lang="en-CA" sz="1800" dirty="0">
                <a:effectLst/>
                <a:latin typeface="Calibri" panose="020F0502020204030204" pitchFamily="34" charset="0"/>
                <a:ea typeface="Cambria" panose="02040503050406030204" pitchFamily="18" charset="0"/>
                <a:cs typeface="Times New Roman" panose="02020603050405020304" pitchFamily="18" charset="0"/>
              </a:rPr>
              <a:t> – the deliberate misrepresentation of the financial condition of an enterprise. This is done through the intentional misstatement or omission of amounts (or disclosures) to deceive statement users.</a:t>
            </a:r>
            <a:endParaRPr lang="en-CA" sz="1800" dirty="0">
              <a:effectLst/>
              <a:latin typeface="Cambria" panose="02040503050406030204" pitchFamily="18" charset="0"/>
              <a:ea typeface="Cambria" panose="02040503050406030204" pitchFamily="18" charset="0"/>
              <a:cs typeface="Times New Roman" panose="02020603050405020304" pitchFamily="18" charset="0"/>
            </a:endParaRPr>
          </a:p>
          <a:p>
            <a:pPr marL="0" indent="0">
              <a:lnSpc>
                <a:spcPct val="107000"/>
              </a:lnSpc>
              <a:spcAft>
                <a:spcPts val="800"/>
              </a:spcAft>
              <a:buNone/>
            </a:pPr>
            <a:r>
              <a:rPr lang="en-CA" sz="1800" dirty="0">
                <a:effectLst/>
                <a:latin typeface="Calibri" panose="020F0502020204030204" pitchFamily="34" charset="0"/>
                <a:ea typeface="Cambria" panose="02040503050406030204" pitchFamily="18" charset="0"/>
                <a:cs typeface="Times New Roman" panose="02020603050405020304" pitchFamily="18" charset="0"/>
              </a:rPr>
              <a:t>In this presentation, we will focus on the first two fraud schemes: asset misappropriation and corruption. Common examples of both types are included in the next section.</a:t>
            </a:r>
            <a:endParaRPr lang="en-CA" sz="1800" dirty="0">
              <a:effectLst/>
              <a:latin typeface="Cambria" panose="02040503050406030204" pitchFamily="18" charset="0"/>
              <a:ea typeface="Cambria" panose="02040503050406030204" pitchFamily="18" charset="0"/>
              <a:cs typeface="Times New Roman" panose="02020603050405020304" pitchFamily="18" charset="0"/>
            </a:endParaRPr>
          </a:p>
          <a:p>
            <a:endParaRPr lang="en-CA" dirty="0"/>
          </a:p>
        </p:txBody>
      </p:sp>
      <p:sp>
        <p:nvSpPr>
          <p:cNvPr id="4" name="Slide Number Placeholder 3">
            <a:extLst>
              <a:ext uri="{FF2B5EF4-FFF2-40B4-BE49-F238E27FC236}">
                <a16:creationId xmlns:a16="http://schemas.microsoft.com/office/drawing/2014/main" id="{BE998ECD-8A3A-4F2C-8157-8D63FF566139}"/>
              </a:ext>
            </a:extLst>
          </p:cNvPr>
          <p:cNvSpPr>
            <a:spLocks noGrp="1"/>
          </p:cNvSpPr>
          <p:nvPr>
            <p:ph type="sldNum" sz="quarter" idx="12"/>
          </p:nvPr>
        </p:nvSpPr>
        <p:spPr/>
        <p:txBody>
          <a:bodyPr/>
          <a:lstStyle/>
          <a:p>
            <a:fld id="{79772712-449E-4446-B380-18DF2953D1CB}" type="slidenum">
              <a:rPr lang="en-CA" smtClean="0"/>
              <a:t>7</a:t>
            </a:fld>
            <a:endParaRPr lang="en-CA" dirty="0"/>
          </a:p>
        </p:txBody>
      </p:sp>
    </p:spTree>
    <p:extLst>
      <p:ext uri="{BB962C8B-B14F-4D97-AF65-F5344CB8AC3E}">
        <p14:creationId xmlns:p14="http://schemas.microsoft.com/office/powerpoint/2010/main" val="390308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DA741-DE88-4E35-BF70-64402FB2DF99}"/>
              </a:ext>
            </a:extLst>
          </p:cNvPr>
          <p:cNvSpPr>
            <a:spLocks noGrp="1"/>
          </p:cNvSpPr>
          <p:nvPr>
            <p:ph type="title"/>
          </p:nvPr>
        </p:nvSpPr>
        <p:spPr/>
        <p:txBody>
          <a:bodyPr>
            <a:normAutofit fontScale="90000"/>
          </a:bodyPr>
          <a:lstStyle/>
          <a:p>
            <a:pPr algn="ctr"/>
            <a:r>
              <a:rPr lang="en-CA" dirty="0"/>
              <a:t>Asset Misappropriation Examples</a:t>
            </a:r>
          </a:p>
        </p:txBody>
      </p:sp>
      <p:graphicFrame>
        <p:nvGraphicFramePr>
          <p:cNvPr id="5" name="Content Placeholder 4">
            <a:extLst>
              <a:ext uri="{FF2B5EF4-FFF2-40B4-BE49-F238E27FC236}">
                <a16:creationId xmlns:a16="http://schemas.microsoft.com/office/drawing/2014/main" id="{63FE50B3-0D10-45E4-B26F-0C9A97FCAE91}"/>
              </a:ext>
            </a:extLst>
          </p:cNvPr>
          <p:cNvGraphicFramePr>
            <a:graphicFrameLocks noGrp="1"/>
          </p:cNvGraphicFramePr>
          <p:nvPr>
            <p:ph idx="1"/>
            <p:extLst>
              <p:ext uri="{D42A27DB-BD31-4B8C-83A1-F6EECF244321}">
                <p14:modId xmlns:p14="http://schemas.microsoft.com/office/powerpoint/2010/main" val="4149287955"/>
              </p:ext>
            </p:extLst>
          </p:nvPr>
        </p:nvGraphicFramePr>
        <p:xfrm>
          <a:off x="457200" y="1345015"/>
          <a:ext cx="8435280" cy="4781406"/>
        </p:xfrm>
        <a:graphic>
          <a:graphicData uri="http://schemas.openxmlformats.org/drawingml/2006/table">
            <a:tbl>
              <a:tblPr firstRow="1" firstCol="1" bandRow="1">
                <a:tableStyleId>{5C22544A-7EE6-4342-B048-85BDC9FD1C3A}</a:tableStyleId>
              </a:tblPr>
              <a:tblGrid>
                <a:gridCol w="2089677">
                  <a:extLst>
                    <a:ext uri="{9D8B030D-6E8A-4147-A177-3AD203B41FA5}">
                      <a16:colId xmlns:a16="http://schemas.microsoft.com/office/drawing/2014/main" val="321228762"/>
                    </a:ext>
                  </a:extLst>
                </a:gridCol>
                <a:gridCol w="6345603">
                  <a:extLst>
                    <a:ext uri="{9D8B030D-6E8A-4147-A177-3AD203B41FA5}">
                      <a16:colId xmlns:a16="http://schemas.microsoft.com/office/drawing/2014/main" val="2834331681"/>
                    </a:ext>
                  </a:extLst>
                </a:gridCol>
              </a:tblGrid>
              <a:tr h="167113">
                <a:tc>
                  <a:txBody>
                    <a:bodyPr/>
                    <a:lstStyle/>
                    <a:p>
                      <a:pPr algn="ctr">
                        <a:lnSpc>
                          <a:spcPct val="107000"/>
                        </a:lnSpc>
                        <a:spcAft>
                          <a:spcPts val="800"/>
                        </a:spcAft>
                      </a:pPr>
                      <a:r>
                        <a:rPr lang="en-CA" sz="1100" dirty="0">
                          <a:effectLst/>
                        </a:rPr>
                        <a:t>Type</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tc>
                <a:tc>
                  <a:txBody>
                    <a:bodyPr/>
                    <a:lstStyle/>
                    <a:p>
                      <a:pPr algn="ctr">
                        <a:lnSpc>
                          <a:spcPct val="107000"/>
                        </a:lnSpc>
                        <a:spcAft>
                          <a:spcPts val="800"/>
                        </a:spcAft>
                      </a:pPr>
                      <a:r>
                        <a:rPr lang="en-CA" sz="1100" dirty="0">
                          <a:effectLst/>
                        </a:rPr>
                        <a:t>Examples</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nchor="b"/>
                </a:tc>
                <a:extLst>
                  <a:ext uri="{0D108BD9-81ED-4DB2-BD59-A6C34878D82A}">
                    <a16:rowId xmlns:a16="http://schemas.microsoft.com/office/drawing/2014/main" val="1990946662"/>
                  </a:ext>
                </a:extLst>
              </a:tr>
              <a:tr h="457180">
                <a:tc>
                  <a:txBody>
                    <a:bodyPr/>
                    <a:lstStyle/>
                    <a:p>
                      <a:pPr>
                        <a:lnSpc>
                          <a:spcPct val="107000"/>
                        </a:lnSpc>
                        <a:spcAft>
                          <a:spcPts val="800"/>
                        </a:spcAft>
                      </a:pPr>
                      <a:r>
                        <a:rPr lang="en-CA" sz="1100" dirty="0">
                          <a:effectLst/>
                        </a:rPr>
                        <a:t>Skimming</a:t>
                      </a:r>
                    </a:p>
                  </a:txBody>
                  <a:tcPr marL="30091" marR="30091" marT="0" marB="0"/>
                </a:tc>
                <a:tc>
                  <a:txBody>
                    <a:bodyPr/>
                    <a:lstStyle/>
                    <a:p>
                      <a:pPr marL="171450" indent="-171450">
                        <a:lnSpc>
                          <a:spcPct val="100000"/>
                        </a:lnSpc>
                        <a:buFont typeface="Arial" panose="020B0604020202020204" pitchFamily="34" charset="0"/>
                        <a:buChar char="•"/>
                      </a:pPr>
                      <a:r>
                        <a:rPr lang="en-CA" sz="1100" dirty="0">
                          <a:effectLst/>
                        </a:rPr>
                        <a:t>Employee collects cash, but does not record the sale</a:t>
                      </a:r>
                    </a:p>
                    <a:p>
                      <a:pPr marL="171450" indent="-171450">
                        <a:lnSpc>
                          <a:spcPct val="100000"/>
                        </a:lnSpc>
                        <a:buFont typeface="Arial" panose="020B0604020202020204" pitchFamily="34" charset="0"/>
                        <a:buChar char="•"/>
                      </a:pPr>
                      <a:r>
                        <a:rPr lang="en-CA" sz="1100" dirty="0">
                          <a:effectLst/>
                        </a:rPr>
                        <a:t>Employee collects payment, but does not credit the amount to the client’s account</a:t>
                      </a:r>
                      <a:endParaRPr lang="en-CA" sz="1100" dirty="0">
                        <a:effectLst/>
                        <a:latin typeface="Calibri" panose="020F0502020204030204" pitchFamily="34" charset="0"/>
                        <a:ea typeface="Cambria" panose="02040503050406030204" pitchFamily="18" charset="0"/>
                        <a:cs typeface="Times New Roman" panose="02020603050405020304" pitchFamily="18" charset="0"/>
                      </a:endParaRPr>
                    </a:p>
                  </a:txBody>
                  <a:tcPr marL="30091" marR="30091" marT="0" marB="0"/>
                </a:tc>
                <a:extLst>
                  <a:ext uri="{0D108BD9-81ED-4DB2-BD59-A6C34878D82A}">
                    <a16:rowId xmlns:a16="http://schemas.microsoft.com/office/drawing/2014/main" val="3912222326"/>
                  </a:ext>
                </a:extLst>
              </a:tr>
              <a:tr h="328868">
                <a:tc>
                  <a:txBody>
                    <a:bodyPr/>
                    <a:lstStyle/>
                    <a:p>
                      <a:pPr>
                        <a:lnSpc>
                          <a:spcPct val="107000"/>
                        </a:lnSpc>
                        <a:spcAft>
                          <a:spcPts val="800"/>
                        </a:spcAft>
                      </a:pPr>
                      <a:r>
                        <a:rPr lang="en-CA" sz="1100" dirty="0">
                          <a:effectLst/>
                        </a:rPr>
                        <a:t> Cash Larceny</a:t>
                      </a:r>
                    </a:p>
                  </a:txBody>
                  <a:tcPr marL="30091" marR="30091" marT="0" marB="0"/>
                </a:tc>
                <a:tc>
                  <a:txBody>
                    <a:bodyPr/>
                    <a:lstStyle/>
                    <a:p>
                      <a:pPr marL="171450" indent="-171450">
                        <a:lnSpc>
                          <a:spcPct val="100000"/>
                        </a:lnSpc>
                        <a:buFont typeface="Arial" panose="020B0604020202020204" pitchFamily="34" charset="0"/>
                        <a:buChar char="•"/>
                      </a:pPr>
                      <a:r>
                        <a:rPr lang="en-CA" sz="1100" dirty="0">
                          <a:effectLst/>
                        </a:rPr>
                        <a:t>Employee steals cash at the point of sale or register</a:t>
                      </a:r>
                    </a:p>
                    <a:p>
                      <a:pPr marL="171450" indent="-171450">
                        <a:lnSpc>
                          <a:spcPct val="100000"/>
                        </a:lnSpc>
                        <a:buFont typeface="Arial" panose="020B0604020202020204" pitchFamily="34" charset="0"/>
                        <a:buChar char="•"/>
                      </a:pPr>
                      <a:r>
                        <a:rPr lang="en-CA" sz="1100" dirty="0">
                          <a:effectLst/>
                        </a:rPr>
                        <a:t>Employee steals cash for cheques from bank deposits</a:t>
                      </a:r>
                      <a:endParaRPr lang="en-CA" sz="1100" dirty="0">
                        <a:effectLst/>
                        <a:latin typeface="Calibri" panose="020F0502020204030204" pitchFamily="34" charset="0"/>
                        <a:ea typeface="Cambria" panose="02040503050406030204" pitchFamily="18" charset="0"/>
                        <a:cs typeface="Times New Roman" panose="02020603050405020304" pitchFamily="18" charset="0"/>
                      </a:endParaRPr>
                    </a:p>
                  </a:txBody>
                  <a:tcPr marL="30091" marR="30091" marT="0" marB="0"/>
                </a:tc>
                <a:extLst>
                  <a:ext uri="{0D108BD9-81ED-4DB2-BD59-A6C34878D82A}">
                    <a16:rowId xmlns:a16="http://schemas.microsoft.com/office/drawing/2014/main" val="1877971173"/>
                  </a:ext>
                </a:extLst>
              </a:tr>
              <a:tr h="473082">
                <a:tc>
                  <a:txBody>
                    <a:bodyPr/>
                    <a:lstStyle/>
                    <a:p>
                      <a:pPr>
                        <a:lnSpc>
                          <a:spcPct val="107000"/>
                        </a:lnSpc>
                        <a:spcAft>
                          <a:spcPts val="800"/>
                        </a:spcAft>
                      </a:pPr>
                      <a:r>
                        <a:rPr lang="en-CA" sz="1100" dirty="0">
                          <a:effectLst/>
                        </a:rPr>
                        <a:t>Theft of Inventory or Equipment</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tc>
                <a:tc>
                  <a:txBody>
                    <a:bodyPr/>
                    <a:lstStyle/>
                    <a:p>
                      <a:pPr marL="171450" indent="-171450" algn="l" defTabSz="914400" rtl="0" eaLnBrk="1" latinLnBrk="0" hangingPunct="1">
                        <a:lnSpc>
                          <a:spcPct val="100000"/>
                        </a:lnSpc>
                        <a:spcAft>
                          <a:spcPts val="800"/>
                        </a:spcAft>
                        <a:buFont typeface="Arial" panose="020B0604020202020204" pitchFamily="34" charset="0"/>
                        <a:buChar char="•"/>
                      </a:pPr>
                      <a:r>
                        <a:rPr lang="en-CA" sz="1100" kern="1200" dirty="0">
                          <a:solidFill>
                            <a:schemeClr val="tx1"/>
                          </a:solidFill>
                          <a:effectLst/>
                        </a:rPr>
                        <a:t>Employee misappropriates assets purchased by the organization for personal use</a:t>
                      </a:r>
                    </a:p>
                    <a:p>
                      <a:pPr marL="171450" indent="-171450" algn="l" defTabSz="914400" rtl="0" eaLnBrk="1" latinLnBrk="0" hangingPunct="1">
                        <a:lnSpc>
                          <a:spcPct val="100000"/>
                        </a:lnSpc>
                        <a:spcAft>
                          <a:spcPts val="800"/>
                        </a:spcAft>
                        <a:buFont typeface="Arial" panose="020B0604020202020204" pitchFamily="34" charset="0"/>
                        <a:buChar char="•"/>
                      </a:pPr>
                      <a:r>
                        <a:rPr lang="en-CA" sz="1100" kern="1200" dirty="0">
                          <a:solidFill>
                            <a:schemeClr val="tx1"/>
                          </a:solidFill>
                          <a:effectLst/>
                        </a:rPr>
                        <a:t>Employee takes inventory from the organization’s premises </a:t>
                      </a:r>
                      <a:endParaRPr lang="en-CA" sz="1100" kern="1200" dirty="0">
                        <a:solidFill>
                          <a:schemeClr val="tx1"/>
                        </a:solidFill>
                        <a:effectLst/>
                        <a:latin typeface="+mn-lt"/>
                        <a:ea typeface="+mn-ea"/>
                        <a:cs typeface="+mn-cs"/>
                      </a:endParaRPr>
                    </a:p>
                  </a:txBody>
                  <a:tcPr marL="30091" marR="30091" marT="0" marB="0" anchor="b"/>
                </a:tc>
                <a:extLst>
                  <a:ext uri="{0D108BD9-81ED-4DB2-BD59-A6C34878D82A}">
                    <a16:rowId xmlns:a16="http://schemas.microsoft.com/office/drawing/2014/main" val="2431707454"/>
                  </a:ext>
                </a:extLst>
              </a:tr>
              <a:tr h="442726">
                <a:tc>
                  <a:txBody>
                    <a:bodyPr/>
                    <a:lstStyle/>
                    <a:p>
                      <a:pPr>
                        <a:lnSpc>
                          <a:spcPct val="107000"/>
                        </a:lnSpc>
                        <a:spcAft>
                          <a:spcPts val="800"/>
                        </a:spcAft>
                      </a:pPr>
                      <a:r>
                        <a:rPr lang="en-CA" sz="1100" dirty="0">
                          <a:effectLst/>
                        </a:rPr>
                        <a:t>Theft of Proprietary Information</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tc>
                <a:tc>
                  <a:txBody>
                    <a:bodyPr/>
                    <a:lstStyle/>
                    <a:p>
                      <a:pPr marL="171450" indent="-171450">
                        <a:lnSpc>
                          <a:spcPct val="100000"/>
                        </a:lnSpc>
                        <a:spcAft>
                          <a:spcPts val="800"/>
                        </a:spcAft>
                        <a:buFont typeface="Arial" panose="020B0604020202020204" pitchFamily="34" charset="0"/>
                        <a:buChar char="•"/>
                      </a:pPr>
                      <a:r>
                        <a:rPr lang="en-CA" sz="1100" dirty="0">
                          <a:effectLst/>
                        </a:rPr>
                        <a:t>Employee accesses client records for purposes of committing identity theft</a:t>
                      </a:r>
                    </a:p>
                    <a:p>
                      <a:pPr marL="171450" indent="-171450">
                        <a:lnSpc>
                          <a:spcPct val="100000"/>
                        </a:lnSpc>
                        <a:spcAft>
                          <a:spcPts val="800"/>
                        </a:spcAft>
                        <a:buFont typeface="Arial" panose="020B0604020202020204" pitchFamily="34" charset="0"/>
                        <a:buChar char="•"/>
                      </a:pPr>
                      <a:r>
                        <a:rPr lang="en-CA" sz="1100" dirty="0">
                          <a:effectLst/>
                        </a:rPr>
                        <a:t>Employee discloses confidential information for personal financial gain</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nchor="b"/>
                </a:tc>
                <a:extLst>
                  <a:ext uri="{0D108BD9-81ED-4DB2-BD59-A6C34878D82A}">
                    <a16:rowId xmlns:a16="http://schemas.microsoft.com/office/drawing/2014/main" val="1226206080"/>
                  </a:ext>
                </a:extLst>
              </a:tr>
              <a:tr h="442726">
                <a:tc>
                  <a:txBody>
                    <a:bodyPr/>
                    <a:lstStyle/>
                    <a:p>
                      <a:pPr>
                        <a:lnSpc>
                          <a:spcPct val="107000"/>
                        </a:lnSpc>
                        <a:spcAft>
                          <a:spcPts val="800"/>
                        </a:spcAft>
                      </a:pPr>
                      <a:r>
                        <a:rPr lang="en-CA" sz="1100" dirty="0">
                          <a:effectLst/>
                        </a:rPr>
                        <a:t>Billings</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tc>
                <a:tc>
                  <a:txBody>
                    <a:bodyPr/>
                    <a:lstStyle/>
                    <a:p>
                      <a:pPr marL="171450" indent="-171450">
                        <a:lnSpc>
                          <a:spcPct val="100000"/>
                        </a:lnSpc>
                        <a:spcAft>
                          <a:spcPts val="800"/>
                        </a:spcAft>
                        <a:buFont typeface="Arial" panose="020B0604020202020204" pitchFamily="34" charset="0"/>
                        <a:buChar char="•"/>
                      </a:pPr>
                      <a:r>
                        <a:rPr lang="en-CA" sz="1100" dirty="0">
                          <a:effectLst/>
                        </a:rPr>
                        <a:t>Employee uses a corporate credit card for personal purchases</a:t>
                      </a:r>
                    </a:p>
                    <a:p>
                      <a:pPr marL="171450" indent="-171450">
                        <a:lnSpc>
                          <a:spcPct val="100000"/>
                        </a:lnSpc>
                        <a:spcAft>
                          <a:spcPts val="800"/>
                        </a:spcAft>
                        <a:buFont typeface="Arial" panose="020B0604020202020204" pitchFamily="34" charset="0"/>
                        <a:buChar char="•"/>
                      </a:pPr>
                      <a:r>
                        <a:rPr lang="en-CA" sz="1100" dirty="0">
                          <a:effectLst/>
                        </a:rPr>
                        <a:t>Employee submits invoices for payment from a fictitious vendor controlled by the employee</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nchor="b"/>
                </a:tc>
                <a:extLst>
                  <a:ext uri="{0D108BD9-81ED-4DB2-BD59-A6C34878D82A}">
                    <a16:rowId xmlns:a16="http://schemas.microsoft.com/office/drawing/2014/main" val="255200505"/>
                  </a:ext>
                </a:extLst>
              </a:tr>
              <a:tr h="442726">
                <a:tc>
                  <a:txBody>
                    <a:bodyPr/>
                    <a:lstStyle/>
                    <a:p>
                      <a:pPr>
                        <a:lnSpc>
                          <a:spcPct val="107000"/>
                        </a:lnSpc>
                        <a:spcAft>
                          <a:spcPts val="800"/>
                        </a:spcAft>
                      </a:pPr>
                      <a:r>
                        <a:rPr lang="en-CA" sz="1100" dirty="0">
                          <a:effectLst/>
                        </a:rPr>
                        <a:t>Employee Reimbursement</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tc>
                <a:tc>
                  <a:txBody>
                    <a:bodyPr/>
                    <a:lstStyle/>
                    <a:p>
                      <a:pPr marL="171450" indent="-171450">
                        <a:lnSpc>
                          <a:spcPct val="100000"/>
                        </a:lnSpc>
                        <a:spcAft>
                          <a:spcPts val="800"/>
                        </a:spcAft>
                        <a:buFont typeface="Arial" panose="020B0604020202020204" pitchFamily="34" charset="0"/>
                        <a:buChar char="•"/>
                      </a:pPr>
                      <a:r>
                        <a:rPr lang="en-CA" sz="1100" dirty="0">
                          <a:effectLst/>
                        </a:rPr>
                        <a:t>Employee requests reimbursement for personal expense by claiming it as business related</a:t>
                      </a:r>
                    </a:p>
                    <a:p>
                      <a:pPr marL="171450" indent="-171450">
                        <a:lnSpc>
                          <a:spcPct val="100000"/>
                        </a:lnSpc>
                        <a:spcAft>
                          <a:spcPts val="800"/>
                        </a:spcAft>
                        <a:buFont typeface="Arial" panose="020B0604020202020204" pitchFamily="34" charset="0"/>
                        <a:buChar char="•"/>
                      </a:pPr>
                      <a:r>
                        <a:rPr lang="en-CA" sz="1100" dirty="0">
                          <a:effectLst/>
                        </a:rPr>
                        <a:t>Employee submits a single expense for reimbursement multiple times</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nchor="b"/>
                </a:tc>
                <a:extLst>
                  <a:ext uri="{0D108BD9-81ED-4DB2-BD59-A6C34878D82A}">
                    <a16:rowId xmlns:a16="http://schemas.microsoft.com/office/drawing/2014/main" val="966107849"/>
                  </a:ext>
                </a:extLst>
              </a:tr>
              <a:tr h="618683">
                <a:tc>
                  <a:txBody>
                    <a:bodyPr/>
                    <a:lstStyle/>
                    <a:p>
                      <a:pPr>
                        <a:lnSpc>
                          <a:spcPct val="107000"/>
                        </a:lnSpc>
                        <a:spcAft>
                          <a:spcPts val="800"/>
                        </a:spcAft>
                      </a:pPr>
                      <a:r>
                        <a:rPr lang="en-CA" sz="1100" dirty="0">
                          <a:effectLst/>
                        </a:rPr>
                        <a:t>Cheque Tampering</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tc>
                <a:tc>
                  <a:txBody>
                    <a:bodyPr/>
                    <a:lstStyle/>
                    <a:p>
                      <a:pPr marL="171450" indent="-171450">
                        <a:lnSpc>
                          <a:spcPct val="100000"/>
                        </a:lnSpc>
                        <a:spcAft>
                          <a:spcPts val="800"/>
                        </a:spcAft>
                        <a:buFont typeface="Arial" panose="020B0604020202020204" pitchFamily="34" charset="0"/>
                        <a:buChar char="•"/>
                      </a:pPr>
                      <a:r>
                        <a:rPr lang="en-CA" sz="1100" dirty="0">
                          <a:effectLst/>
                        </a:rPr>
                        <a:t>Employee forges signature endorsement on a cheque intended for the organization</a:t>
                      </a:r>
                    </a:p>
                    <a:p>
                      <a:pPr marL="171450" indent="-171450">
                        <a:lnSpc>
                          <a:spcPct val="100000"/>
                        </a:lnSpc>
                        <a:spcAft>
                          <a:spcPts val="800"/>
                        </a:spcAft>
                        <a:buFont typeface="Arial" panose="020B0604020202020204" pitchFamily="34" charset="0"/>
                        <a:buChar char="•"/>
                      </a:pPr>
                      <a:r>
                        <a:rPr lang="en-CA" sz="1100" dirty="0">
                          <a:effectLst/>
                        </a:rPr>
                        <a:t>Employee steals ongoing cheques to a vendor, changes the payee designation on the cheque and deposits the cheque into their personal bank account</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nchor="b"/>
                </a:tc>
                <a:extLst>
                  <a:ext uri="{0D108BD9-81ED-4DB2-BD59-A6C34878D82A}">
                    <a16:rowId xmlns:a16="http://schemas.microsoft.com/office/drawing/2014/main" val="1833465586"/>
                  </a:ext>
                </a:extLst>
              </a:tr>
              <a:tr h="618683">
                <a:tc>
                  <a:txBody>
                    <a:bodyPr/>
                    <a:lstStyle/>
                    <a:p>
                      <a:pPr>
                        <a:lnSpc>
                          <a:spcPct val="107000"/>
                        </a:lnSpc>
                        <a:spcAft>
                          <a:spcPts val="800"/>
                        </a:spcAft>
                      </a:pPr>
                      <a:r>
                        <a:rPr lang="en-CA" sz="1100" dirty="0">
                          <a:effectLst/>
                        </a:rPr>
                        <a:t>Payroll</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tc>
                <a:tc>
                  <a:txBody>
                    <a:bodyPr/>
                    <a:lstStyle/>
                    <a:p>
                      <a:pPr marL="171450" indent="-171450">
                        <a:lnSpc>
                          <a:spcPct val="100000"/>
                        </a:lnSpc>
                        <a:spcAft>
                          <a:spcPts val="800"/>
                        </a:spcAft>
                        <a:buFont typeface="Arial" panose="020B0604020202020204" pitchFamily="34" charset="0"/>
                        <a:buChar char="•"/>
                      </a:pPr>
                      <a:r>
                        <a:rPr lang="en-CA" sz="1100" dirty="0">
                          <a:effectLst/>
                        </a:rPr>
                        <a:t>Employee takes vacations without recording their vacation hours to the payroll system</a:t>
                      </a:r>
                    </a:p>
                    <a:p>
                      <a:pPr marL="171450" indent="-171450">
                        <a:lnSpc>
                          <a:spcPct val="100000"/>
                        </a:lnSpc>
                        <a:spcAft>
                          <a:spcPts val="800"/>
                        </a:spcAft>
                        <a:buFont typeface="Arial" panose="020B0604020202020204" pitchFamily="34" charset="0"/>
                        <a:buChar char="•"/>
                      </a:pPr>
                      <a:r>
                        <a:rPr lang="en-CA" sz="1100" dirty="0">
                          <a:effectLst/>
                        </a:rPr>
                        <a:t>Employee receives salary overpayment from the organization due to falsifying work hours or their pay rates on the payroll system</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nchor="b"/>
                </a:tc>
                <a:extLst>
                  <a:ext uri="{0D108BD9-81ED-4DB2-BD59-A6C34878D82A}">
                    <a16:rowId xmlns:a16="http://schemas.microsoft.com/office/drawing/2014/main" val="722561379"/>
                  </a:ext>
                </a:extLst>
              </a:tr>
              <a:tr h="343069">
                <a:tc>
                  <a:txBody>
                    <a:bodyPr/>
                    <a:lstStyle/>
                    <a:p>
                      <a:pPr>
                        <a:lnSpc>
                          <a:spcPct val="107000"/>
                        </a:lnSpc>
                        <a:spcAft>
                          <a:spcPts val="800"/>
                        </a:spcAft>
                      </a:pPr>
                      <a:r>
                        <a:rPr lang="en-CA" sz="1100" dirty="0">
                          <a:effectLst/>
                        </a:rPr>
                        <a:t>Wire Transfers</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tc>
                <a:tc>
                  <a:txBody>
                    <a:bodyPr/>
                    <a:lstStyle/>
                    <a:p>
                      <a:pPr marL="171450" indent="-171450">
                        <a:lnSpc>
                          <a:spcPct val="100000"/>
                        </a:lnSpc>
                        <a:spcAft>
                          <a:spcPts val="800"/>
                        </a:spcAft>
                        <a:buFont typeface="Arial" panose="020B0604020202020204" pitchFamily="34" charset="0"/>
                        <a:buChar char="•"/>
                      </a:pPr>
                      <a:r>
                        <a:rPr lang="en-CA" sz="1100" dirty="0">
                          <a:effectLst/>
                        </a:rPr>
                        <a:t>Employee wires funds from organization’s bank accounts to an account controlled by the employee or accomplice</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nchor="b"/>
                </a:tc>
                <a:extLst>
                  <a:ext uri="{0D108BD9-81ED-4DB2-BD59-A6C34878D82A}">
                    <a16:rowId xmlns:a16="http://schemas.microsoft.com/office/drawing/2014/main" val="586422700"/>
                  </a:ext>
                </a:extLst>
              </a:tr>
              <a:tr h="0">
                <a:tc>
                  <a:txBody>
                    <a:bodyPr/>
                    <a:lstStyle/>
                    <a:p>
                      <a:pPr>
                        <a:lnSpc>
                          <a:spcPct val="107000"/>
                        </a:lnSpc>
                        <a:spcAft>
                          <a:spcPts val="800"/>
                        </a:spcAft>
                      </a:pPr>
                      <a:r>
                        <a:rPr lang="en-CA" sz="1100" dirty="0">
                          <a:effectLst/>
                        </a:rPr>
                        <a:t>Register Disbursement</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tc>
                <a:tc>
                  <a:txBody>
                    <a:bodyPr/>
                    <a:lstStyle/>
                    <a:p>
                      <a:pPr marL="171450" indent="-171450">
                        <a:lnSpc>
                          <a:spcPct val="100000"/>
                        </a:lnSpc>
                        <a:spcAft>
                          <a:spcPts val="800"/>
                        </a:spcAft>
                        <a:buFont typeface="Arial" panose="020B0604020202020204" pitchFamily="34" charset="0"/>
                        <a:buChar char="•"/>
                      </a:pPr>
                      <a:r>
                        <a:rPr lang="en-CA" sz="1100" dirty="0">
                          <a:effectLst/>
                        </a:rPr>
                        <a:t>Employee issues a refund for fictitious merchandise and keeps the money</a:t>
                      </a:r>
                    </a:p>
                    <a:p>
                      <a:pPr marL="171450" indent="-171450">
                        <a:lnSpc>
                          <a:spcPct val="100000"/>
                        </a:lnSpc>
                        <a:spcAft>
                          <a:spcPts val="800"/>
                        </a:spcAft>
                        <a:buFont typeface="Arial" panose="020B0604020202020204" pitchFamily="34" charset="0"/>
                        <a:buChar char="•"/>
                      </a:pPr>
                      <a:r>
                        <a:rPr lang="en-CA" sz="1100" dirty="0">
                          <a:effectLst/>
                        </a:rPr>
                        <a:t>Employee retains a customer receipt, processes a fictitious voided sale, and keeps the money</a:t>
                      </a:r>
                      <a:endParaRPr lang="en-CA"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30091" marR="30091" marT="0" marB="0" anchor="b"/>
                </a:tc>
                <a:extLst>
                  <a:ext uri="{0D108BD9-81ED-4DB2-BD59-A6C34878D82A}">
                    <a16:rowId xmlns:a16="http://schemas.microsoft.com/office/drawing/2014/main" val="26827935"/>
                  </a:ext>
                </a:extLst>
              </a:tr>
            </a:tbl>
          </a:graphicData>
        </a:graphic>
      </p:graphicFrame>
      <p:sp>
        <p:nvSpPr>
          <p:cNvPr id="4" name="Slide Number Placeholder 3">
            <a:extLst>
              <a:ext uri="{FF2B5EF4-FFF2-40B4-BE49-F238E27FC236}">
                <a16:creationId xmlns:a16="http://schemas.microsoft.com/office/drawing/2014/main" id="{5725FC81-BBEC-4769-AF96-5E2397136777}"/>
              </a:ext>
            </a:extLst>
          </p:cNvPr>
          <p:cNvSpPr>
            <a:spLocks noGrp="1"/>
          </p:cNvSpPr>
          <p:nvPr>
            <p:ph type="sldNum" sz="quarter" idx="12"/>
          </p:nvPr>
        </p:nvSpPr>
        <p:spPr/>
        <p:txBody>
          <a:bodyPr/>
          <a:lstStyle/>
          <a:p>
            <a:fld id="{79772712-449E-4446-B380-18DF2953D1CB}" type="slidenum">
              <a:rPr lang="en-CA" smtClean="0"/>
              <a:t>8</a:t>
            </a:fld>
            <a:endParaRPr lang="en-CA" dirty="0"/>
          </a:p>
        </p:txBody>
      </p:sp>
    </p:spTree>
    <p:extLst>
      <p:ext uri="{BB962C8B-B14F-4D97-AF65-F5344CB8AC3E}">
        <p14:creationId xmlns:p14="http://schemas.microsoft.com/office/powerpoint/2010/main" val="333678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C3562-E15B-4485-B121-0F45BC5D22E6}"/>
              </a:ext>
            </a:extLst>
          </p:cNvPr>
          <p:cNvSpPr>
            <a:spLocks noGrp="1"/>
          </p:cNvSpPr>
          <p:nvPr>
            <p:ph type="title"/>
          </p:nvPr>
        </p:nvSpPr>
        <p:spPr/>
        <p:txBody>
          <a:bodyPr/>
          <a:lstStyle/>
          <a:p>
            <a:pPr algn="ctr"/>
            <a:r>
              <a:rPr lang="en-CA" dirty="0"/>
              <a:t>Corruption Schemes Examples</a:t>
            </a:r>
          </a:p>
        </p:txBody>
      </p:sp>
      <p:graphicFrame>
        <p:nvGraphicFramePr>
          <p:cNvPr id="5" name="Content Placeholder 4">
            <a:extLst>
              <a:ext uri="{FF2B5EF4-FFF2-40B4-BE49-F238E27FC236}">
                <a16:creationId xmlns:a16="http://schemas.microsoft.com/office/drawing/2014/main" id="{1447C593-81A2-4A88-AF0C-803471229518}"/>
              </a:ext>
            </a:extLst>
          </p:cNvPr>
          <p:cNvGraphicFramePr>
            <a:graphicFrameLocks noGrp="1"/>
          </p:cNvGraphicFramePr>
          <p:nvPr>
            <p:ph idx="1"/>
            <p:extLst>
              <p:ext uri="{D42A27DB-BD31-4B8C-83A1-F6EECF244321}">
                <p14:modId xmlns:p14="http://schemas.microsoft.com/office/powerpoint/2010/main" val="585922414"/>
              </p:ext>
            </p:extLst>
          </p:nvPr>
        </p:nvGraphicFramePr>
        <p:xfrm>
          <a:off x="606388" y="1556792"/>
          <a:ext cx="7931224" cy="3972119"/>
        </p:xfrm>
        <a:graphic>
          <a:graphicData uri="http://schemas.openxmlformats.org/drawingml/2006/table">
            <a:tbl>
              <a:tblPr firstRow="1" firstCol="1" bandRow="1">
                <a:tableStyleId>{5C22544A-7EE6-4342-B048-85BDC9FD1C3A}</a:tableStyleId>
              </a:tblPr>
              <a:tblGrid>
                <a:gridCol w="1979529">
                  <a:extLst>
                    <a:ext uri="{9D8B030D-6E8A-4147-A177-3AD203B41FA5}">
                      <a16:colId xmlns:a16="http://schemas.microsoft.com/office/drawing/2014/main" val="2094243766"/>
                    </a:ext>
                  </a:extLst>
                </a:gridCol>
                <a:gridCol w="5951695">
                  <a:extLst>
                    <a:ext uri="{9D8B030D-6E8A-4147-A177-3AD203B41FA5}">
                      <a16:colId xmlns:a16="http://schemas.microsoft.com/office/drawing/2014/main" val="689612652"/>
                    </a:ext>
                  </a:extLst>
                </a:gridCol>
              </a:tblGrid>
              <a:tr h="170099">
                <a:tc>
                  <a:txBody>
                    <a:bodyPr/>
                    <a:lstStyle/>
                    <a:p>
                      <a:pPr marL="0" algn="ctr" defTabSz="914400" rtl="0" eaLnBrk="1" latinLnBrk="0" hangingPunct="1">
                        <a:lnSpc>
                          <a:spcPct val="107000"/>
                        </a:lnSpc>
                        <a:spcAft>
                          <a:spcPts val="800"/>
                        </a:spcAft>
                      </a:pPr>
                      <a:r>
                        <a:rPr lang="en-CA" sz="1100" b="1" kern="1200" dirty="0">
                          <a:solidFill>
                            <a:schemeClr val="lt1"/>
                          </a:solidFill>
                          <a:effectLst/>
                        </a:rPr>
                        <a:t>Type</a:t>
                      </a:r>
                      <a:endParaRPr lang="en-CA" sz="1100" b="1" kern="1200" dirty="0">
                        <a:solidFill>
                          <a:schemeClr val="lt1"/>
                        </a:solidFill>
                        <a:effectLst/>
                        <a:latin typeface="+mn-lt"/>
                        <a:ea typeface="+mn-ea"/>
                        <a:cs typeface="+mn-cs"/>
                      </a:endParaRPr>
                    </a:p>
                  </a:txBody>
                  <a:tcPr marL="67732" marR="67732" marT="0" marB="0"/>
                </a:tc>
                <a:tc>
                  <a:txBody>
                    <a:bodyPr/>
                    <a:lstStyle/>
                    <a:p>
                      <a:pPr marL="0" algn="ctr" defTabSz="914400" rtl="0" eaLnBrk="1" latinLnBrk="0" hangingPunct="1">
                        <a:lnSpc>
                          <a:spcPct val="107000"/>
                        </a:lnSpc>
                        <a:spcAft>
                          <a:spcPts val="800"/>
                        </a:spcAft>
                      </a:pPr>
                      <a:r>
                        <a:rPr lang="en-CA" sz="1100" b="1" kern="1200" dirty="0">
                          <a:solidFill>
                            <a:schemeClr val="lt1"/>
                          </a:solidFill>
                          <a:effectLst/>
                        </a:rPr>
                        <a:t>Examples</a:t>
                      </a:r>
                      <a:endParaRPr lang="en-CA" sz="1100" b="1" kern="1200" dirty="0">
                        <a:solidFill>
                          <a:schemeClr val="lt1"/>
                        </a:solidFill>
                        <a:effectLst/>
                        <a:latin typeface="+mn-lt"/>
                        <a:ea typeface="+mn-ea"/>
                        <a:cs typeface="+mn-cs"/>
                      </a:endParaRPr>
                    </a:p>
                  </a:txBody>
                  <a:tcPr marL="67732" marR="67732" marT="0" marB="0"/>
                </a:tc>
                <a:extLst>
                  <a:ext uri="{0D108BD9-81ED-4DB2-BD59-A6C34878D82A}">
                    <a16:rowId xmlns:a16="http://schemas.microsoft.com/office/drawing/2014/main" val="1112657438"/>
                  </a:ext>
                </a:extLst>
              </a:tr>
              <a:tr h="782734">
                <a:tc>
                  <a:txBody>
                    <a:bodyPr/>
                    <a:lstStyle/>
                    <a:p>
                      <a:pPr marL="0" algn="ctr" defTabSz="914400" rtl="0" eaLnBrk="1" latinLnBrk="0" hangingPunct="1">
                        <a:lnSpc>
                          <a:spcPct val="107000"/>
                        </a:lnSpc>
                        <a:spcAft>
                          <a:spcPts val="800"/>
                        </a:spcAft>
                      </a:pPr>
                      <a:r>
                        <a:rPr lang="en-CA" sz="1100" b="1" kern="1200" dirty="0">
                          <a:solidFill>
                            <a:schemeClr val="lt1"/>
                          </a:solidFill>
                          <a:effectLst/>
                        </a:rPr>
                        <a:t>Conflict of Interest</a:t>
                      </a:r>
                      <a:endParaRPr lang="en-CA" sz="1100" b="1" kern="1200" dirty="0">
                        <a:solidFill>
                          <a:schemeClr val="lt1"/>
                        </a:solidFill>
                        <a:effectLst/>
                        <a:latin typeface="+mn-lt"/>
                        <a:ea typeface="+mn-ea"/>
                        <a:cs typeface="+mn-cs"/>
                      </a:endParaRPr>
                    </a:p>
                  </a:txBody>
                  <a:tcPr marL="67732" marR="67732" marT="0" marB="0"/>
                </a:tc>
                <a:tc>
                  <a:txBody>
                    <a:bodyPr/>
                    <a:lstStyle/>
                    <a:p>
                      <a:pPr marL="0" indent="-171450" algn="l" defTabSz="914400" rtl="0" eaLnBrk="1" latinLnBrk="0" hangingPunct="1">
                        <a:lnSpc>
                          <a:spcPct val="107000"/>
                        </a:lnSpc>
                        <a:spcAft>
                          <a:spcPts val="800"/>
                        </a:spcAft>
                        <a:buFont typeface="Arial" panose="020B0604020202020204" pitchFamily="34" charset="0"/>
                        <a:buChar char="•"/>
                      </a:pPr>
                      <a:r>
                        <a:rPr lang="en-CA" sz="1100" b="0" kern="1200" dirty="0">
                          <a:solidFill>
                            <a:schemeClr val="accent1"/>
                          </a:solidFill>
                          <a:effectLst/>
                        </a:rPr>
                        <a:t>Employee owns an undisclosed interest in a supplier and negotiates a contract between their employer and the supplier, purchasing materials at an inflated price.</a:t>
                      </a:r>
                      <a:endParaRPr lang="en-CA" sz="1100" b="0" kern="1200" dirty="0">
                        <a:solidFill>
                          <a:schemeClr val="accent1"/>
                        </a:solidFill>
                        <a:effectLst/>
                        <a:latin typeface="+mn-lt"/>
                        <a:ea typeface="+mn-ea"/>
                        <a:cs typeface="+mn-cs"/>
                      </a:endParaRPr>
                    </a:p>
                  </a:txBody>
                  <a:tcPr marL="67732" marR="67732" marT="0" marB="0"/>
                </a:tc>
                <a:extLst>
                  <a:ext uri="{0D108BD9-81ED-4DB2-BD59-A6C34878D82A}">
                    <a16:rowId xmlns:a16="http://schemas.microsoft.com/office/drawing/2014/main" val="4267513747"/>
                  </a:ext>
                </a:extLst>
              </a:tr>
              <a:tr h="501804">
                <a:tc>
                  <a:txBody>
                    <a:bodyPr/>
                    <a:lstStyle/>
                    <a:p>
                      <a:pPr marL="0" algn="ctr" defTabSz="914400" rtl="0" eaLnBrk="1" latinLnBrk="0" hangingPunct="1">
                        <a:lnSpc>
                          <a:spcPct val="107000"/>
                        </a:lnSpc>
                        <a:spcAft>
                          <a:spcPts val="800"/>
                        </a:spcAft>
                      </a:pPr>
                      <a:r>
                        <a:rPr lang="en-CA" sz="1100" b="1" kern="1200" dirty="0">
                          <a:solidFill>
                            <a:schemeClr val="lt1"/>
                          </a:solidFill>
                          <a:effectLst/>
                        </a:rPr>
                        <a:t>Bribery</a:t>
                      </a:r>
                      <a:endParaRPr lang="en-CA" sz="1100" b="1" kern="1200" dirty="0">
                        <a:solidFill>
                          <a:schemeClr val="lt1"/>
                        </a:solidFill>
                        <a:effectLst/>
                        <a:latin typeface="+mn-lt"/>
                        <a:ea typeface="+mn-ea"/>
                        <a:cs typeface="+mn-cs"/>
                      </a:endParaRPr>
                    </a:p>
                  </a:txBody>
                  <a:tcPr marL="67732" marR="67732" marT="0" marB="0"/>
                </a:tc>
                <a:tc>
                  <a:txBody>
                    <a:bodyPr/>
                    <a:lstStyle/>
                    <a:p>
                      <a:pPr marL="0" indent="-171450" algn="l" defTabSz="914400" rtl="0" eaLnBrk="1" latinLnBrk="0" hangingPunct="1">
                        <a:lnSpc>
                          <a:spcPct val="107000"/>
                        </a:lnSpc>
                        <a:spcAft>
                          <a:spcPts val="800"/>
                        </a:spcAft>
                        <a:buFont typeface="Arial" panose="020B0604020202020204" pitchFamily="34" charset="0"/>
                        <a:buChar char="•"/>
                      </a:pPr>
                      <a:r>
                        <a:rPr lang="en-CA" sz="1100" b="0" kern="1200" dirty="0">
                          <a:solidFill>
                            <a:schemeClr val="accent1"/>
                          </a:solidFill>
                          <a:effectLst/>
                        </a:rPr>
                        <a:t>Employee offers, gives, receives, or solicits a thing of value to influence a business decision.</a:t>
                      </a:r>
                      <a:endParaRPr lang="en-CA" sz="1100" b="0" kern="1200" dirty="0">
                        <a:solidFill>
                          <a:schemeClr val="accent1"/>
                        </a:solidFill>
                        <a:effectLst/>
                        <a:latin typeface="+mn-lt"/>
                        <a:ea typeface="+mn-ea"/>
                        <a:cs typeface="+mn-cs"/>
                      </a:endParaRPr>
                    </a:p>
                  </a:txBody>
                  <a:tcPr marL="67732" marR="67732" marT="0" marB="0"/>
                </a:tc>
                <a:extLst>
                  <a:ext uri="{0D108BD9-81ED-4DB2-BD59-A6C34878D82A}">
                    <a16:rowId xmlns:a16="http://schemas.microsoft.com/office/drawing/2014/main" val="2843112979"/>
                  </a:ext>
                </a:extLst>
              </a:tr>
              <a:tr h="870254">
                <a:tc>
                  <a:txBody>
                    <a:bodyPr/>
                    <a:lstStyle/>
                    <a:p>
                      <a:pPr marL="0" algn="ctr" defTabSz="914400" rtl="0" eaLnBrk="1" latinLnBrk="0" hangingPunct="1">
                        <a:lnSpc>
                          <a:spcPct val="107000"/>
                        </a:lnSpc>
                        <a:spcAft>
                          <a:spcPts val="800"/>
                        </a:spcAft>
                      </a:pPr>
                      <a:r>
                        <a:rPr lang="en-CA" sz="1100" b="1" kern="1200" dirty="0">
                          <a:solidFill>
                            <a:schemeClr val="lt1"/>
                          </a:solidFill>
                          <a:effectLst/>
                        </a:rPr>
                        <a:t>Kickback</a:t>
                      </a:r>
                      <a:endParaRPr lang="en-CA" sz="1100" b="1" kern="1200" dirty="0">
                        <a:solidFill>
                          <a:schemeClr val="lt1"/>
                        </a:solidFill>
                        <a:effectLst/>
                        <a:latin typeface="+mn-lt"/>
                        <a:ea typeface="+mn-ea"/>
                        <a:cs typeface="+mn-cs"/>
                      </a:endParaRPr>
                    </a:p>
                  </a:txBody>
                  <a:tcPr marL="67732" marR="67732" marT="0" marB="0"/>
                </a:tc>
                <a:tc>
                  <a:txBody>
                    <a:bodyPr/>
                    <a:lstStyle/>
                    <a:p>
                      <a:pPr marL="0" indent="-171450" algn="l" defTabSz="914400" rtl="0" eaLnBrk="1" latinLnBrk="0" hangingPunct="1">
                        <a:lnSpc>
                          <a:spcPct val="107000"/>
                        </a:lnSpc>
                        <a:spcAft>
                          <a:spcPts val="800"/>
                        </a:spcAft>
                        <a:buFont typeface="Arial" panose="020B0604020202020204" pitchFamily="34" charset="0"/>
                        <a:buChar char="•"/>
                      </a:pPr>
                      <a:r>
                        <a:rPr lang="en-CA" sz="1100" b="0" kern="1200" dirty="0">
                          <a:solidFill>
                            <a:schemeClr val="accent1"/>
                          </a:solidFill>
                          <a:effectLst/>
                        </a:rPr>
                        <a:t>Employee receives undisclosed payments from vendors resulting in the organization being overbilled.</a:t>
                      </a:r>
                    </a:p>
                    <a:p>
                      <a:pPr marL="0" indent="-171450" algn="l" defTabSz="914400" rtl="0" eaLnBrk="1" latinLnBrk="0" hangingPunct="1">
                        <a:lnSpc>
                          <a:spcPct val="107000"/>
                        </a:lnSpc>
                        <a:spcAft>
                          <a:spcPts val="800"/>
                        </a:spcAft>
                        <a:buFont typeface="Arial" panose="020B0604020202020204" pitchFamily="34" charset="0"/>
                        <a:buChar char="•"/>
                      </a:pPr>
                      <a:r>
                        <a:rPr lang="en-CA" sz="1100" b="0" kern="1200" dirty="0">
                          <a:solidFill>
                            <a:schemeClr val="accent1"/>
                          </a:solidFill>
                          <a:effectLst/>
                        </a:rPr>
                        <a:t>Employee receives undisclosed payments for directing excess business to a vendor.</a:t>
                      </a:r>
                      <a:endParaRPr lang="en-CA" sz="1100" b="0" kern="1200" dirty="0">
                        <a:solidFill>
                          <a:schemeClr val="accent1"/>
                        </a:solidFill>
                        <a:effectLst/>
                        <a:latin typeface="+mn-lt"/>
                        <a:ea typeface="+mn-ea"/>
                        <a:cs typeface="+mn-cs"/>
                      </a:endParaRPr>
                    </a:p>
                  </a:txBody>
                  <a:tcPr marL="67732" marR="67732" marT="0" marB="0"/>
                </a:tc>
                <a:extLst>
                  <a:ext uri="{0D108BD9-81ED-4DB2-BD59-A6C34878D82A}">
                    <a16:rowId xmlns:a16="http://schemas.microsoft.com/office/drawing/2014/main" val="3951830834"/>
                  </a:ext>
                </a:extLst>
              </a:tr>
              <a:tr h="501804">
                <a:tc>
                  <a:txBody>
                    <a:bodyPr/>
                    <a:lstStyle/>
                    <a:p>
                      <a:pPr marL="0" algn="ctr" defTabSz="914400" rtl="0" eaLnBrk="1" latinLnBrk="0" hangingPunct="1">
                        <a:lnSpc>
                          <a:spcPct val="107000"/>
                        </a:lnSpc>
                        <a:spcAft>
                          <a:spcPts val="800"/>
                        </a:spcAft>
                      </a:pPr>
                      <a:r>
                        <a:rPr lang="en-CA" sz="1100" b="1" kern="1200" dirty="0">
                          <a:solidFill>
                            <a:schemeClr val="lt1"/>
                          </a:solidFill>
                          <a:effectLst/>
                        </a:rPr>
                        <a:t>Bid-Rigging</a:t>
                      </a:r>
                      <a:endParaRPr lang="en-CA" sz="1100" b="1" kern="1200" dirty="0">
                        <a:solidFill>
                          <a:schemeClr val="lt1"/>
                        </a:solidFill>
                        <a:effectLst/>
                        <a:latin typeface="+mn-lt"/>
                        <a:ea typeface="+mn-ea"/>
                        <a:cs typeface="+mn-cs"/>
                      </a:endParaRPr>
                    </a:p>
                  </a:txBody>
                  <a:tcPr marL="67732" marR="67732" marT="0" marB="0"/>
                </a:tc>
                <a:tc>
                  <a:txBody>
                    <a:bodyPr/>
                    <a:lstStyle/>
                    <a:p>
                      <a:pPr marL="0" indent="-171450" algn="l" defTabSz="914400" rtl="0" eaLnBrk="1" latinLnBrk="0" hangingPunct="1">
                        <a:lnSpc>
                          <a:spcPct val="107000"/>
                        </a:lnSpc>
                        <a:spcAft>
                          <a:spcPts val="800"/>
                        </a:spcAft>
                        <a:buFont typeface="Arial" panose="020B0604020202020204" pitchFamily="34" charset="0"/>
                        <a:buChar char="•"/>
                      </a:pPr>
                      <a:r>
                        <a:rPr lang="en-CA" sz="1100" b="0" kern="1200" dirty="0">
                          <a:solidFill>
                            <a:schemeClr val="accent1"/>
                          </a:solidFill>
                          <a:effectLst/>
                        </a:rPr>
                        <a:t>Employee fraudulently assists a vendor in winning a contract through the competitive bidding process.</a:t>
                      </a:r>
                      <a:endParaRPr lang="en-CA" sz="1100" b="0" kern="1200" dirty="0">
                        <a:solidFill>
                          <a:schemeClr val="accent1"/>
                        </a:solidFill>
                        <a:effectLst/>
                        <a:latin typeface="+mn-lt"/>
                        <a:ea typeface="+mn-ea"/>
                        <a:cs typeface="+mn-cs"/>
                      </a:endParaRPr>
                    </a:p>
                  </a:txBody>
                  <a:tcPr marL="67732" marR="67732" marT="0" marB="0"/>
                </a:tc>
                <a:extLst>
                  <a:ext uri="{0D108BD9-81ED-4DB2-BD59-A6C34878D82A}">
                    <a16:rowId xmlns:a16="http://schemas.microsoft.com/office/drawing/2014/main" val="2114770039"/>
                  </a:ext>
                </a:extLst>
              </a:tr>
              <a:tr h="501804">
                <a:tc>
                  <a:txBody>
                    <a:bodyPr/>
                    <a:lstStyle/>
                    <a:p>
                      <a:pPr marL="0" algn="ctr" defTabSz="914400" rtl="0" eaLnBrk="1" latinLnBrk="0" hangingPunct="1">
                        <a:lnSpc>
                          <a:spcPct val="107000"/>
                        </a:lnSpc>
                        <a:spcAft>
                          <a:spcPts val="800"/>
                        </a:spcAft>
                      </a:pPr>
                      <a:r>
                        <a:rPr lang="en-CA" sz="1100" b="1" kern="1200" dirty="0">
                          <a:solidFill>
                            <a:schemeClr val="lt1"/>
                          </a:solidFill>
                          <a:effectLst/>
                        </a:rPr>
                        <a:t>Illegal Gratuities</a:t>
                      </a:r>
                      <a:endParaRPr lang="en-CA" sz="1100" b="1" kern="1200" dirty="0">
                        <a:solidFill>
                          <a:schemeClr val="lt1"/>
                        </a:solidFill>
                        <a:effectLst/>
                        <a:latin typeface="+mn-lt"/>
                        <a:ea typeface="+mn-ea"/>
                        <a:cs typeface="+mn-cs"/>
                      </a:endParaRPr>
                    </a:p>
                  </a:txBody>
                  <a:tcPr marL="67732" marR="67732" marT="0" marB="0"/>
                </a:tc>
                <a:tc>
                  <a:txBody>
                    <a:bodyPr/>
                    <a:lstStyle/>
                    <a:p>
                      <a:pPr marL="0" indent="-171450" algn="l" defTabSz="914400" rtl="0" eaLnBrk="1" latinLnBrk="0" hangingPunct="1">
                        <a:lnSpc>
                          <a:spcPct val="107000"/>
                        </a:lnSpc>
                        <a:spcAft>
                          <a:spcPts val="800"/>
                        </a:spcAft>
                        <a:buFont typeface="Arial" panose="020B0604020202020204" pitchFamily="34" charset="0"/>
                        <a:buChar char="•"/>
                      </a:pPr>
                      <a:r>
                        <a:rPr lang="en-CA" sz="1100" b="0" kern="1200" dirty="0">
                          <a:solidFill>
                            <a:schemeClr val="accent1"/>
                          </a:solidFill>
                          <a:effectLst/>
                        </a:rPr>
                        <a:t>Employee gives or receives something of value to reward a business decision.</a:t>
                      </a:r>
                      <a:endParaRPr lang="en-CA" sz="1100" b="0" kern="1200" dirty="0">
                        <a:solidFill>
                          <a:schemeClr val="accent1"/>
                        </a:solidFill>
                        <a:effectLst/>
                        <a:latin typeface="+mn-lt"/>
                        <a:ea typeface="+mn-ea"/>
                        <a:cs typeface="+mn-cs"/>
                      </a:endParaRPr>
                    </a:p>
                  </a:txBody>
                  <a:tcPr marL="67732" marR="67732" marT="0" marB="0"/>
                </a:tc>
                <a:extLst>
                  <a:ext uri="{0D108BD9-81ED-4DB2-BD59-A6C34878D82A}">
                    <a16:rowId xmlns:a16="http://schemas.microsoft.com/office/drawing/2014/main" val="1301957245"/>
                  </a:ext>
                </a:extLst>
              </a:tr>
              <a:tr h="642269">
                <a:tc>
                  <a:txBody>
                    <a:bodyPr/>
                    <a:lstStyle/>
                    <a:p>
                      <a:pPr marL="0" algn="ctr" defTabSz="914400" rtl="0" eaLnBrk="1" latinLnBrk="0" hangingPunct="1">
                        <a:lnSpc>
                          <a:spcPct val="107000"/>
                        </a:lnSpc>
                        <a:spcAft>
                          <a:spcPts val="800"/>
                        </a:spcAft>
                      </a:pPr>
                      <a:r>
                        <a:rPr lang="en-CA" sz="1100" b="1" kern="1200" dirty="0">
                          <a:solidFill>
                            <a:schemeClr val="lt1"/>
                          </a:solidFill>
                          <a:effectLst/>
                        </a:rPr>
                        <a:t>Economic Extortion</a:t>
                      </a:r>
                      <a:endParaRPr lang="en-CA" sz="1100" b="1" kern="1200" dirty="0">
                        <a:solidFill>
                          <a:schemeClr val="lt1"/>
                        </a:solidFill>
                        <a:effectLst/>
                        <a:latin typeface="+mn-lt"/>
                        <a:ea typeface="+mn-ea"/>
                        <a:cs typeface="+mn-cs"/>
                      </a:endParaRPr>
                    </a:p>
                  </a:txBody>
                  <a:tcPr marL="67732" marR="67732" marT="0" marB="0"/>
                </a:tc>
                <a:tc>
                  <a:txBody>
                    <a:bodyPr/>
                    <a:lstStyle/>
                    <a:p>
                      <a:pPr marL="0" indent="-171450" algn="l" defTabSz="914400" rtl="0" eaLnBrk="1" latinLnBrk="0" hangingPunct="1">
                        <a:lnSpc>
                          <a:spcPct val="107000"/>
                        </a:lnSpc>
                        <a:spcAft>
                          <a:spcPts val="800"/>
                        </a:spcAft>
                        <a:buFont typeface="Arial" panose="020B0604020202020204" pitchFamily="34" charset="0"/>
                        <a:buChar char="•"/>
                      </a:pPr>
                      <a:r>
                        <a:rPr lang="en-CA" sz="1100" b="0" kern="1200" dirty="0">
                          <a:solidFill>
                            <a:schemeClr val="accent1"/>
                          </a:solidFill>
                          <a:effectLst/>
                        </a:rPr>
                        <a:t>Employee demands payment from a vendor for decisions made in the vendor’s favour.  Refusal to pay the extorter results in harm to the vendor.</a:t>
                      </a:r>
                      <a:endParaRPr lang="en-CA" sz="1100" b="0" kern="1200" dirty="0">
                        <a:solidFill>
                          <a:schemeClr val="accent1"/>
                        </a:solidFill>
                        <a:effectLst/>
                        <a:latin typeface="+mn-lt"/>
                        <a:ea typeface="+mn-ea"/>
                        <a:cs typeface="+mn-cs"/>
                      </a:endParaRPr>
                    </a:p>
                  </a:txBody>
                  <a:tcPr marL="67732" marR="67732" marT="0" marB="0"/>
                </a:tc>
                <a:extLst>
                  <a:ext uri="{0D108BD9-81ED-4DB2-BD59-A6C34878D82A}">
                    <a16:rowId xmlns:a16="http://schemas.microsoft.com/office/drawing/2014/main" val="3631086570"/>
                  </a:ext>
                </a:extLst>
              </a:tr>
            </a:tbl>
          </a:graphicData>
        </a:graphic>
      </p:graphicFrame>
      <p:sp>
        <p:nvSpPr>
          <p:cNvPr id="4" name="Slide Number Placeholder 3">
            <a:extLst>
              <a:ext uri="{FF2B5EF4-FFF2-40B4-BE49-F238E27FC236}">
                <a16:creationId xmlns:a16="http://schemas.microsoft.com/office/drawing/2014/main" id="{F23C001C-0DE9-4572-AC9C-F48A2B68198F}"/>
              </a:ext>
            </a:extLst>
          </p:cNvPr>
          <p:cNvSpPr>
            <a:spLocks noGrp="1"/>
          </p:cNvSpPr>
          <p:nvPr>
            <p:ph type="sldNum" sz="quarter" idx="12"/>
          </p:nvPr>
        </p:nvSpPr>
        <p:spPr/>
        <p:txBody>
          <a:bodyPr/>
          <a:lstStyle/>
          <a:p>
            <a:fld id="{79772712-449E-4446-B380-18DF2953D1CB}" type="slidenum">
              <a:rPr lang="en-CA" smtClean="0"/>
              <a:t>9</a:t>
            </a:fld>
            <a:endParaRPr lang="en-CA" dirty="0"/>
          </a:p>
        </p:txBody>
      </p:sp>
    </p:spTree>
    <p:extLst>
      <p:ext uri="{BB962C8B-B14F-4D97-AF65-F5344CB8AC3E}">
        <p14:creationId xmlns:p14="http://schemas.microsoft.com/office/powerpoint/2010/main" val="2978546876"/>
      </p:ext>
    </p:extLst>
  </p:cSld>
  <p:clrMapOvr>
    <a:masterClrMapping/>
  </p:clrMapOvr>
</p:sld>
</file>

<file path=ppt/theme/theme1.xml><?xml version="1.0" encoding="utf-8"?>
<a:theme xmlns:a="http://schemas.openxmlformats.org/drawingml/2006/main" name="Office Theme">
  <a:themeElements>
    <a:clrScheme name="Custom 3">
      <a:dk1>
        <a:srgbClr val="002147"/>
      </a:dk1>
      <a:lt1>
        <a:srgbClr val="A8C8CC"/>
      </a:lt1>
      <a:dk2>
        <a:srgbClr val="007298"/>
      </a:dk2>
      <a:lt2>
        <a:srgbClr val="646569"/>
      </a:lt2>
      <a:accent1>
        <a:srgbClr val="002147"/>
      </a:accent1>
      <a:accent2>
        <a:srgbClr val="78BE20"/>
      </a:accent2>
      <a:accent3>
        <a:srgbClr val="FED100"/>
      </a:accent3>
      <a:accent4>
        <a:srgbClr val="A0ACAA"/>
      </a:accent4>
      <a:accent5>
        <a:srgbClr val="3AAFA9"/>
      </a:accent5>
      <a:accent6>
        <a:srgbClr val="FFFFFF"/>
      </a:accent6>
      <a:hlink>
        <a:srgbClr val="007298"/>
      </a:hlink>
      <a:folHlink>
        <a:srgbClr val="64656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Finance Presentation TEMPLATE.potx" id="{BCC77D05-8962-4DF3-BE82-1BAF8BBE8A4F}" vid="{70541104-FF72-4CB3-B107-61B4988FA1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TM10001115[[fn=Parcel]]</Template>
  <TotalTime>548</TotalTime>
  <Words>2010</Words>
  <Application>Microsoft Office PowerPoint</Application>
  <PresentationFormat>On-screen Show (4:3)</PresentationFormat>
  <Paragraphs>204</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Cambria</vt:lpstr>
      <vt:lpstr>Courier New</vt:lpstr>
      <vt:lpstr>Symbol</vt:lpstr>
      <vt:lpstr>Office Theme</vt:lpstr>
      <vt:lpstr>Fraud Awareness &amp; Prevention</vt:lpstr>
      <vt:lpstr>Introduction</vt:lpstr>
      <vt:lpstr>Learning Objectives</vt:lpstr>
      <vt:lpstr>Employee Responsibilities </vt:lpstr>
      <vt:lpstr>Understanding Fraud</vt:lpstr>
      <vt:lpstr>Fraud Triangle Theory</vt:lpstr>
      <vt:lpstr>Fraud Schemes &amp; Examples</vt:lpstr>
      <vt:lpstr>Asset Misappropriation Examples</vt:lpstr>
      <vt:lpstr>Corruption Schemes Examples</vt:lpstr>
      <vt:lpstr>Internal Controls</vt:lpstr>
      <vt:lpstr>Prevention</vt:lpstr>
      <vt:lpstr>Detection</vt:lpstr>
      <vt:lpstr>Examples of Internal Controls</vt:lpstr>
      <vt:lpstr>Reporting Fraud</vt:lpstr>
      <vt:lpstr>What not to do</vt:lpstr>
      <vt:lpstr>Conclusion</vt:lpstr>
      <vt:lpstr>Case Study: Business Email Compromise (BEC) Scam</vt:lpstr>
      <vt:lpstr>Case Study: Business Email Compromise (BEC) Scam Continued</vt:lpstr>
      <vt:lpstr>Case Study: Business Email Compromise (BEC) Scam Continued</vt:lpstr>
    </vt:vector>
  </TitlesOfParts>
  <Company>Province of British Columbia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dc:title>
  <dc:creator>Batinovic, Harla FIN:EX</dc:creator>
  <cp:lastModifiedBy>Thomas, Victoria F FIN:EX</cp:lastModifiedBy>
  <cp:revision>25</cp:revision>
  <dcterms:created xsi:type="dcterms:W3CDTF">2019-05-15T21:38:18Z</dcterms:created>
  <dcterms:modified xsi:type="dcterms:W3CDTF">2022-02-04T17:01:59Z</dcterms:modified>
</cp:coreProperties>
</file>