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78" r:id="rId2"/>
    <p:sldId id="294" r:id="rId3"/>
    <p:sldId id="261" r:id="rId4"/>
    <p:sldId id="282" r:id="rId5"/>
    <p:sldId id="287" r:id="rId6"/>
    <p:sldId id="286" r:id="rId7"/>
    <p:sldId id="293" r:id="rId8"/>
    <p:sldId id="288" r:id="rId9"/>
    <p:sldId id="295" r:id="rId10"/>
  </p:sldIdLst>
  <p:sldSz cx="5761038" cy="3240088"/>
  <p:notesSz cx="7010400" cy="92964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000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1000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1000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1000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021">
          <p15:clr>
            <a:srgbClr val="A4A3A4"/>
          </p15:clr>
        </p15:guide>
        <p15:guide id="2" pos="1815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arter, Tammi JEDC:EX" initials="CTJ" lastIdx="1" clrIdx="0">
    <p:extLst>
      <p:ext uri="{19B8F6BF-5375-455C-9EA6-DF929625EA0E}">
        <p15:presenceInfo xmlns:p15="http://schemas.microsoft.com/office/powerpoint/2012/main" userId="S::Tammi.Carter@gov.bc.ca::b9663106-d269-453d-8ed8-a8efeaa57105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34075"/>
    <a:srgbClr val="E3A82B"/>
    <a:srgbClr val="0093B4"/>
    <a:srgbClr val="81CAD9"/>
    <a:srgbClr val="63295C"/>
    <a:srgbClr val="0C788E"/>
    <a:srgbClr val="422C16"/>
    <a:srgbClr val="006666"/>
    <a:srgbClr val="0099CC"/>
    <a:srgbClr val="E0C0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88" autoAdjust="0"/>
    <p:restoredTop sz="67538" autoAdjust="0"/>
  </p:normalViewPr>
  <p:slideViewPr>
    <p:cSldViewPr>
      <p:cViewPr varScale="1">
        <p:scale>
          <a:sx n="114" d="100"/>
          <a:sy n="114" d="100"/>
        </p:scale>
        <p:origin x="1747" y="82"/>
      </p:cViewPr>
      <p:guideLst>
        <p:guide orient="horz" pos="1021"/>
        <p:guide pos="181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pPr>
              <a:defRPr/>
            </a:pPr>
            <a:fld id="{33859A27-F60E-42BD-AFD3-74B80AE23913}" type="datetimeFigureOut">
              <a:rPr lang="en-CA"/>
              <a:pPr>
                <a:defRPr/>
              </a:pPr>
              <a:t>2020-06-05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pPr lvl="0"/>
            <a:endParaRPr lang="en-CA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CA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pPr>
              <a:defRPr/>
            </a:pPr>
            <a:fld id="{7F0641F8-93AA-46A5-8885-032063F9638C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36497770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F0641F8-93AA-46A5-8885-032063F9638C}" type="slidenum">
              <a:rPr lang="en-CA" smtClean="0"/>
              <a:pPr>
                <a:defRPr/>
              </a:pPr>
              <a:t>1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4616828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CA" dirty="0"/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57066" indent="-291179"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64717" indent="-232943"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30604" indent="-232943"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96491" indent="-232943"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5D0F9030-90AE-4AC0-9B5E-E86602E7B713}" type="slidenum">
              <a:rPr lang="en-CA" altLang="en-US" sz="1200"/>
              <a:pPr eaLnBrk="1" hangingPunct="1"/>
              <a:t>2</a:t>
            </a:fld>
            <a:endParaRPr lang="en-CA" altLang="en-US" sz="120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CA" sz="115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F0641F8-93AA-46A5-8885-032063F9638C}" type="slidenum">
              <a:rPr lang="en-CA" smtClean="0"/>
              <a:pPr>
                <a:defRPr/>
              </a:pPr>
              <a:t>3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2609324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0" indent="0" defTabSz="931774">
              <a:buFont typeface="Arial" panose="020B0604020202020204" pitchFamily="34" charset="0"/>
              <a:buNone/>
            </a:pPr>
            <a:endParaRPr lang="en-CA" dirty="0"/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57066" indent="-291179"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64717" indent="-232943"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30604" indent="-232943"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96491" indent="-232943"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5D0F9030-90AE-4AC0-9B5E-E86602E7B713}" type="slidenum">
              <a:rPr lang="en-CA" altLang="en-US" sz="1200"/>
              <a:pPr eaLnBrk="1" hangingPunct="1"/>
              <a:t>4</a:t>
            </a:fld>
            <a:endParaRPr lang="en-CA" altLang="en-US" sz="120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defTabSz="931774"/>
            <a:endParaRPr lang="en-CA" dirty="0"/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57066" indent="-291179"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64717" indent="-232943"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30604" indent="-232943"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96491" indent="-232943"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5D0F9030-90AE-4AC0-9B5E-E86602E7B713}" type="slidenum">
              <a:rPr lang="en-CA" altLang="en-US" sz="1200"/>
              <a:pPr eaLnBrk="1" hangingPunct="1"/>
              <a:t>5</a:t>
            </a:fld>
            <a:endParaRPr lang="en-CA" altLang="en-US" sz="120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CA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57066" indent="-291179"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64717" indent="-232943"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30604" indent="-232943"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96491" indent="-232943"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5D0F9030-90AE-4AC0-9B5E-E86602E7B713}" type="slidenum">
              <a:rPr lang="en-CA" altLang="en-US" sz="1200"/>
              <a:pPr eaLnBrk="1" hangingPunct="1"/>
              <a:t>6</a:t>
            </a:fld>
            <a:endParaRPr lang="en-CA" altLang="en-US" sz="120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CA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57066" indent="-291179"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64717" indent="-232943"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30604" indent="-232943"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96491" indent="-232943"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5D0F9030-90AE-4AC0-9B5E-E86602E7B713}" type="slidenum">
              <a:rPr lang="en-CA" altLang="en-US" sz="1200"/>
              <a:pPr eaLnBrk="1" hangingPunct="1"/>
              <a:t>7</a:t>
            </a:fld>
            <a:endParaRPr lang="en-CA" altLang="en-US" sz="120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CA" dirty="0"/>
          </a:p>
          <a:p>
            <a:endParaRPr lang="en-CA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57066" indent="-291179"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64717" indent="-232943"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30604" indent="-232943"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96491" indent="-232943" eaLnBrk="0" hangingPunct="0">
              <a:defRPr sz="1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62377" indent="-232943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3028264" indent="-232943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94151" indent="-232943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960038" indent="-232943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5D0F9030-90AE-4AC0-9B5E-E86602E7B713}" type="slidenum">
              <a:rPr lang="en-CA" altLang="en-US" sz="1200"/>
              <a:pPr eaLnBrk="1" hangingPunct="1"/>
              <a:t>8</a:t>
            </a:fld>
            <a:endParaRPr lang="en-CA" altLang="en-US" sz="120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F0641F8-93AA-46A5-8885-032063F9638C}" type="slidenum">
              <a:rPr lang="en-CA" smtClean="0">
                <a:solidFill>
                  <a:prstClr val="black"/>
                </a:solidFill>
              </a:rPr>
              <a:pPr>
                <a:defRPr/>
              </a:pPr>
              <a:t>9</a:t>
            </a:fld>
            <a:endParaRPr lang="en-CA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14028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717535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423304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l" defTabSz="514350" rtl="0" eaLnBrk="0" fontAlgn="base" hangingPunct="0">
        <a:spcBef>
          <a:spcPct val="0"/>
        </a:spcBef>
        <a:spcAft>
          <a:spcPct val="0"/>
        </a:spcAft>
        <a:defRPr sz="2500">
          <a:solidFill>
            <a:schemeClr val="tx2"/>
          </a:solidFill>
          <a:latin typeface="+mj-lt"/>
          <a:ea typeface="+mj-ea"/>
          <a:cs typeface="+mj-cs"/>
        </a:defRPr>
      </a:lvl1pPr>
      <a:lvl2pPr algn="ctr" defTabSz="514350" rtl="0" eaLnBrk="0" fontAlgn="base" hangingPunct="0">
        <a:spcBef>
          <a:spcPct val="0"/>
        </a:spcBef>
        <a:spcAft>
          <a:spcPct val="0"/>
        </a:spcAft>
        <a:defRPr sz="2500">
          <a:solidFill>
            <a:schemeClr val="tx2"/>
          </a:solidFill>
          <a:latin typeface="Arial" charset="0"/>
          <a:cs typeface="Arial" charset="0"/>
        </a:defRPr>
      </a:lvl2pPr>
      <a:lvl3pPr algn="ctr" defTabSz="514350" rtl="0" eaLnBrk="0" fontAlgn="base" hangingPunct="0">
        <a:spcBef>
          <a:spcPct val="0"/>
        </a:spcBef>
        <a:spcAft>
          <a:spcPct val="0"/>
        </a:spcAft>
        <a:defRPr sz="2500">
          <a:solidFill>
            <a:schemeClr val="tx2"/>
          </a:solidFill>
          <a:latin typeface="Arial" charset="0"/>
          <a:cs typeface="Arial" charset="0"/>
        </a:defRPr>
      </a:lvl3pPr>
      <a:lvl4pPr algn="ctr" defTabSz="514350" rtl="0" eaLnBrk="0" fontAlgn="base" hangingPunct="0">
        <a:spcBef>
          <a:spcPct val="0"/>
        </a:spcBef>
        <a:spcAft>
          <a:spcPct val="0"/>
        </a:spcAft>
        <a:defRPr sz="2500">
          <a:solidFill>
            <a:schemeClr val="tx2"/>
          </a:solidFill>
          <a:latin typeface="Arial" charset="0"/>
          <a:cs typeface="Arial" charset="0"/>
        </a:defRPr>
      </a:lvl4pPr>
      <a:lvl5pPr algn="ctr" defTabSz="514350" rtl="0" eaLnBrk="0" fontAlgn="base" hangingPunct="0">
        <a:spcBef>
          <a:spcPct val="0"/>
        </a:spcBef>
        <a:spcAft>
          <a:spcPct val="0"/>
        </a:spcAft>
        <a:defRPr sz="2500">
          <a:solidFill>
            <a:schemeClr val="tx2"/>
          </a:solidFill>
          <a:latin typeface="Arial" charset="0"/>
          <a:cs typeface="Arial" charset="0"/>
        </a:defRPr>
      </a:lvl5pPr>
      <a:lvl6pPr marL="457200" algn="ctr" defTabSz="514350" rtl="0" fontAlgn="base">
        <a:spcBef>
          <a:spcPct val="0"/>
        </a:spcBef>
        <a:spcAft>
          <a:spcPct val="0"/>
        </a:spcAft>
        <a:defRPr sz="2500">
          <a:solidFill>
            <a:schemeClr val="tx2"/>
          </a:solidFill>
          <a:latin typeface="Arial" charset="0"/>
          <a:cs typeface="Arial" charset="0"/>
        </a:defRPr>
      </a:lvl6pPr>
      <a:lvl7pPr marL="914400" algn="ctr" defTabSz="514350" rtl="0" fontAlgn="base">
        <a:spcBef>
          <a:spcPct val="0"/>
        </a:spcBef>
        <a:spcAft>
          <a:spcPct val="0"/>
        </a:spcAft>
        <a:defRPr sz="2500">
          <a:solidFill>
            <a:schemeClr val="tx2"/>
          </a:solidFill>
          <a:latin typeface="Arial" charset="0"/>
          <a:cs typeface="Arial" charset="0"/>
        </a:defRPr>
      </a:lvl7pPr>
      <a:lvl8pPr marL="1371600" algn="ctr" defTabSz="514350" rtl="0" fontAlgn="base">
        <a:spcBef>
          <a:spcPct val="0"/>
        </a:spcBef>
        <a:spcAft>
          <a:spcPct val="0"/>
        </a:spcAft>
        <a:defRPr sz="2500">
          <a:solidFill>
            <a:schemeClr val="tx2"/>
          </a:solidFill>
          <a:latin typeface="Arial" charset="0"/>
          <a:cs typeface="Arial" charset="0"/>
        </a:defRPr>
      </a:lvl8pPr>
      <a:lvl9pPr marL="1828800" algn="ctr" defTabSz="514350" rtl="0" fontAlgn="base">
        <a:spcBef>
          <a:spcPct val="0"/>
        </a:spcBef>
        <a:spcAft>
          <a:spcPct val="0"/>
        </a:spcAft>
        <a:defRPr sz="25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193675" indent="-193675" algn="l" defTabSz="514350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417513" indent="-160338" algn="l" defTabSz="514350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  <a:cs typeface="+mn-cs"/>
        </a:defRPr>
      </a:lvl2pPr>
      <a:lvl3pPr marL="642938" indent="-128588" algn="l" defTabSz="514350" rtl="0" eaLnBrk="0" fontAlgn="base" hangingPunct="0">
        <a:spcBef>
          <a:spcPct val="20000"/>
        </a:spcBef>
        <a:spcAft>
          <a:spcPct val="0"/>
        </a:spcAft>
        <a:buChar char="•"/>
        <a:defRPr sz="1400">
          <a:solidFill>
            <a:schemeClr val="tx1"/>
          </a:solidFill>
          <a:latin typeface="+mn-lt"/>
          <a:cs typeface="+mn-cs"/>
        </a:defRPr>
      </a:lvl3pPr>
      <a:lvl4pPr marL="900113" indent="-128588" algn="l" defTabSz="514350" rtl="0" eaLnBrk="0" fontAlgn="base" hangingPunct="0">
        <a:spcBef>
          <a:spcPct val="20000"/>
        </a:spcBef>
        <a:spcAft>
          <a:spcPct val="0"/>
        </a:spcAft>
        <a:buChar char="–"/>
        <a:defRPr sz="1100">
          <a:solidFill>
            <a:schemeClr val="tx1"/>
          </a:solidFill>
          <a:latin typeface="+mn-lt"/>
          <a:cs typeface="+mn-cs"/>
        </a:defRPr>
      </a:lvl4pPr>
      <a:lvl5pPr marL="1157288" indent="-128588" algn="l" defTabSz="514350" rtl="0" eaLnBrk="0" fontAlgn="base" hangingPunct="0">
        <a:spcBef>
          <a:spcPct val="20000"/>
        </a:spcBef>
        <a:spcAft>
          <a:spcPct val="0"/>
        </a:spcAft>
        <a:buChar char="»"/>
        <a:defRPr sz="1100">
          <a:solidFill>
            <a:schemeClr val="tx1"/>
          </a:solidFill>
          <a:latin typeface="+mn-lt"/>
          <a:cs typeface="+mn-cs"/>
        </a:defRPr>
      </a:lvl5pPr>
      <a:lvl6pPr marL="1614488" indent="-128588" algn="l" defTabSz="514350" rtl="0" fontAlgn="base">
        <a:spcBef>
          <a:spcPct val="20000"/>
        </a:spcBef>
        <a:spcAft>
          <a:spcPct val="0"/>
        </a:spcAft>
        <a:buChar char="»"/>
        <a:defRPr sz="1100">
          <a:solidFill>
            <a:schemeClr val="tx1"/>
          </a:solidFill>
          <a:latin typeface="+mn-lt"/>
          <a:cs typeface="+mn-cs"/>
        </a:defRPr>
      </a:lvl6pPr>
      <a:lvl7pPr marL="2071688" indent="-128588" algn="l" defTabSz="514350" rtl="0" fontAlgn="base">
        <a:spcBef>
          <a:spcPct val="20000"/>
        </a:spcBef>
        <a:spcAft>
          <a:spcPct val="0"/>
        </a:spcAft>
        <a:buChar char="»"/>
        <a:defRPr sz="1100">
          <a:solidFill>
            <a:schemeClr val="tx1"/>
          </a:solidFill>
          <a:latin typeface="+mn-lt"/>
          <a:cs typeface="+mn-cs"/>
        </a:defRPr>
      </a:lvl7pPr>
      <a:lvl8pPr marL="2528888" indent="-128588" algn="l" defTabSz="514350" rtl="0" fontAlgn="base">
        <a:spcBef>
          <a:spcPct val="20000"/>
        </a:spcBef>
        <a:spcAft>
          <a:spcPct val="0"/>
        </a:spcAft>
        <a:buChar char="»"/>
        <a:defRPr sz="1100">
          <a:solidFill>
            <a:schemeClr val="tx1"/>
          </a:solidFill>
          <a:latin typeface="+mn-lt"/>
          <a:cs typeface="+mn-cs"/>
        </a:defRPr>
      </a:lvl8pPr>
      <a:lvl9pPr marL="2986088" indent="-128588" algn="l" defTabSz="514350" rtl="0" fontAlgn="base">
        <a:spcBef>
          <a:spcPct val="20000"/>
        </a:spcBef>
        <a:spcAft>
          <a:spcPct val="0"/>
        </a:spcAft>
        <a:buChar char="»"/>
        <a:defRPr sz="11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2.gov.bc.ca/gov/content/governments/technology-innovation/bckdf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hyperlink" Target="mailto:BCKDF@gov.bc.ca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50"/>
          <p:cNvSpPr>
            <a:spLocks noGrp="1" noChangeArrowheads="1"/>
          </p:cNvSpPr>
          <p:nvPr>
            <p:ph type="ctrTitle" idx="4294967295"/>
          </p:nvPr>
        </p:nvSpPr>
        <p:spPr>
          <a:xfrm>
            <a:off x="144215" y="611932"/>
            <a:ext cx="4608513" cy="1800200"/>
          </a:xfrm>
          <a:prstGeom prst="rect">
            <a:avLst/>
          </a:prstGeom>
        </p:spPr>
        <p:txBody>
          <a:bodyPr/>
          <a:lstStyle/>
          <a:p>
            <a:r>
              <a:rPr lang="en-US" sz="2200" b="1" dirty="0">
                <a:solidFill>
                  <a:srgbClr val="002C70"/>
                </a:solidFill>
              </a:rPr>
              <a:t>BC Knowledge </a:t>
            </a:r>
            <a:br>
              <a:rPr lang="en-US" sz="2200" b="1" dirty="0">
                <a:solidFill>
                  <a:srgbClr val="002C70"/>
                </a:solidFill>
              </a:rPr>
            </a:br>
            <a:r>
              <a:rPr lang="en-US" sz="2200" b="1" dirty="0">
                <a:solidFill>
                  <a:srgbClr val="002C70"/>
                </a:solidFill>
              </a:rPr>
              <a:t>Development Fund</a:t>
            </a:r>
            <a:br>
              <a:rPr lang="en-US" sz="2000" b="1" dirty="0">
                <a:solidFill>
                  <a:srgbClr val="002C70"/>
                </a:solidFill>
              </a:rPr>
            </a:br>
            <a:br>
              <a:rPr lang="en-US" sz="1600" b="1" dirty="0">
                <a:solidFill>
                  <a:srgbClr val="002C70"/>
                </a:solidFill>
              </a:rPr>
            </a:br>
            <a:r>
              <a:rPr lang="en-US" sz="1200" i="1" dirty="0">
                <a:solidFill>
                  <a:srgbClr val="002C70"/>
                </a:solidFill>
              </a:rPr>
              <a:t>Investing in B.C.’s Research Infrastructure</a:t>
            </a:r>
            <a:br>
              <a:rPr lang="en-US" sz="1200" i="1" dirty="0">
                <a:solidFill>
                  <a:srgbClr val="002C70"/>
                </a:solidFill>
              </a:rPr>
            </a:br>
            <a:br>
              <a:rPr lang="en-US" sz="400" i="1" dirty="0">
                <a:solidFill>
                  <a:srgbClr val="002C70"/>
                </a:solidFill>
              </a:rPr>
            </a:br>
            <a:r>
              <a:rPr lang="en-US" sz="1200" i="1" dirty="0">
                <a:solidFill>
                  <a:srgbClr val="002C70"/>
                </a:solidFill>
              </a:rPr>
              <a:t>Investing in B.C.’s Future</a:t>
            </a:r>
            <a:br>
              <a:rPr lang="en-US" sz="1200" i="1" dirty="0">
                <a:solidFill>
                  <a:srgbClr val="002C70"/>
                </a:solidFill>
              </a:rPr>
            </a:br>
            <a:br>
              <a:rPr lang="en-US" sz="1400" i="1" dirty="0">
                <a:solidFill>
                  <a:srgbClr val="002C70"/>
                </a:solidFill>
              </a:rPr>
            </a:br>
            <a:r>
              <a:rPr lang="en-US" sz="1400" b="1" i="1" dirty="0">
                <a:solidFill>
                  <a:srgbClr val="002C70"/>
                </a:solidFill>
              </a:rPr>
              <a:t>Webinar info session September 19, 2018</a:t>
            </a:r>
            <a:br>
              <a:rPr lang="en-US" sz="1200" b="1" i="1" dirty="0">
                <a:solidFill>
                  <a:srgbClr val="002C70"/>
                </a:solidFill>
              </a:rPr>
            </a:br>
            <a:br>
              <a:rPr lang="en-US" sz="1200" b="1" i="1" dirty="0">
                <a:solidFill>
                  <a:srgbClr val="002C70"/>
                </a:solidFill>
              </a:rPr>
            </a:br>
            <a:br>
              <a:rPr lang="en-US" sz="1200" b="1" i="1" dirty="0">
                <a:solidFill>
                  <a:srgbClr val="002C70"/>
                </a:solidFill>
              </a:rPr>
            </a:br>
            <a:endParaRPr lang="es-ES" altLang="en-US" sz="900" i="1" dirty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8D8B9BD-0E20-409F-A21A-E3253242EC6F}"/>
              </a:ext>
            </a:extLst>
          </p:cNvPr>
          <p:cNvSpPr/>
          <p:nvPr/>
        </p:nvSpPr>
        <p:spPr bwMode="auto">
          <a:xfrm>
            <a:off x="4824735" y="2628156"/>
            <a:ext cx="792088" cy="504056"/>
          </a:xfrm>
          <a:prstGeom prst="rect">
            <a:avLst/>
          </a:prstGeom>
          <a:solidFill>
            <a:srgbClr val="23407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51435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A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0162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88231" y="2987675"/>
            <a:ext cx="3960813" cy="2308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CA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BCKDF Webinar</a:t>
            </a:r>
          </a:p>
        </p:txBody>
      </p:sp>
      <p:sp>
        <p:nvSpPr>
          <p:cNvPr id="6" name="TextBox 4"/>
          <p:cNvSpPr txBox="1">
            <a:spLocks noChangeArrowheads="1"/>
          </p:cNvSpPr>
          <p:nvPr/>
        </p:nvSpPr>
        <p:spPr bwMode="auto">
          <a:xfrm>
            <a:off x="5386388" y="2973388"/>
            <a:ext cx="1022523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1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1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1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1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1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1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E8893021-8009-46DB-A52D-455D23BBAB31}" type="slidenum">
              <a:rPr lang="en-CA" altLang="en-US">
                <a:latin typeface="Calibri" pitchFamily="34" charset="0"/>
              </a:rPr>
              <a:pPr eaLnBrk="1" hangingPunct="1">
                <a:spcBef>
                  <a:spcPct val="0"/>
                </a:spcBef>
                <a:buFontTx/>
                <a:buNone/>
              </a:pPr>
              <a:t>2</a:t>
            </a:fld>
            <a:endParaRPr lang="en-CA" altLang="en-US" dirty="0">
              <a:latin typeface="Calibri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521C3CE-E34D-674A-8520-B14F55A53DA0}"/>
              </a:ext>
            </a:extLst>
          </p:cNvPr>
          <p:cNvSpPr txBox="1"/>
          <p:nvPr/>
        </p:nvSpPr>
        <p:spPr>
          <a:xfrm>
            <a:off x="152399" y="133350"/>
            <a:ext cx="53924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002C70"/>
                </a:solidFill>
              </a:rPr>
              <a:t>BCKDF application process</a:t>
            </a: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916" t="29333" r="28229" b="47167"/>
          <a:stretch/>
        </p:blipFill>
        <p:spPr bwMode="auto">
          <a:xfrm>
            <a:off x="216223" y="899964"/>
            <a:ext cx="5375063" cy="18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216223" y="592187"/>
            <a:ext cx="553642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u="sng" dirty="0">
                <a:hlinkClick r:id="rId4"/>
              </a:rPr>
              <a:t>https://www2.gov.bc.ca/gov/content/governments/technology-innovation/bckdf</a:t>
            </a:r>
            <a:r>
              <a:rPr lang="en-CA" u="sng" dirty="0">
                <a:highlight>
                  <a:srgbClr val="FFFF00"/>
                </a:highlight>
              </a:rPr>
              <a:t> </a:t>
            </a:r>
            <a:endParaRPr lang="en-CA" sz="900" dirty="0"/>
          </a:p>
        </p:txBody>
      </p:sp>
      <p:sp>
        <p:nvSpPr>
          <p:cNvPr id="10" name="TextBox 9"/>
          <p:cNvSpPr txBox="1"/>
          <p:nvPr/>
        </p:nvSpPr>
        <p:spPr>
          <a:xfrm>
            <a:off x="3528592" y="2340124"/>
            <a:ext cx="108011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CA" sz="6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Note that CFI approval does NOT imply </a:t>
            </a:r>
            <a:r>
              <a:rPr lang="en-CA" sz="6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BCKDF</a:t>
            </a:r>
            <a:r>
              <a:rPr lang="en-CA" sz="6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 approval</a:t>
            </a:r>
          </a:p>
        </p:txBody>
      </p:sp>
    </p:spTree>
    <p:extLst>
      <p:ext uri="{BB962C8B-B14F-4D97-AF65-F5344CB8AC3E}">
        <p14:creationId xmlns:p14="http://schemas.microsoft.com/office/powerpoint/2010/main" val="40472197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>
            <a:lum/>
          </a:blip>
          <a:srcRect/>
          <a:stretch>
            <a:fillRect t="-10000" b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" y="0"/>
            <a:ext cx="5760156" cy="3240088"/>
          </a:xfrm>
          <a:prstGeom prst="rect">
            <a:avLst/>
          </a:prstGeom>
        </p:spPr>
      </p:pic>
      <p:sp>
        <p:nvSpPr>
          <p:cNvPr id="307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88925" y="107950"/>
            <a:ext cx="5186363" cy="539750"/>
          </a:xfrm>
          <a:prstGeom prst="rect">
            <a:avLst/>
          </a:prstGeom>
        </p:spPr>
        <p:txBody>
          <a:bodyPr/>
          <a:lstStyle/>
          <a:p>
            <a:r>
              <a:rPr lang="en-US" sz="2400" b="1" dirty="0">
                <a:solidFill>
                  <a:schemeClr val="bg1"/>
                </a:solidFill>
              </a:rPr>
              <a:t>BCKDF: Research priorities</a:t>
            </a:r>
          </a:p>
        </p:txBody>
      </p:sp>
      <p:sp>
        <p:nvSpPr>
          <p:cNvPr id="6147" name="TextBox 2"/>
          <p:cNvSpPr txBox="1">
            <a:spLocks noChangeArrowheads="1"/>
          </p:cNvSpPr>
          <p:nvPr/>
        </p:nvSpPr>
        <p:spPr bwMode="auto">
          <a:xfrm>
            <a:off x="287858" y="2987675"/>
            <a:ext cx="3960813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1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1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1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1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1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1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>
              <a:buNone/>
              <a:defRPr/>
            </a:pPr>
            <a:r>
              <a:rPr lang="en-CA" sz="900" dirty="0">
                <a:solidFill>
                  <a:schemeClr val="bg1"/>
                </a:solidFill>
                <a:latin typeface="Calibri" panose="020F0502020204030204" pitchFamily="34" charset="0"/>
              </a:rPr>
              <a:t>BCKDF Webinar</a:t>
            </a:r>
          </a:p>
        </p:txBody>
      </p:sp>
      <p:sp>
        <p:nvSpPr>
          <p:cNvPr id="6148" name="TextBox 4"/>
          <p:cNvSpPr txBox="1">
            <a:spLocks noChangeArrowheads="1"/>
          </p:cNvSpPr>
          <p:nvPr/>
        </p:nvSpPr>
        <p:spPr bwMode="auto">
          <a:xfrm>
            <a:off x="5386388" y="2973388"/>
            <a:ext cx="1022523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1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1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1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1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1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1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E8893021-8009-46DB-A52D-455D23BBAB31}" type="slidenum">
              <a:rPr lang="en-CA" altLang="en-US">
                <a:solidFill>
                  <a:schemeClr val="bg1"/>
                </a:solidFill>
                <a:latin typeface="Calibri" pitchFamily="34" charset="0"/>
              </a:rPr>
              <a:pPr eaLnBrk="1" hangingPunct="1">
                <a:spcBef>
                  <a:spcPct val="0"/>
                </a:spcBef>
                <a:buFontTx/>
                <a:buNone/>
              </a:pPr>
              <a:t>3</a:t>
            </a:fld>
            <a:endParaRPr lang="en-CA" altLang="en-US" dirty="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8" name="Rectangle 17"/>
          <p:cNvSpPr>
            <a:spLocks noGrp="1" noChangeArrowheads="1"/>
          </p:cNvSpPr>
          <p:nvPr/>
        </p:nvSpPr>
        <p:spPr bwMode="auto">
          <a:xfrm>
            <a:off x="144028" y="755948"/>
            <a:ext cx="5472795" cy="2030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>
            <a:lvl1pPr marL="193675" indent="-193675" algn="l" defTabSz="51435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17513" indent="-160338" algn="l" defTabSz="514350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  <a:cs typeface="+mn-cs"/>
              </a:defRPr>
            </a:lvl2pPr>
            <a:lvl3pPr marL="642938" indent="-128588" algn="l" defTabSz="514350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400">
                <a:solidFill>
                  <a:schemeClr val="tx1"/>
                </a:solidFill>
                <a:latin typeface="+mn-lt"/>
                <a:cs typeface="+mn-cs"/>
              </a:defRPr>
            </a:lvl3pPr>
            <a:lvl4pPr marL="900113" indent="-128588" algn="l" defTabSz="514350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100">
                <a:solidFill>
                  <a:schemeClr val="tx1"/>
                </a:solidFill>
                <a:latin typeface="+mn-lt"/>
                <a:cs typeface="+mn-cs"/>
              </a:defRPr>
            </a:lvl4pPr>
            <a:lvl5pPr marL="1157288" indent="-128588" algn="l" defTabSz="514350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100">
                <a:solidFill>
                  <a:schemeClr val="tx1"/>
                </a:solidFill>
                <a:latin typeface="+mn-lt"/>
                <a:cs typeface="+mn-cs"/>
              </a:defRPr>
            </a:lvl5pPr>
            <a:lvl6pPr marL="1614488" indent="-128588" algn="l" defTabSz="514350" rtl="0" fontAlgn="base">
              <a:spcBef>
                <a:spcPct val="20000"/>
              </a:spcBef>
              <a:spcAft>
                <a:spcPct val="0"/>
              </a:spcAft>
              <a:buChar char="»"/>
              <a:defRPr sz="1100">
                <a:solidFill>
                  <a:schemeClr val="tx1"/>
                </a:solidFill>
                <a:latin typeface="+mn-lt"/>
                <a:cs typeface="+mn-cs"/>
              </a:defRPr>
            </a:lvl6pPr>
            <a:lvl7pPr marL="2071688" indent="-128588" algn="l" defTabSz="514350" rtl="0" fontAlgn="base">
              <a:spcBef>
                <a:spcPct val="20000"/>
              </a:spcBef>
              <a:spcAft>
                <a:spcPct val="0"/>
              </a:spcAft>
              <a:buChar char="»"/>
              <a:defRPr sz="1100">
                <a:solidFill>
                  <a:schemeClr val="tx1"/>
                </a:solidFill>
                <a:latin typeface="+mn-lt"/>
                <a:cs typeface="+mn-cs"/>
              </a:defRPr>
            </a:lvl7pPr>
            <a:lvl8pPr marL="2528888" indent="-128588" algn="l" defTabSz="514350" rtl="0" fontAlgn="base">
              <a:spcBef>
                <a:spcPct val="20000"/>
              </a:spcBef>
              <a:spcAft>
                <a:spcPct val="0"/>
              </a:spcAft>
              <a:buChar char="»"/>
              <a:defRPr sz="1100">
                <a:solidFill>
                  <a:schemeClr val="tx1"/>
                </a:solidFill>
                <a:latin typeface="+mn-lt"/>
                <a:cs typeface="+mn-cs"/>
              </a:defRPr>
            </a:lvl8pPr>
            <a:lvl9pPr marL="2986088" indent="-128588" algn="l" defTabSz="514350" rtl="0" fontAlgn="base">
              <a:spcBef>
                <a:spcPct val="20000"/>
              </a:spcBef>
              <a:spcAft>
                <a:spcPct val="0"/>
              </a:spcAft>
              <a:buChar char="»"/>
              <a:defRPr sz="11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eaLnBrk="1" hangingPunct="1">
              <a:spcAft>
                <a:spcPts val="1000"/>
              </a:spcAft>
              <a:buFont typeface="Wingdings" panose="05000000000000000000" pitchFamily="2" charset="2"/>
              <a:buChar char="§"/>
              <a:defRPr/>
            </a:pPr>
            <a:r>
              <a:rPr lang="en-CA" altLang="en-US" sz="2600" b="1" i="1" dirty="0">
                <a:solidFill>
                  <a:schemeClr val="bg1"/>
                </a:solidFill>
                <a:latin typeface="Calibri" panose="020F0502020204030204" pitchFamily="34" charset="0"/>
              </a:rPr>
              <a:t>Societal, environmental, and economic </a:t>
            </a:r>
            <a:r>
              <a:rPr lang="en-CA" altLang="en-US" sz="2600" i="1" dirty="0">
                <a:solidFill>
                  <a:schemeClr val="bg1"/>
                </a:solidFill>
                <a:latin typeface="Calibri" panose="020F0502020204030204" pitchFamily="34" charset="0"/>
              </a:rPr>
              <a:t>benefits to B.C.</a:t>
            </a:r>
          </a:p>
          <a:p>
            <a:pPr eaLnBrk="1" hangingPunct="1">
              <a:spcAft>
                <a:spcPts val="600"/>
              </a:spcAft>
              <a:buFont typeface="Wingdings" panose="05000000000000000000" pitchFamily="2" charset="2"/>
              <a:buChar char="§"/>
              <a:defRPr/>
            </a:pPr>
            <a:r>
              <a:rPr lang="en-CA" altLang="en-US" sz="2600" b="1" i="1" dirty="0">
                <a:solidFill>
                  <a:schemeClr val="bg1"/>
                </a:solidFill>
                <a:latin typeface="Calibri" panose="020F0502020204030204" pitchFamily="34" charset="0"/>
              </a:rPr>
              <a:t>Research translation </a:t>
            </a:r>
            <a:r>
              <a:rPr lang="en-CA" altLang="en-US" sz="2600" i="1" dirty="0">
                <a:solidFill>
                  <a:schemeClr val="bg1"/>
                </a:solidFill>
                <a:latin typeface="Calibri" panose="020F0502020204030204" pitchFamily="34" charset="0"/>
              </a:rPr>
              <a:t>(plans to achieve expected benefits of research)</a:t>
            </a:r>
            <a:endParaRPr lang="en-CA" altLang="en-US" b="1" i="1" dirty="0">
              <a:solidFill>
                <a:schemeClr val="bg1"/>
              </a:solidFill>
              <a:latin typeface="Calibri" panose="020F0502020204030204" pitchFamily="34" charset="0"/>
            </a:endParaRPr>
          </a:p>
          <a:p>
            <a:pPr marL="0" indent="0" eaLnBrk="1" hangingPunct="1">
              <a:buFontTx/>
              <a:buNone/>
              <a:defRPr/>
            </a:pPr>
            <a:endParaRPr lang="en-US" altLang="en-US" sz="1400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88231" y="2987675"/>
            <a:ext cx="3960813" cy="2308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CA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BCKDF Webinar</a:t>
            </a:r>
          </a:p>
        </p:txBody>
      </p:sp>
      <p:sp>
        <p:nvSpPr>
          <p:cNvPr id="6" name="TextBox 4"/>
          <p:cNvSpPr txBox="1">
            <a:spLocks noChangeArrowheads="1"/>
          </p:cNvSpPr>
          <p:nvPr/>
        </p:nvSpPr>
        <p:spPr bwMode="auto">
          <a:xfrm>
            <a:off x="5386388" y="2973388"/>
            <a:ext cx="1022523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1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1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1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1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1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1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E8893021-8009-46DB-A52D-455D23BBAB31}" type="slidenum">
              <a:rPr lang="en-CA" altLang="en-US">
                <a:latin typeface="Calibri" pitchFamily="34" charset="0"/>
              </a:rPr>
              <a:pPr eaLnBrk="1" hangingPunct="1">
                <a:spcBef>
                  <a:spcPct val="0"/>
                </a:spcBef>
                <a:buFontTx/>
                <a:buNone/>
              </a:pPr>
              <a:t>4</a:t>
            </a:fld>
            <a:endParaRPr lang="en-CA" altLang="en-US" dirty="0">
              <a:latin typeface="Calibri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521C3CE-E34D-674A-8520-B14F55A53DA0}"/>
              </a:ext>
            </a:extLst>
          </p:cNvPr>
          <p:cNvSpPr txBox="1"/>
          <p:nvPr/>
        </p:nvSpPr>
        <p:spPr>
          <a:xfrm>
            <a:off x="152399" y="133350"/>
            <a:ext cx="53924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002C70"/>
                </a:solidFill>
              </a:rPr>
              <a:t>BCKDF</a:t>
            </a:r>
            <a:r>
              <a:rPr lang="en-US" sz="2000" b="1" dirty="0">
                <a:solidFill>
                  <a:srgbClr val="002C70"/>
                </a:solidFill>
              </a:rPr>
              <a:t>: </a:t>
            </a:r>
            <a:r>
              <a:rPr lang="en-CA" sz="2000" b="1" dirty="0">
                <a:solidFill>
                  <a:srgbClr val="002C70"/>
                </a:solidFill>
              </a:rPr>
              <a:t>Societal benefits for B.C. </a:t>
            </a:r>
            <a:endParaRPr lang="en-US" sz="2400" b="1" dirty="0">
              <a:solidFill>
                <a:srgbClr val="002C7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62396" y="612513"/>
            <a:ext cx="5382417" cy="2231667"/>
          </a:xfrm>
          <a:prstGeom prst="rect">
            <a:avLst/>
          </a:prstGeom>
        </p:spPr>
        <p:txBody>
          <a:bodyPr/>
          <a:lstStyle/>
          <a:p>
            <a:pPr defTabSz="514350" eaLnBrk="0" hangingPunct="0">
              <a:spcBef>
                <a:spcPct val="20000"/>
              </a:spcBef>
              <a:spcAft>
                <a:spcPts val="400"/>
              </a:spcAft>
            </a:pPr>
            <a:r>
              <a:rPr lang="en-CA" sz="1600" dirty="0">
                <a:solidFill>
                  <a:srgbClr val="002C70"/>
                </a:solidFill>
              </a:rPr>
              <a:t>Examples:</a:t>
            </a:r>
          </a:p>
          <a:p>
            <a:pPr marL="193675" indent="-193675" defTabSz="514350" eaLnBrk="0" hangingPunct="0">
              <a:spcBef>
                <a:spcPct val="20000"/>
              </a:spcBef>
              <a:spcAft>
                <a:spcPts val="400"/>
              </a:spcAft>
              <a:buChar char="•"/>
            </a:pPr>
            <a:r>
              <a:rPr lang="en-CA" sz="1400" dirty="0">
                <a:solidFill>
                  <a:srgbClr val="002C70"/>
                </a:solidFill>
              </a:rPr>
              <a:t>Improvements to health and well-being of British Columbians</a:t>
            </a:r>
          </a:p>
          <a:p>
            <a:pPr marL="193675" indent="-193675" defTabSz="514350" eaLnBrk="0" hangingPunct="0">
              <a:spcBef>
                <a:spcPct val="20000"/>
              </a:spcBef>
              <a:spcAft>
                <a:spcPts val="400"/>
              </a:spcAft>
              <a:buChar char="•"/>
            </a:pPr>
            <a:r>
              <a:rPr lang="en-CA" sz="1400" dirty="0">
                <a:solidFill>
                  <a:srgbClr val="002C70"/>
                </a:solidFill>
              </a:rPr>
              <a:t>Benefits for equity-seeking groups or Indigenous peoples</a:t>
            </a:r>
          </a:p>
          <a:p>
            <a:pPr marL="193675" indent="-193675" defTabSz="514350" eaLnBrk="0" hangingPunct="0">
              <a:spcBef>
                <a:spcPct val="20000"/>
              </a:spcBef>
              <a:spcAft>
                <a:spcPts val="400"/>
              </a:spcAft>
              <a:buChar char="•"/>
            </a:pPr>
            <a:r>
              <a:rPr lang="en-CA" sz="1400" dirty="0">
                <a:solidFill>
                  <a:srgbClr val="002C70"/>
                </a:solidFill>
              </a:rPr>
              <a:t>Profound shift in the understanding of a given discipline</a:t>
            </a:r>
          </a:p>
          <a:p>
            <a:pPr marL="193675" indent="-193675" defTabSz="514350" eaLnBrk="0" hangingPunct="0">
              <a:spcBef>
                <a:spcPct val="20000"/>
              </a:spcBef>
              <a:spcAft>
                <a:spcPts val="400"/>
              </a:spcAft>
              <a:buChar char="•"/>
            </a:pPr>
            <a:r>
              <a:rPr lang="en-CA" sz="1400" dirty="0">
                <a:solidFill>
                  <a:srgbClr val="002C70"/>
                </a:solidFill>
              </a:rPr>
              <a:t>Improvement of services for British Columbians</a:t>
            </a:r>
          </a:p>
          <a:p>
            <a:pPr marL="193675" indent="-193675" defTabSz="514350" eaLnBrk="0" hangingPunct="0">
              <a:spcBef>
                <a:spcPct val="20000"/>
              </a:spcBef>
              <a:spcAft>
                <a:spcPts val="400"/>
              </a:spcAft>
              <a:buChar char="•"/>
            </a:pPr>
            <a:r>
              <a:rPr lang="en-CA" sz="1400" dirty="0">
                <a:solidFill>
                  <a:srgbClr val="002C70"/>
                </a:solidFill>
              </a:rPr>
              <a:t>Making B.C. more affordable</a:t>
            </a:r>
          </a:p>
          <a:p>
            <a:pPr marL="193675" indent="-193675" defTabSz="514350" eaLnBrk="0" hangingPunct="0">
              <a:spcBef>
                <a:spcPct val="20000"/>
              </a:spcBef>
              <a:buChar char="•"/>
            </a:pPr>
            <a:r>
              <a:rPr lang="en-CA" sz="1400" dirty="0">
                <a:solidFill>
                  <a:srgbClr val="002C70"/>
                </a:solidFill>
              </a:rPr>
              <a:t>Reducing poverty in B.C. </a:t>
            </a:r>
          </a:p>
        </p:txBody>
      </p:sp>
    </p:spTree>
    <p:extLst>
      <p:ext uri="{BB962C8B-B14F-4D97-AF65-F5344CB8AC3E}">
        <p14:creationId xmlns:p14="http://schemas.microsoft.com/office/powerpoint/2010/main" val="23588840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88231" y="2987675"/>
            <a:ext cx="3960813" cy="2308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CA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BCKDF Webinar</a:t>
            </a:r>
          </a:p>
        </p:txBody>
      </p:sp>
      <p:sp>
        <p:nvSpPr>
          <p:cNvPr id="6" name="TextBox 4"/>
          <p:cNvSpPr txBox="1">
            <a:spLocks noChangeArrowheads="1"/>
          </p:cNvSpPr>
          <p:nvPr/>
        </p:nvSpPr>
        <p:spPr bwMode="auto">
          <a:xfrm>
            <a:off x="5386388" y="2973388"/>
            <a:ext cx="1022523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1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1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1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1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1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1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E8893021-8009-46DB-A52D-455D23BBAB31}" type="slidenum">
              <a:rPr lang="en-CA" altLang="en-US">
                <a:latin typeface="Calibri" pitchFamily="34" charset="0"/>
              </a:rPr>
              <a:pPr eaLnBrk="1" hangingPunct="1">
                <a:spcBef>
                  <a:spcPct val="0"/>
                </a:spcBef>
                <a:buFontTx/>
                <a:buNone/>
              </a:pPr>
              <a:t>5</a:t>
            </a:fld>
            <a:endParaRPr lang="en-CA" altLang="en-US" dirty="0">
              <a:latin typeface="Calibri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521C3CE-E34D-674A-8520-B14F55A53DA0}"/>
              </a:ext>
            </a:extLst>
          </p:cNvPr>
          <p:cNvSpPr txBox="1"/>
          <p:nvPr/>
        </p:nvSpPr>
        <p:spPr>
          <a:xfrm>
            <a:off x="152399" y="133350"/>
            <a:ext cx="53924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002C70"/>
                </a:solidFill>
              </a:rPr>
              <a:t>BCKDF</a:t>
            </a:r>
            <a:r>
              <a:rPr lang="en-US" sz="2000" b="1" dirty="0">
                <a:solidFill>
                  <a:srgbClr val="002C70"/>
                </a:solidFill>
              </a:rPr>
              <a:t>: </a:t>
            </a:r>
            <a:r>
              <a:rPr lang="en-CA" sz="2000" b="1" dirty="0">
                <a:solidFill>
                  <a:srgbClr val="002C70"/>
                </a:solidFill>
              </a:rPr>
              <a:t>Environmental benefits for B.C.</a:t>
            </a:r>
            <a:r>
              <a:rPr lang="en-CA" sz="2000" dirty="0">
                <a:solidFill>
                  <a:srgbClr val="002C70"/>
                </a:solidFill>
              </a:rPr>
              <a:t> </a:t>
            </a:r>
            <a:endParaRPr lang="en-US" sz="2400" b="1" dirty="0">
              <a:solidFill>
                <a:srgbClr val="002C7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62396" y="684521"/>
            <a:ext cx="5382417" cy="2231667"/>
          </a:xfrm>
          <a:prstGeom prst="rect">
            <a:avLst/>
          </a:prstGeom>
        </p:spPr>
        <p:txBody>
          <a:bodyPr/>
          <a:lstStyle/>
          <a:p>
            <a:pPr defTabSz="514350" eaLnBrk="0" hangingPunct="0">
              <a:spcBef>
                <a:spcPct val="20000"/>
              </a:spcBef>
              <a:spcAft>
                <a:spcPts val="900"/>
              </a:spcAft>
            </a:pPr>
            <a:r>
              <a:rPr lang="en-CA" sz="1600" dirty="0">
                <a:solidFill>
                  <a:srgbClr val="002C70"/>
                </a:solidFill>
              </a:rPr>
              <a:t>Examples:</a:t>
            </a:r>
            <a:endParaRPr lang="en-CA" sz="1600" b="1" dirty="0">
              <a:solidFill>
                <a:srgbClr val="002C70"/>
              </a:solidFill>
            </a:endParaRPr>
          </a:p>
          <a:p>
            <a:pPr marL="285750" indent="-285750" defTabSz="514350" eaLnBrk="0" hangingPunct="0">
              <a:spcBef>
                <a:spcPct val="20000"/>
              </a:spcBef>
              <a:spcAft>
                <a:spcPts val="900"/>
              </a:spcAft>
              <a:buFont typeface="Arial" panose="020B0604020202020204" pitchFamily="34" charset="0"/>
              <a:buChar char="•"/>
            </a:pPr>
            <a:r>
              <a:rPr lang="en-CA" sz="1400" dirty="0">
                <a:solidFill>
                  <a:srgbClr val="002C70"/>
                </a:solidFill>
              </a:rPr>
              <a:t>Preservation of B.C.’s natural environment and wildlife</a:t>
            </a:r>
          </a:p>
          <a:p>
            <a:pPr marL="285750" indent="-285750" defTabSz="514350" eaLnBrk="0" hangingPunct="0">
              <a:spcBef>
                <a:spcPct val="20000"/>
              </a:spcBef>
              <a:spcAft>
                <a:spcPts val="900"/>
              </a:spcAft>
              <a:buFont typeface="Arial" panose="020B0604020202020204" pitchFamily="34" charset="0"/>
              <a:buChar char="•"/>
            </a:pPr>
            <a:r>
              <a:rPr lang="en-CA" sz="1400" dirty="0">
                <a:solidFill>
                  <a:srgbClr val="002C70"/>
                </a:solidFill>
              </a:rPr>
              <a:t>Enhancement of B.C.’s natural environment and wildlife</a:t>
            </a:r>
          </a:p>
          <a:p>
            <a:pPr marL="285750" indent="-285750" defTabSz="514350" eaLnBrk="0" hangingPunct="0">
              <a:spcBef>
                <a:spcPct val="20000"/>
              </a:spcBef>
              <a:spcAft>
                <a:spcPts val="900"/>
              </a:spcAft>
              <a:buFont typeface="Arial" panose="020B0604020202020204" pitchFamily="34" charset="0"/>
              <a:buChar char="•"/>
            </a:pPr>
            <a:r>
              <a:rPr lang="en-CA" sz="1400" dirty="0">
                <a:solidFill>
                  <a:srgbClr val="002C70"/>
                </a:solidFill>
              </a:rPr>
              <a:t>Reduction of greenhouse gas emissions in B.C.</a:t>
            </a:r>
          </a:p>
          <a:p>
            <a:pPr marL="285750" indent="-285750" defTabSz="514350" eaLnBrk="0" hangingPunct="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en-CA" sz="1400" dirty="0">
                <a:solidFill>
                  <a:srgbClr val="002C70"/>
                </a:solidFill>
              </a:rPr>
              <a:t>Development of sustainable urban environments</a:t>
            </a:r>
          </a:p>
        </p:txBody>
      </p:sp>
    </p:spTree>
    <p:extLst>
      <p:ext uri="{BB962C8B-B14F-4D97-AF65-F5344CB8AC3E}">
        <p14:creationId xmlns:p14="http://schemas.microsoft.com/office/powerpoint/2010/main" val="21580982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88231" y="2987675"/>
            <a:ext cx="3960813" cy="2308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CA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BCKDF Webinar</a:t>
            </a:r>
          </a:p>
        </p:txBody>
      </p:sp>
      <p:sp>
        <p:nvSpPr>
          <p:cNvPr id="6" name="TextBox 4"/>
          <p:cNvSpPr txBox="1">
            <a:spLocks noChangeArrowheads="1"/>
          </p:cNvSpPr>
          <p:nvPr/>
        </p:nvSpPr>
        <p:spPr bwMode="auto">
          <a:xfrm>
            <a:off x="5386388" y="2973388"/>
            <a:ext cx="1022523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1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1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1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1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1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1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E8893021-8009-46DB-A52D-455D23BBAB31}" type="slidenum">
              <a:rPr lang="en-CA" altLang="en-US">
                <a:latin typeface="Calibri" pitchFamily="34" charset="0"/>
              </a:rPr>
              <a:pPr eaLnBrk="1" hangingPunct="1">
                <a:spcBef>
                  <a:spcPct val="0"/>
                </a:spcBef>
                <a:buFontTx/>
                <a:buNone/>
              </a:pPr>
              <a:t>6</a:t>
            </a:fld>
            <a:endParaRPr lang="en-CA" altLang="en-US" dirty="0">
              <a:latin typeface="Calibri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521C3CE-E34D-674A-8520-B14F55A53DA0}"/>
              </a:ext>
            </a:extLst>
          </p:cNvPr>
          <p:cNvSpPr txBox="1"/>
          <p:nvPr/>
        </p:nvSpPr>
        <p:spPr>
          <a:xfrm>
            <a:off x="152399" y="133350"/>
            <a:ext cx="53924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002C70"/>
                </a:solidFill>
              </a:rPr>
              <a:t>BCKDF</a:t>
            </a:r>
            <a:r>
              <a:rPr lang="en-US" sz="2000" b="1" dirty="0">
                <a:solidFill>
                  <a:srgbClr val="002C70"/>
                </a:solidFill>
              </a:rPr>
              <a:t>: </a:t>
            </a:r>
            <a:r>
              <a:rPr lang="en-CA" sz="2000" b="1" dirty="0">
                <a:solidFill>
                  <a:srgbClr val="002C70"/>
                </a:solidFill>
              </a:rPr>
              <a:t>Economic benefits for B.C.</a:t>
            </a:r>
            <a:r>
              <a:rPr lang="en-CA" sz="2000" dirty="0">
                <a:solidFill>
                  <a:srgbClr val="002C70"/>
                </a:solidFill>
              </a:rPr>
              <a:t> </a:t>
            </a:r>
            <a:endParaRPr lang="en-US" sz="2400" b="1" dirty="0">
              <a:solidFill>
                <a:srgbClr val="002C7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62396" y="684521"/>
            <a:ext cx="5526435" cy="2231667"/>
          </a:xfrm>
          <a:prstGeom prst="rect">
            <a:avLst/>
          </a:prstGeom>
        </p:spPr>
        <p:txBody>
          <a:bodyPr/>
          <a:lstStyle/>
          <a:p>
            <a:pPr defTabSz="514350" eaLnBrk="0" hangingPunct="0">
              <a:spcBef>
                <a:spcPct val="20000"/>
              </a:spcBef>
              <a:spcAft>
                <a:spcPts val="0"/>
              </a:spcAft>
            </a:pPr>
            <a:r>
              <a:rPr lang="en-CA" sz="1450" b="1" dirty="0">
                <a:solidFill>
                  <a:srgbClr val="002C70"/>
                </a:solidFill>
              </a:rPr>
              <a:t>Talent:</a:t>
            </a:r>
          </a:p>
          <a:p>
            <a:pPr marL="285750" indent="-285750" defTabSz="514350" eaLnBrk="0" hangingPunct="0">
              <a:spcBef>
                <a:spcPct val="20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CA" sz="1400" dirty="0">
                <a:solidFill>
                  <a:srgbClr val="002C70"/>
                </a:solidFill>
              </a:rPr>
              <a:t>Expected number of students trained on infrastructure </a:t>
            </a:r>
          </a:p>
          <a:p>
            <a:pPr marL="285750" indent="-285750" defTabSz="514350" eaLnBrk="0" hangingPunct="0">
              <a:spcBef>
                <a:spcPct val="20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CA" sz="1400" dirty="0">
                <a:solidFill>
                  <a:srgbClr val="002C70"/>
                </a:solidFill>
              </a:rPr>
              <a:t>Type of skills gained; demand for skills</a:t>
            </a:r>
          </a:p>
          <a:p>
            <a:pPr marL="285750" indent="-285750" defTabSz="514350"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CA" sz="1400" dirty="0">
                <a:solidFill>
                  <a:srgbClr val="002C70"/>
                </a:solidFill>
              </a:rPr>
              <a:t>Contribution of infrastructure to recruitment of researchers</a:t>
            </a:r>
          </a:p>
          <a:p>
            <a:pPr defTabSz="514350" eaLnBrk="0" hangingPunct="0">
              <a:spcBef>
                <a:spcPct val="20000"/>
              </a:spcBef>
              <a:spcAft>
                <a:spcPts val="0"/>
              </a:spcAft>
            </a:pPr>
            <a:r>
              <a:rPr lang="en-CA" sz="1450" b="1" dirty="0">
                <a:solidFill>
                  <a:srgbClr val="002C70"/>
                </a:solidFill>
              </a:rPr>
              <a:t>Jobs:</a:t>
            </a:r>
          </a:p>
          <a:p>
            <a:pPr marL="285750" indent="-285750" defTabSz="514350" eaLnBrk="0" hangingPunct="0">
              <a:spcBef>
                <a:spcPct val="20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CA" sz="1400" dirty="0">
                <a:solidFill>
                  <a:srgbClr val="002C70"/>
                </a:solidFill>
              </a:rPr>
              <a:t>Expected creation of direct and short-term jobs </a:t>
            </a:r>
          </a:p>
          <a:p>
            <a:pPr marL="285750" indent="-285750" defTabSz="514350" eaLnBrk="0" hangingPunct="0">
              <a:spcBef>
                <a:spcPct val="200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CA" sz="1400" dirty="0">
                <a:solidFill>
                  <a:srgbClr val="002C70"/>
                </a:solidFill>
              </a:rPr>
              <a:t>Expected number of student jobs, indirect and long-term jobs</a:t>
            </a:r>
          </a:p>
        </p:txBody>
      </p:sp>
    </p:spTree>
    <p:extLst>
      <p:ext uri="{BB962C8B-B14F-4D97-AF65-F5344CB8AC3E}">
        <p14:creationId xmlns:p14="http://schemas.microsoft.com/office/powerpoint/2010/main" val="3828313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88231" y="2987675"/>
            <a:ext cx="3960813" cy="2308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CA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BCKDF Webinar</a:t>
            </a:r>
          </a:p>
        </p:txBody>
      </p:sp>
      <p:sp>
        <p:nvSpPr>
          <p:cNvPr id="6" name="TextBox 4"/>
          <p:cNvSpPr txBox="1">
            <a:spLocks noChangeArrowheads="1"/>
          </p:cNvSpPr>
          <p:nvPr/>
        </p:nvSpPr>
        <p:spPr bwMode="auto">
          <a:xfrm>
            <a:off x="5386388" y="2973388"/>
            <a:ext cx="1022523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1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1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1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1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1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1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E8893021-8009-46DB-A52D-455D23BBAB31}" type="slidenum">
              <a:rPr lang="en-CA" altLang="en-US">
                <a:latin typeface="Calibri" pitchFamily="34" charset="0"/>
              </a:rPr>
              <a:pPr eaLnBrk="1" hangingPunct="1">
                <a:spcBef>
                  <a:spcPct val="0"/>
                </a:spcBef>
                <a:buFontTx/>
                <a:buNone/>
              </a:pPr>
              <a:t>7</a:t>
            </a:fld>
            <a:endParaRPr lang="en-CA" altLang="en-US" dirty="0">
              <a:latin typeface="Calibri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521C3CE-E34D-674A-8520-B14F55A53DA0}"/>
              </a:ext>
            </a:extLst>
          </p:cNvPr>
          <p:cNvSpPr txBox="1"/>
          <p:nvPr/>
        </p:nvSpPr>
        <p:spPr>
          <a:xfrm>
            <a:off x="152399" y="133350"/>
            <a:ext cx="53924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002C70"/>
                </a:solidFill>
              </a:rPr>
              <a:t>BCKDF</a:t>
            </a:r>
            <a:r>
              <a:rPr lang="en-US" sz="2000" b="1" dirty="0">
                <a:solidFill>
                  <a:srgbClr val="002C70"/>
                </a:solidFill>
              </a:rPr>
              <a:t>: </a:t>
            </a:r>
            <a:r>
              <a:rPr lang="en-CA" sz="2000" b="1" dirty="0">
                <a:solidFill>
                  <a:srgbClr val="002C70"/>
                </a:solidFill>
              </a:rPr>
              <a:t>Economic benefits for B.C.</a:t>
            </a:r>
            <a:r>
              <a:rPr lang="en-CA" sz="2000" dirty="0">
                <a:solidFill>
                  <a:srgbClr val="002C70"/>
                </a:solidFill>
              </a:rPr>
              <a:t> </a:t>
            </a:r>
            <a:endParaRPr lang="en-US" sz="2400" b="1" dirty="0">
              <a:solidFill>
                <a:srgbClr val="002C7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62396" y="683940"/>
            <a:ext cx="5526435" cy="1943635"/>
          </a:xfrm>
          <a:prstGeom prst="rect">
            <a:avLst/>
          </a:prstGeom>
        </p:spPr>
        <p:txBody>
          <a:bodyPr/>
          <a:lstStyle/>
          <a:p>
            <a:pPr defTabSz="514350" eaLnBrk="0" hangingPunct="0">
              <a:spcBef>
                <a:spcPct val="20000"/>
              </a:spcBef>
              <a:spcAft>
                <a:spcPts val="500"/>
              </a:spcAft>
            </a:pPr>
            <a:r>
              <a:rPr lang="en-CA" sz="1600" dirty="0">
                <a:solidFill>
                  <a:srgbClr val="002C70"/>
                </a:solidFill>
              </a:rPr>
              <a:t>Examples:</a:t>
            </a:r>
            <a:endParaRPr lang="en-CA" sz="1600" b="1" dirty="0">
              <a:solidFill>
                <a:srgbClr val="002C70"/>
              </a:solidFill>
            </a:endParaRPr>
          </a:p>
          <a:p>
            <a:pPr marL="285750" indent="-285750" defTabSz="514350" eaLnBrk="0" hangingPunct="0">
              <a:spcBef>
                <a:spcPct val="200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CA" sz="1450" dirty="0">
                <a:solidFill>
                  <a:srgbClr val="002C70"/>
                </a:solidFill>
              </a:rPr>
              <a:t>Improvement to B.C.’s productivity or competitiveness</a:t>
            </a:r>
          </a:p>
          <a:p>
            <a:pPr marL="285750" indent="-285750" defTabSz="514350" eaLnBrk="0" hangingPunct="0">
              <a:spcBef>
                <a:spcPct val="200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CA" sz="1450" dirty="0">
                <a:solidFill>
                  <a:srgbClr val="002C70"/>
                </a:solidFill>
              </a:rPr>
              <a:t>Development of specific economic sectors</a:t>
            </a:r>
          </a:p>
          <a:p>
            <a:pPr marL="285750" indent="-285750" defTabSz="514350" eaLnBrk="0" hangingPunct="0">
              <a:spcBef>
                <a:spcPct val="200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CA" sz="1450" dirty="0">
                <a:solidFill>
                  <a:srgbClr val="002C70"/>
                </a:solidFill>
              </a:rPr>
              <a:t>Regional economic development </a:t>
            </a:r>
          </a:p>
          <a:p>
            <a:pPr marL="285750" indent="-285750" defTabSz="514350" eaLnBrk="0" hangingPunct="0">
              <a:spcBef>
                <a:spcPct val="200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CA" sz="1450" dirty="0">
                <a:solidFill>
                  <a:srgbClr val="002C70"/>
                </a:solidFill>
              </a:rPr>
              <a:t>Promotion of trade </a:t>
            </a:r>
          </a:p>
          <a:p>
            <a:pPr marL="285750" indent="-285750" defTabSz="514350" eaLnBrk="0" hangingPunct="0">
              <a:spcBef>
                <a:spcPct val="20000"/>
              </a:spcBef>
              <a:spcAft>
                <a:spcPts val="400"/>
              </a:spcAft>
              <a:buFont typeface="Arial" panose="020B0604020202020204" pitchFamily="34" charset="0"/>
              <a:buChar char="•"/>
            </a:pPr>
            <a:r>
              <a:rPr lang="en-CA" sz="1450" dirty="0">
                <a:solidFill>
                  <a:srgbClr val="002C70"/>
                </a:solidFill>
              </a:rPr>
              <a:t>Potential for commercialization, spin-offs, patents, etc. </a:t>
            </a:r>
            <a:endParaRPr lang="en-CA" sz="1450" b="1" dirty="0">
              <a:solidFill>
                <a:srgbClr val="002C7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7770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88231" y="2987675"/>
            <a:ext cx="3960813" cy="2308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CA" sz="90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</a:rPr>
              <a:t>BCKDF Webinar</a:t>
            </a:r>
          </a:p>
        </p:txBody>
      </p:sp>
      <p:sp>
        <p:nvSpPr>
          <p:cNvPr id="6" name="TextBox 4"/>
          <p:cNvSpPr txBox="1">
            <a:spLocks noChangeArrowheads="1"/>
          </p:cNvSpPr>
          <p:nvPr/>
        </p:nvSpPr>
        <p:spPr bwMode="auto">
          <a:xfrm>
            <a:off x="5386388" y="2973388"/>
            <a:ext cx="1022523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1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1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1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1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1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1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E8893021-8009-46DB-A52D-455D23BBAB31}" type="slidenum">
              <a:rPr lang="en-CA" altLang="en-US">
                <a:latin typeface="Calibri" pitchFamily="34" charset="0"/>
              </a:rPr>
              <a:pPr eaLnBrk="1" hangingPunct="1">
                <a:spcBef>
                  <a:spcPct val="0"/>
                </a:spcBef>
                <a:buFontTx/>
                <a:buNone/>
              </a:pPr>
              <a:t>8</a:t>
            </a:fld>
            <a:endParaRPr lang="en-CA" altLang="en-US" dirty="0">
              <a:latin typeface="Calibri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521C3CE-E34D-674A-8520-B14F55A53DA0}"/>
              </a:ext>
            </a:extLst>
          </p:cNvPr>
          <p:cNvSpPr txBox="1"/>
          <p:nvPr/>
        </p:nvSpPr>
        <p:spPr>
          <a:xfrm>
            <a:off x="152399" y="133350"/>
            <a:ext cx="539241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002C70"/>
                </a:solidFill>
              </a:rPr>
              <a:t>BCKDF</a:t>
            </a:r>
            <a:r>
              <a:rPr lang="en-US" sz="2000" b="1" dirty="0">
                <a:solidFill>
                  <a:srgbClr val="002C70"/>
                </a:solidFill>
              </a:rPr>
              <a:t>: Research translation</a:t>
            </a:r>
          </a:p>
          <a:p>
            <a:r>
              <a:rPr lang="en-US" sz="1600" i="1" dirty="0">
                <a:solidFill>
                  <a:srgbClr val="002C70"/>
                </a:solidFill>
              </a:rPr>
              <a:t>(Plans to achieve expected benefits of research)</a:t>
            </a:r>
            <a:endParaRPr lang="en-US" sz="1800" i="1" dirty="0">
              <a:solidFill>
                <a:srgbClr val="002C7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62396" y="899964"/>
            <a:ext cx="5382417" cy="2016224"/>
          </a:xfrm>
          <a:prstGeom prst="rect">
            <a:avLst/>
          </a:prstGeom>
        </p:spPr>
        <p:txBody>
          <a:bodyPr/>
          <a:lstStyle/>
          <a:p>
            <a:pPr defTabSz="514350" eaLnBrk="0" hangingPunct="0">
              <a:spcBef>
                <a:spcPct val="20000"/>
              </a:spcBef>
              <a:spcAft>
                <a:spcPts val="600"/>
              </a:spcAft>
            </a:pPr>
            <a:r>
              <a:rPr lang="en-CA" sz="1600" dirty="0">
                <a:solidFill>
                  <a:srgbClr val="002C70"/>
                </a:solidFill>
              </a:rPr>
              <a:t>Examples:</a:t>
            </a:r>
            <a:endParaRPr lang="en-CA" sz="1600" b="1" dirty="0">
              <a:solidFill>
                <a:srgbClr val="002C70"/>
              </a:solidFill>
            </a:endParaRPr>
          </a:p>
          <a:p>
            <a:pPr marL="171450" indent="-171450" defTabSz="514350"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CA" sz="1100" dirty="0">
                <a:solidFill>
                  <a:srgbClr val="002C70"/>
                </a:solidFill>
              </a:rPr>
              <a:t>Collaborations to engage with users (e.g. industry, non-profit, government)</a:t>
            </a:r>
          </a:p>
          <a:p>
            <a:pPr marL="171450" indent="-171450" defTabSz="514350"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CA" sz="1100" dirty="0">
                <a:solidFill>
                  <a:srgbClr val="002C70"/>
                </a:solidFill>
              </a:rPr>
              <a:t>Partnerships to share infrastructure, license technologies, create start-ups, etc.</a:t>
            </a:r>
          </a:p>
          <a:p>
            <a:pPr marL="171450" indent="-171450" defTabSz="514350"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CA" sz="1100" dirty="0">
                <a:solidFill>
                  <a:srgbClr val="002C70"/>
                </a:solidFill>
              </a:rPr>
              <a:t>Roles of research team in realizing research impacts</a:t>
            </a:r>
          </a:p>
          <a:p>
            <a:pPr marL="171450" indent="-171450" defTabSz="514350" eaLnBrk="0" hangingPunct="0">
              <a:spcBef>
                <a:spcPct val="200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CA" sz="1100" dirty="0">
                <a:solidFill>
                  <a:srgbClr val="002C70"/>
                </a:solidFill>
              </a:rPr>
              <a:t>Previous knowledge transfer experience of research team</a:t>
            </a:r>
          </a:p>
          <a:p>
            <a:pPr marL="171450" indent="-171450" defTabSz="514350" eaLnBrk="0" hangingPunct="0">
              <a:spcBef>
                <a:spcPct val="200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CA" sz="1100" dirty="0">
                <a:solidFill>
                  <a:srgbClr val="002C70"/>
                </a:solidFill>
              </a:rPr>
              <a:t>Collaborations with expert organizations (accelerators, liaison offices, non-profits)</a:t>
            </a:r>
          </a:p>
        </p:txBody>
      </p:sp>
    </p:spTree>
    <p:extLst>
      <p:ext uri="{BB962C8B-B14F-4D97-AF65-F5344CB8AC3E}">
        <p14:creationId xmlns:p14="http://schemas.microsoft.com/office/powerpoint/2010/main" val="3859770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50"/>
          <p:cNvSpPr>
            <a:spLocks noGrp="1" noChangeArrowheads="1"/>
          </p:cNvSpPr>
          <p:nvPr>
            <p:ph type="ctrTitle" idx="4294967295"/>
          </p:nvPr>
        </p:nvSpPr>
        <p:spPr>
          <a:xfrm>
            <a:off x="216223" y="971677"/>
            <a:ext cx="4608513" cy="306388"/>
          </a:xfrm>
          <a:prstGeom prst="rect">
            <a:avLst/>
          </a:prstGeom>
        </p:spPr>
        <p:txBody>
          <a:bodyPr/>
          <a:lstStyle/>
          <a:p>
            <a:pPr algn="l" eaLnBrk="1" hangingPunct="1"/>
            <a:r>
              <a:rPr lang="en-CA" altLang="en-US" sz="2200" b="1" dirty="0">
                <a:solidFill>
                  <a:schemeClr val="tx1"/>
                </a:solidFill>
                <a:latin typeface="Calibri" pitchFamily="34" charset="0"/>
              </a:rPr>
              <a:t>Comments?</a:t>
            </a:r>
            <a:br>
              <a:rPr lang="en-CA" altLang="en-US" sz="2200" b="1" dirty="0">
                <a:solidFill>
                  <a:schemeClr val="tx1"/>
                </a:solidFill>
                <a:latin typeface="Calibri" pitchFamily="34" charset="0"/>
              </a:rPr>
            </a:br>
            <a:r>
              <a:rPr lang="en-CA" altLang="en-US" sz="2200" b="1" dirty="0">
                <a:solidFill>
                  <a:schemeClr val="tx1"/>
                </a:solidFill>
                <a:latin typeface="Calibri" pitchFamily="34" charset="0"/>
              </a:rPr>
              <a:t>Questions?</a:t>
            </a:r>
            <a:br>
              <a:rPr lang="en-CA" altLang="en-US" sz="2200" b="1" dirty="0">
                <a:solidFill>
                  <a:schemeClr val="tx1"/>
                </a:solidFill>
                <a:latin typeface="Calibri" pitchFamily="34" charset="0"/>
              </a:rPr>
            </a:br>
            <a:r>
              <a:rPr lang="en-CA" altLang="en-US" sz="2200" b="1" dirty="0">
                <a:solidFill>
                  <a:schemeClr val="tx1"/>
                </a:solidFill>
                <a:latin typeface="Calibri" pitchFamily="34" charset="0"/>
                <a:hlinkClick r:id="rId4"/>
              </a:rPr>
              <a:t>BCKDF@gov.bc.ca</a:t>
            </a:r>
            <a:r>
              <a:rPr lang="en-CA" altLang="en-US" sz="2200" b="1" dirty="0">
                <a:solidFill>
                  <a:schemeClr val="tx1"/>
                </a:solidFill>
                <a:latin typeface="Calibri" pitchFamily="34" charset="0"/>
              </a:rPr>
              <a:t> </a:t>
            </a:r>
            <a:endParaRPr lang="es-ES" altLang="en-US" sz="1400" i="1" dirty="0">
              <a:solidFill>
                <a:schemeClr val="tx1"/>
              </a:solidFill>
              <a:latin typeface="Calibri" pitchFamily="34" charset="0"/>
            </a:endParaRPr>
          </a:p>
        </p:txBody>
      </p:sp>
      <p:sp>
        <p:nvSpPr>
          <p:cNvPr id="2051" name="Rectangle 175"/>
          <p:cNvSpPr>
            <a:spLocks noChangeArrowheads="1"/>
          </p:cNvSpPr>
          <p:nvPr/>
        </p:nvSpPr>
        <p:spPr bwMode="auto">
          <a:xfrm>
            <a:off x="1872407" y="1260004"/>
            <a:ext cx="3309938" cy="306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51435" tIns="25718" rIns="51435" bIns="25718" anchor="ctr"/>
          <a:lstStyle>
            <a:lvl1pPr defTabSz="514350"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417513" indent="-160338" defTabSz="51435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642938" indent="-128588" defTabSz="514350" eaLnBrk="0" hangingPunct="0">
              <a:spcBef>
                <a:spcPct val="20000"/>
              </a:spcBef>
              <a:buChar char="•"/>
              <a:defRPr sz="1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900113" indent="-128588" defTabSz="514350" eaLnBrk="0" hangingPunct="0">
              <a:spcBef>
                <a:spcPct val="20000"/>
              </a:spcBef>
              <a:buChar char="–"/>
              <a:defRPr sz="11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1157288" indent="-128588" defTabSz="514350" eaLnBrk="0" hangingPunct="0">
              <a:spcBef>
                <a:spcPct val="20000"/>
              </a:spcBef>
              <a:buChar char="»"/>
              <a:defRPr sz="11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1614488" indent="-128588" defTabSz="5143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1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071688" indent="-128588" defTabSz="5143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1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2528888" indent="-128588" defTabSz="5143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1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2986088" indent="-128588" defTabSz="51435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1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es-ES" altLang="en-US" sz="1400" b="1" i="1" kern="0" spc="-100" dirty="0">
              <a:solidFill>
                <a:srgbClr val="FFFFFF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4E1EDE6-0FE5-4558-A6BB-3F6E872F9519}"/>
              </a:ext>
            </a:extLst>
          </p:cNvPr>
          <p:cNvSpPr/>
          <p:nvPr/>
        </p:nvSpPr>
        <p:spPr bwMode="auto">
          <a:xfrm>
            <a:off x="4824735" y="2628156"/>
            <a:ext cx="792088" cy="504056"/>
          </a:xfrm>
          <a:prstGeom prst="rect">
            <a:avLst/>
          </a:prstGeom>
          <a:solidFill>
            <a:srgbClr val="23407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51435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A" sz="1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1514706"/>
      </p:ext>
    </p:extLst>
  </p:cSld>
  <p:clrMapOvr>
    <a:masterClrMapping/>
  </p:clrMapOvr>
</p:sld>
</file>

<file path=ppt/theme/theme1.xml><?xml version="1.0" encoding="utf-8"?>
<a:theme xmlns:a="http://schemas.openxmlformats.org/drawingml/2006/main" name="Generic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51435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altLang="en-US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51435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altLang="en-US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7308</TotalTime>
  <Words>360</Words>
  <Application>Microsoft Office PowerPoint</Application>
  <PresentationFormat>Custom</PresentationFormat>
  <Paragraphs>68</Paragraphs>
  <Slides>9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Wingdings</vt:lpstr>
      <vt:lpstr>Generic</vt:lpstr>
      <vt:lpstr>BC Knowledge  Development Fund  Investing in B.C.’s Research Infrastructure  Investing in B.C.’s Future  Webinar info session September 19, 2018   </vt:lpstr>
      <vt:lpstr>PowerPoint Presentation</vt:lpstr>
      <vt:lpstr>BCKDF: Research priorities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Comments? Questions? BCKDF@gov.bc.ca </vt:lpstr>
    </vt:vector>
  </TitlesOfParts>
  <Company>Toshiba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Ministry of Jobs, Trade and Technology</dc:title>
  <dc:creator>Kevin Watt</dc:creator>
  <cp:lastModifiedBy>Dey, Krysta JEDC:EX</cp:lastModifiedBy>
  <cp:revision>866</cp:revision>
  <cp:lastPrinted>2018-09-11T16:33:10Z</cp:lastPrinted>
  <dcterms:created xsi:type="dcterms:W3CDTF">2010-05-23T14:28:12Z</dcterms:created>
  <dcterms:modified xsi:type="dcterms:W3CDTF">2020-06-05T17:32:53Z</dcterms:modified>
</cp:coreProperties>
</file>