
<file path=[Content_Types].xml><?xml version="1.0" encoding="utf-8"?>
<Types xmlns="http://schemas.openxmlformats.org/package/2006/content-types">
  <Default Extension="png" ContentType="image/png"/>
  <Default Extension="jpeg" ContentType="image/jpeg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4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3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5.xml" ContentType="application/vnd.openxmlformats-officedocument.presentationml.slide+xml"/>
  <Override PartName="/ppt/slides/slide12.xml" ContentType="application/vnd.openxmlformats-officedocument.presentationml.slide+xml"/>
  <Override PartName="/ppt/slides/slide7.xml" ContentType="application/vnd.openxmlformats-officedocument.presentationml.slide+xml"/>
  <Override PartName="/ppt/slides/slide1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16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62" r:id="rId3"/>
    <p:sldId id="271" r:id="rId4"/>
    <p:sldId id="276" r:id="rId5"/>
    <p:sldId id="268" r:id="rId6"/>
    <p:sldId id="274" r:id="rId7"/>
    <p:sldId id="258" r:id="rId8"/>
    <p:sldId id="257" r:id="rId9"/>
    <p:sldId id="265" r:id="rId10"/>
    <p:sldId id="266" r:id="rId11"/>
    <p:sldId id="277" r:id="rId12"/>
    <p:sldId id="261" r:id="rId13"/>
    <p:sldId id="259" r:id="rId14"/>
    <p:sldId id="260" r:id="rId15"/>
    <p:sldId id="280" r:id="rId16"/>
    <p:sldId id="281" r:id="rId17"/>
    <p:sldId id="278" r:id="rId18"/>
  </p:sldIdLst>
  <p:sldSz cx="9144000" cy="6858000" type="screen4x3"/>
  <p:notesSz cx="6858000" cy="919956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68353" autoAdjust="0"/>
  </p:normalViewPr>
  <p:slideViewPr>
    <p:cSldViewPr>
      <p:cViewPr>
        <p:scale>
          <a:sx n="54" d="100"/>
          <a:sy n="54" d="100"/>
        </p:scale>
        <p:origin x="-1614" y="-5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ustomXml" Target="../customXml/item3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ustomXml" Target="../customXml/item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0375"/>
          </a:xfrm>
          <a:prstGeom prst="rect">
            <a:avLst/>
          </a:prstGeom>
        </p:spPr>
        <p:txBody>
          <a:bodyPr vert="horz" lIns="91751" tIns="45876" rIns="91751" bIns="45876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0375"/>
          </a:xfrm>
          <a:prstGeom prst="rect">
            <a:avLst/>
          </a:prstGeom>
        </p:spPr>
        <p:txBody>
          <a:bodyPr vert="horz" lIns="91751" tIns="45876" rIns="91751" bIns="45876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8D2670D-617C-4CBF-AA44-ECC85DA36F96}" type="datetimeFigureOut">
              <a:rPr lang="en-CA"/>
              <a:pPr>
                <a:defRPr/>
              </a:pPr>
              <a:t>2014-01-15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28713" y="688975"/>
            <a:ext cx="4600575" cy="34512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751" tIns="45876" rIns="91751" bIns="45876" rtlCol="0" anchor="ctr"/>
          <a:lstStyle/>
          <a:p>
            <a:pPr lvl="0"/>
            <a:endParaRPr lang="en-CA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70388"/>
            <a:ext cx="5486400" cy="4140200"/>
          </a:xfrm>
          <a:prstGeom prst="rect">
            <a:avLst/>
          </a:prstGeom>
        </p:spPr>
        <p:txBody>
          <a:bodyPr vert="horz" lIns="91751" tIns="45876" rIns="91751" bIns="45876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CA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37600"/>
            <a:ext cx="2971800" cy="460375"/>
          </a:xfrm>
          <a:prstGeom prst="rect">
            <a:avLst/>
          </a:prstGeom>
        </p:spPr>
        <p:txBody>
          <a:bodyPr vert="horz" lIns="91751" tIns="45876" rIns="91751" bIns="45876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737600"/>
            <a:ext cx="2971800" cy="460375"/>
          </a:xfrm>
          <a:prstGeom prst="rect">
            <a:avLst/>
          </a:prstGeom>
        </p:spPr>
        <p:txBody>
          <a:bodyPr vert="horz" lIns="91751" tIns="45876" rIns="91751" bIns="45876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616BD7A-F9D4-43B0-AE4B-F3CF38560877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CA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AE2B613-5CF7-4DCD-97B1-3DAEB32CDD1B}" type="slidenum">
              <a:rPr lang="en-CA" smtClean="0"/>
              <a:pPr>
                <a:defRPr/>
              </a:pPr>
              <a:t>1</a:t>
            </a:fld>
            <a:endParaRPr lang="en-CA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CA" dirty="0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/>
            <a:ext uri="{91240B29-F687-4F45-9708-019B960494DF}"/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31583" indent="-281378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25512" indent="-225102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575717" indent="-225102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25922" indent="-225102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476127" indent="-225102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26331" indent="-225102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376536" indent="-225102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26741" indent="-225102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8666D3D-7736-4D46-99CA-572C2DC59E31}" type="slidenum">
              <a:rPr lang="en-CA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en-CA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CA" dirty="0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/>
            <a:ext uri="{91240B29-F687-4F45-9708-019B960494DF}"/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31583" indent="-281378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25512" indent="-225102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575717" indent="-225102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25922" indent="-225102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476127" indent="-225102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26331" indent="-225102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376536" indent="-225102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26741" indent="-225102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014E175-2840-4026-A23D-5D5E69B741A3}" type="slidenum">
              <a:rPr lang="en-CA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en-CA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15988" eaLnBrk="1" hangingPunct="1">
              <a:spcBef>
                <a:spcPct val="0"/>
              </a:spcBef>
            </a:pPr>
            <a:endParaRPr lang="en-CA" dirty="0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/>
            <a:ext uri="{91240B29-F687-4F45-9708-019B960494DF}"/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31583" indent="-281378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25512" indent="-225102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575717" indent="-225102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25922" indent="-225102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476127" indent="-225102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26331" indent="-225102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376536" indent="-225102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26741" indent="-225102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FAA2ACB-B06B-4A63-9457-F38E121AAFEE}" type="slidenum">
              <a:rPr lang="en-CA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en-CA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CA" dirty="0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/>
            <a:ext uri="{91240B29-F687-4F45-9708-019B960494DF}"/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31583" indent="-281378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25512" indent="-225102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575717" indent="-225102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25922" indent="-225102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476127" indent="-225102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26331" indent="-225102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376536" indent="-225102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26741" indent="-225102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162AD28-AEA5-44D5-8FE0-37909686F21E}" type="slidenum">
              <a:rPr lang="en-CA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en-CA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CA" dirty="0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/>
            <a:ext uri="{91240B29-F687-4F45-9708-019B960494DF}"/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31583" indent="-281378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25512" indent="-225102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575717" indent="-225102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25922" indent="-225102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476127" indent="-225102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26331" indent="-225102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376536" indent="-225102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26741" indent="-225102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D952F1A-1207-4D5C-81E7-7096A0EDD2B8}" type="slidenum">
              <a:rPr lang="en-CA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en-CA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15988" eaLnBrk="1" hangingPunct="1">
              <a:spcBef>
                <a:spcPct val="0"/>
              </a:spcBef>
            </a:pPr>
            <a:endParaRPr lang="en-CA" dirty="0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/>
            <a:ext uri="{91240B29-F687-4F45-9708-019B960494DF}"/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31583" indent="-281378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25512" indent="-225102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575717" indent="-225102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25922" indent="-225102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476127" indent="-225102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26331" indent="-225102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376536" indent="-225102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26741" indent="-225102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FAB5A3F-5906-42A3-BD91-3EBA45CFE66B}" type="slidenum">
              <a:rPr lang="en-CA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en-CA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CA" dirty="0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/>
            <a:ext uri="{91240B29-F687-4F45-9708-019B960494DF}"/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31583" indent="-281378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25512" indent="-225102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575717" indent="-225102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25922" indent="-225102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476127" indent="-225102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26331" indent="-225102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376536" indent="-225102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26741" indent="-225102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3A69079-74AB-4901-BEB8-7CAA3AF6836B}" type="slidenum">
              <a:rPr lang="en-CA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en-CA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15988" eaLnBrk="1" hangingPunct="1">
              <a:spcBef>
                <a:spcPct val="0"/>
              </a:spcBef>
            </a:pPr>
            <a:endParaRPr lang="en-CA" dirty="0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/>
            <a:ext uri="{91240B29-F687-4F45-9708-019B960494DF}"/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31583" indent="-281378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25512" indent="-225102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575717" indent="-225102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25922" indent="-225102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476127" indent="-225102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26331" indent="-225102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376536" indent="-225102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26741" indent="-225102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CDED193-0F4C-4FB7-803C-2A26A066274A}" type="slidenum">
              <a:rPr lang="en-CA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CA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CA" dirty="0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/>
            <a:ext uri="{91240B29-F687-4F45-9708-019B960494DF}"/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31583" indent="-281378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25512" indent="-225102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575717" indent="-225102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25922" indent="-225102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476127" indent="-225102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26331" indent="-225102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376536" indent="-225102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26741" indent="-225102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700EE29-6BDB-4AF9-AD7C-AFE70BEEB515}" type="slidenum">
              <a:rPr lang="en-CA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CA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15988" eaLnBrk="1" hangingPunct="1">
              <a:spcBef>
                <a:spcPct val="0"/>
              </a:spcBef>
            </a:pPr>
            <a:endParaRPr lang="en-CA" dirty="0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/>
            <a:ext uri="{91240B29-F687-4F45-9708-019B960494DF}"/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31583" indent="-281378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25512" indent="-225102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575717" indent="-225102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25922" indent="-225102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476127" indent="-225102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26331" indent="-225102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376536" indent="-225102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26741" indent="-225102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C5A0D9-401D-45FE-AD6C-87B29A9A2442}" type="slidenum">
              <a:rPr lang="en-CA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CA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CA" dirty="0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/>
            <a:ext uri="{91240B29-F687-4F45-9708-019B960494DF}"/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31583" indent="-281378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25512" indent="-225102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575717" indent="-225102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25922" indent="-225102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476127" indent="-225102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26331" indent="-225102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376536" indent="-225102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26741" indent="-225102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659D04D-217B-4665-AE04-34CB470BE313}" type="slidenum">
              <a:rPr lang="en-CA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n-CA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CA" dirty="0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/>
            <a:ext uri="{91240B29-F687-4F45-9708-019B960494DF}"/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31583" indent="-281378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25512" indent="-225102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575717" indent="-225102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25922" indent="-225102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476127" indent="-225102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26331" indent="-225102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376536" indent="-225102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26741" indent="-225102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8962B9C-6809-4BDF-A512-42413285D585}" type="slidenum">
              <a:rPr lang="en-CA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CA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15988" eaLnBrk="1" hangingPunct="1">
              <a:spcBef>
                <a:spcPct val="0"/>
              </a:spcBef>
            </a:pPr>
            <a:endParaRPr lang="en-CA" dirty="0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/>
            <a:ext uri="{91240B29-F687-4F45-9708-019B960494DF}"/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31583" indent="-281378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25512" indent="-225102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575717" indent="-225102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25922" indent="-225102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476127" indent="-225102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26331" indent="-225102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376536" indent="-225102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26741" indent="-225102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1D1B36-0996-47BE-A3D2-D1D726411AF2}" type="slidenum">
              <a:rPr lang="en-CA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CA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CA" sz="1100" dirty="0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/>
            <a:ext uri="{91240B29-F687-4F45-9708-019B960494DF}"/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31583" indent="-281378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25512" indent="-225102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575717" indent="-225102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25922" indent="-225102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476127" indent="-225102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26331" indent="-225102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376536" indent="-225102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26741" indent="-225102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3220693-E4B8-4722-A013-75FEB4617F1E}" type="slidenum">
              <a:rPr lang="en-CA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en-CA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CA" dirty="0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/>
            <a:ext uri="{91240B29-F687-4F45-9708-019B960494DF}"/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31583" indent="-281378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25512" indent="-225102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575717" indent="-225102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25922" indent="-225102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476127" indent="-225102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26331" indent="-225102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376536" indent="-225102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26741" indent="-225102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121B4AF-61EC-4E66-9273-3528052C8B9B}" type="slidenum">
              <a:rPr lang="en-CA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n-CA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868AA9-7E9B-4649-9280-82B5F9B591A4}" type="datetime1">
              <a:rPr lang="en-CA"/>
              <a:pPr>
                <a:defRPr/>
              </a:pPr>
              <a:t>2014-01-15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3B1F8A-DA14-4D43-9C02-31157CB514D9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D30394-93EB-4689-844F-B16588A814B4}" type="datetime1">
              <a:rPr lang="en-CA"/>
              <a:pPr>
                <a:defRPr/>
              </a:pPr>
              <a:t>2014-01-15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E57829-338A-46E8-A8ED-8F1A6660BF18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18D1E5-3A03-4A9A-9ABD-C4872F76C84E}" type="datetime1">
              <a:rPr lang="en-CA"/>
              <a:pPr>
                <a:defRPr/>
              </a:pPr>
              <a:t>2014-01-15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37C8EE-4375-4D01-94BB-022640047ECF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625146-2E4D-44B4-9196-BFD838E3EECF}" type="datetime1">
              <a:rPr lang="en-CA"/>
              <a:pPr>
                <a:defRPr/>
              </a:pPr>
              <a:t>2014-01-15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63182-6066-4A7F-90D3-74FF62FD9072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4F5D7F-9BF6-424C-8C33-6BA7E08D8E45}" type="datetime1">
              <a:rPr lang="en-CA"/>
              <a:pPr>
                <a:defRPr/>
              </a:pPr>
              <a:t>2014-01-15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B486E-BB7F-461D-8AAB-9CA9C46CF5C1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9729F6-DBFF-46A1-A5F4-D986AC1309CA}" type="datetime1">
              <a:rPr lang="en-CA"/>
              <a:pPr>
                <a:defRPr/>
              </a:pPr>
              <a:t>2014-01-15</a:t>
            </a:fld>
            <a:endParaRPr lang="en-CA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01ED56-4342-4737-B80F-8D307F3D51C7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260C72-8314-4057-B118-CFE325A0DB37}" type="datetime1">
              <a:rPr lang="en-CA"/>
              <a:pPr>
                <a:defRPr/>
              </a:pPr>
              <a:t>2014-01-15</a:t>
            </a:fld>
            <a:endParaRPr lang="en-CA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6BA62B-692C-4557-8CBB-BA31E3BDA25D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B62D7D-245C-44F1-89CB-E9D220C0598B}" type="datetime1">
              <a:rPr lang="en-CA"/>
              <a:pPr>
                <a:defRPr/>
              </a:pPr>
              <a:t>2014-01-15</a:t>
            </a:fld>
            <a:endParaRPr lang="en-CA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CDCC96-3C6A-4392-AA59-0011D0EECEC7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4A5CEB-0039-453D-8910-3B938168443D}" type="datetime1">
              <a:rPr lang="en-CA"/>
              <a:pPr>
                <a:defRPr/>
              </a:pPr>
              <a:t>2014-01-15</a:t>
            </a:fld>
            <a:endParaRPr lang="en-CA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8AEBEF-D301-4B42-89E4-17903907A1FA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44E30E-1221-4B9D-A1A6-7B030ECC4DC0}" type="datetime1">
              <a:rPr lang="en-CA"/>
              <a:pPr>
                <a:defRPr/>
              </a:pPr>
              <a:t>2014-01-15</a:t>
            </a:fld>
            <a:endParaRPr lang="en-CA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7B3C3E-CD52-49F6-A5AF-B326E751BC4C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CA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03D96D-81C0-4B2D-AE1A-A4020D00354A}" type="datetime1">
              <a:rPr lang="en-CA"/>
              <a:pPr>
                <a:defRPr/>
              </a:pPr>
              <a:t>2014-01-15</a:t>
            </a:fld>
            <a:endParaRPr lang="en-CA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67B58A-2EFB-4036-B6FF-599D00D832C8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CA" smtClean="0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0886A19-D2B2-4963-92C2-AD8259FCE1D5}" type="datetime1">
              <a:rPr lang="en-CA"/>
              <a:pPr>
                <a:defRPr/>
              </a:pPr>
              <a:t>2014-01-15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4439C7C-5B77-42BA-9ADE-6EB72C2E27B6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Microsoft_Office_Excel_97-2003_Worksheet1.xls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ealth.gov.bc.ca/healthy-minds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6578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3851275" y="1052513"/>
            <a:ext cx="4967288" cy="151288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CA" sz="3600" b="1" dirty="0" smtClean="0"/>
              <a:t>Methadone Maintenance System Performance Measures – 2011/2012</a:t>
            </a:r>
            <a:endParaRPr lang="en-CA" sz="3600" b="1" dirty="0"/>
          </a:p>
        </p:txBody>
      </p:sp>
      <p:sp>
        <p:nvSpPr>
          <p:cNvPr id="3076" name="Subtitle 2"/>
          <p:cNvSpPr>
            <a:spLocks noGrp="1"/>
          </p:cNvSpPr>
          <p:nvPr>
            <p:ph type="subTitle" idx="1"/>
          </p:nvPr>
        </p:nvSpPr>
        <p:spPr>
          <a:xfrm>
            <a:off x="3708400" y="2636838"/>
            <a:ext cx="5111750" cy="1249362"/>
          </a:xfrm>
        </p:spPr>
        <p:txBody>
          <a:bodyPr/>
          <a:lstStyle/>
          <a:p>
            <a:pPr eaLnBrk="1" hangingPunct="1"/>
            <a:r>
              <a:rPr lang="en-CA" sz="2800" smtClean="0">
                <a:solidFill>
                  <a:schemeClr val="tx1"/>
                </a:solidFill>
              </a:rPr>
              <a:t>Office of the Provincial Health Officer January 28, 2013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67A261-D0A5-4EC9-A27E-EF0055890F17}" type="slidenum">
              <a:rPr lang="en-CA"/>
              <a:pPr>
                <a:defRPr/>
              </a:pPr>
              <a:t>1</a:t>
            </a:fld>
            <a:endParaRPr lang="en-CA"/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3671888" y="5445125"/>
            <a:ext cx="5437187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CA" sz="2400">
                <a:latin typeface="Calibri" pitchFamily="34" charset="0"/>
              </a:rPr>
              <a:t>Dr. Eric Young, MD, MHSc, CCFP, FRCPC</a:t>
            </a:r>
          </a:p>
          <a:p>
            <a:r>
              <a:rPr lang="en-CA" sz="2400">
                <a:latin typeface="Calibri" pitchFamily="34" charset="0"/>
              </a:rPr>
              <a:t>Deputy Provincial Health Officer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/>
              <a:t>Methadone Maintenance Pharmacies by Health Authority</a:t>
            </a:r>
            <a:endParaRPr lang="en-CA" b="1" dirty="0"/>
          </a:p>
        </p:txBody>
      </p:sp>
      <p:pic>
        <p:nvPicPr>
          <p:cNvPr id="12291" name="Chart 5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6263" y="1773238"/>
            <a:ext cx="8027987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EC3A0C-3147-406A-8724-E7C2C27BC400}" type="slidenum">
              <a:rPr lang="en-CA"/>
              <a:pPr>
                <a:defRPr/>
              </a:pPr>
              <a:t>10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468313" y="333375"/>
            <a:ext cx="8229600" cy="1143000"/>
          </a:xfrm>
        </p:spPr>
        <p:txBody>
          <a:bodyPr/>
          <a:lstStyle/>
          <a:p>
            <a:pPr eaLnBrk="1" hangingPunct="1"/>
            <a:r>
              <a:rPr lang="en-CA" b="1" smtClean="0"/>
              <a:t>System Outcome Measures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Char char="§"/>
            </a:pPr>
            <a:r>
              <a:rPr lang="en-CA" sz="4000" b="1" smtClean="0"/>
              <a:t>Retention on Rx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en-CA" sz="4000" b="1" smtClean="0"/>
              <a:t>Hospitalizations (all cause)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en-CA" sz="4000" b="1" smtClean="0"/>
              <a:t>Mortality (all cause)</a:t>
            </a:r>
          </a:p>
          <a:p>
            <a:pPr eaLnBrk="1" hangingPunct="1">
              <a:buFont typeface="Arial" charset="0"/>
              <a:buNone/>
            </a:pPr>
            <a:endParaRPr lang="en-CA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1DB0FA-EF71-409D-BB6F-8C9E5CFB13F4}" type="slidenum">
              <a:rPr lang="en-CA"/>
              <a:pPr>
                <a:defRPr/>
              </a:pPr>
              <a:t>11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CA" b="1" dirty="0" smtClean="0"/>
              <a:t>Percentage of patients started on MMT retained at 12 months</a:t>
            </a:r>
            <a:endParaRPr lang="en-CA" b="1" dirty="0"/>
          </a:p>
        </p:txBody>
      </p:sp>
      <p:sp>
        <p:nvSpPr>
          <p:cNvPr id="102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CA">
              <a:latin typeface="Calibri" pitchFamily="34" charset="0"/>
            </a:endParaRPr>
          </a:p>
        </p:txBody>
      </p:sp>
      <p:graphicFrame>
        <p:nvGraphicFramePr>
          <p:cNvPr id="1026" name="Object 2"/>
          <p:cNvGraphicFramePr>
            <a:graphicFrameLocks/>
          </p:cNvGraphicFramePr>
          <p:nvPr/>
        </p:nvGraphicFramePr>
        <p:xfrm>
          <a:off x="1619250" y="1773238"/>
          <a:ext cx="5545138" cy="4464050"/>
        </p:xfrm>
        <a:graphic>
          <a:graphicData uri="http://schemas.openxmlformats.org/presentationml/2006/ole">
            <p:oleObj spid="_x0000_s1026" name="Chart" r:id="rId4" imgW="2597121" imgH="2267909" progId="Excel.Sheet.8">
              <p:embed/>
            </p:oleObj>
          </a:graphicData>
        </a:graphic>
      </p:graphicFrame>
      <p:sp>
        <p:nvSpPr>
          <p:cNvPr id="1029" name="Rectangle 3"/>
          <p:cNvSpPr>
            <a:spLocks noChangeArrowheads="1"/>
          </p:cNvSpPr>
          <p:nvPr/>
        </p:nvSpPr>
        <p:spPr bwMode="auto">
          <a:xfrm>
            <a:off x="0" y="2724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CA">
              <a:latin typeface="Calibri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D7D197-60B5-4770-8CCC-29659329698D}" type="slidenum">
              <a:rPr lang="en-CA"/>
              <a:pPr>
                <a:defRPr/>
              </a:pPr>
              <a:t>12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CA" b="1" dirty="0" smtClean="0"/>
              <a:t>Effect of daily dose on methadone maintenance treatment retention</a:t>
            </a:r>
            <a:endParaRPr lang="en-CA" b="1" dirty="0"/>
          </a:p>
        </p:txBody>
      </p:sp>
      <p:pic>
        <p:nvPicPr>
          <p:cNvPr id="14339" name="Chart 1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750" y="1628775"/>
            <a:ext cx="7993063" cy="460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Connector 6"/>
          <p:cNvCxnSpPr/>
          <p:nvPr/>
        </p:nvCxnSpPr>
        <p:spPr>
          <a:xfrm>
            <a:off x="2124075" y="1700213"/>
            <a:ext cx="0" cy="360045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C8DE5C-841D-42E9-966C-7A8F173ADEAC}" type="slidenum">
              <a:rPr lang="en-CA"/>
              <a:pPr>
                <a:defRPr/>
              </a:pPr>
              <a:t>13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/>
              <a:t>Adherence to minimum </a:t>
            </a:r>
            <a:br>
              <a:rPr lang="en-US" b="1" dirty="0" smtClean="0"/>
            </a:br>
            <a:r>
              <a:rPr lang="en-US" b="1" dirty="0" smtClean="0"/>
              <a:t>effective stabilization dose guideline</a:t>
            </a:r>
            <a:endParaRPr lang="en-CA" b="1" dirty="0"/>
          </a:p>
        </p:txBody>
      </p:sp>
      <p:pic>
        <p:nvPicPr>
          <p:cNvPr id="15363" name="Chart 1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088" y="1700213"/>
            <a:ext cx="7632700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1E3266-1A6F-47B6-912B-28AA043A7133}" type="slidenum">
              <a:rPr lang="en-CA"/>
              <a:pPr>
                <a:defRPr/>
              </a:pPr>
              <a:t>14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/>
              <a:t>Hospitalizations per 100 Person Years During MMT</a:t>
            </a:r>
            <a:endParaRPr lang="en-CA" b="1" dirty="0"/>
          </a:p>
        </p:txBody>
      </p:sp>
      <p:pic>
        <p:nvPicPr>
          <p:cNvPr id="16387" name="Picture 2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1628775"/>
            <a:ext cx="8353425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4DE662-762D-468D-860F-BBE1F8644152}" type="slidenum">
              <a:rPr lang="en-CA"/>
              <a:pPr>
                <a:defRPr/>
              </a:pPr>
              <a:t>15</a:t>
            </a:fld>
            <a:endParaRPr lang="en-CA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CA" b="1" dirty="0" smtClean="0"/>
              <a:t>All-cause Mortality During Methadone Maintenance Treatment </a:t>
            </a:r>
            <a:endParaRPr lang="en-CA" b="1" dirty="0"/>
          </a:p>
        </p:txBody>
      </p:sp>
      <p:pic>
        <p:nvPicPr>
          <p:cNvPr id="17411" name="Picture 2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463" y="1800225"/>
            <a:ext cx="8891587" cy="458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E9F5CC-8598-47C0-B571-7D02A55D10AD}" type="slidenum">
              <a:rPr lang="en-CA"/>
              <a:pPr>
                <a:defRPr/>
              </a:pPr>
              <a:t>16</a:t>
            </a:fld>
            <a:endParaRPr lang="en-CA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CA" b="1" smtClean="0"/>
              <a:t>Conclusion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MMT – significant growth over the past decade</a:t>
            </a:r>
          </a:p>
          <a:p>
            <a:pPr eaLnBrk="1" hangingPunct="1"/>
            <a:r>
              <a:rPr lang="en-US" b="1" smtClean="0"/>
              <a:t>&gt; access to MMT and other harm reduction initiatives </a:t>
            </a:r>
            <a:r>
              <a:rPr lang="en-US" b="1" smtClean="0">
                <a:sym typeface="Wingdings" pitchFamily="2" charset="2"/>
              </a:rPr>
              <a:t> </a:t>
            </a:r>
            <a:r>
              <a:rPr lang="en-US" b="1" smtClean="0"/>
              <a:t>lower incidence HIV infection among people who inject drugs</a:t>
            </a:r>
          </a:p>
          <a:p>
            <a:pPr eaLnBrk="1" hangingPunct="1"/>
            <a:r>
              <a:rPr lang="en-US" b="1" smtClean="0"/>
              <a:t>There are areas of the system where progress is stagnant or reversing!</a:t>
            </a:r>
          </a:p>
          <a:p>
            <a:pPr eaLnBrk="1" hangingPunct="1"/>
            <a:r>
              <a:rPr lang="en-US" b="1" smtClean="0"/>
              <a:t>Solutions - needed</a:t>
            </a:r>
            <a:endParaRPr lang="en-CA" b="1" smtClean="0"/>
          </a:p>
          <a:p>
            <a:pPr eaLnBrk="1" hangingPunct="1"/>
            <a:endParaRPr lang="en-CA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305562-8059-484B-BFF8-3C96BD375A9C}" type="slidenum">
              <a:rPr lang="en-CA"/>
              <a:pPr>
                <a:defRPr/>
              </a:pPr>
              <a:t>17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CA" b="1" smtClean="0"/>
              <a:t>Background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468313" y="1628775"/>
            <a:ext cx="8229600" cy="4525963"/>
          </a:xfrm>
        </p:spPr>
        <p:txBody>
          <a:bodyPr/>
          <a:lstStyle/>
          <a:p>
            <a:pPr eaLnBrk="1" hangingPunct="1">
              <a:buFont typeface="Wingdings" pitchFamily="2" charset="2"/>
              <a:buChar char="§"/>
            </a:pPr>
            <a:r>
              <a:rPr lang="en-CA" sz="2800" b="1" smtClean="0"/>
              <a:t>2002 Health Canada Best Practices – PMMT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en-CA" sz="2800" b="1" smtClean="0"/>
              <a:t>2009 BCMA – Policy Paper on Addictions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en-CA" sz="2800" b="1" smtClean="0"/>
              <a:t>2009 independent review of BC’s methadone maintenance system (CARBC &amp; UBC’s CHEOS)</a:t>
            </a:r>
          </a:p>
          <a:p>
            <a:pPr eaLnBrk="1" hangingPunct="1"/>
            <a:r>
              <a:rPr lang="en-CA" sz="2800" b="1" smtClean="0"/>
              <a:t>“Methadone Maintenance Treatment in British Columbia, 1996-2008: Analysis and Recommendations” (September 2010)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en-CA" sz="2800" b="1" smtClean="0"/>
              <a:t>Government response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en-CA" sz="2800" b="1" smtClean="0"/>
              <a:t>PHO follow-up monitoring of MMT key indicators (not including data on-reserve First Nations)</a:t>
            </a:r>
          </a:p>
          <a:p>
            <a:pPr eaLnBrk="1" hangingPunct="1"/>
            <a:endParaRPr lang="en-CA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280035-1C48-4332-881B-17C3352299BE}" type="slidenum">
              <a:rPr lang="en-CA"/>
              <a:pPr>
                <a:defRPr/>
              </a:pPr>
              <a:t>2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Content Placeholder 3" descr="10 Yr Cover Page.jpg">
            <a:hlinkClick r:id="rId3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11413" y="404813"/>
            <a:ext cx="4392612" cy="572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EF4933-756F-47D4-AADD-84CFB9FC8A50}" type="slidenum">
              <a:rPr lang="en-CA"/>
              <a:pPr>
                <a:defRPr/>
              </a:pPr>
              <a:t>3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09675"/>
          </a:xfrm>
        </p:spPr>
        <p:txBody>
          <a:bodyPr/>
          <a:lstStyle/>
          <a:p>
            <a:pPr eaLnBrk="1" hangingPunct="1"/>
            <a:r>
              <a:rPr lang="en-GB" sz="3200" b="1" smtClean="0"/>
              <a:t>HMHP Key actions and outcomes related to </a:t>
            </a:r>
            <a:br>
              <a:rPr lang="en-GB" sz="3200" b="1" smtClean="0"/>
            </a:br>
            <a:r>
              <a:rPr lang="en-GB" sz="3200" b="1" smtClean="0"/>
              <a:t>BC’s Methadone Maintenance System</a:t>
            </a:r>
            <a:endParaRPr lang="en-CA" sz="3200" b="1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68463"/>
            <a:ext cx="8229600" cy="4856162"/>
          </a:xfrm>
        </p:spPr>
        <p:txBody>
          <a:bodyPr rtlCol="0">
            <a:normAutofit fontScale="85000" lnSpcReduction="20000"/>
          </a:bodyPr>
          <a:lstStyle/>
          <a:p>
            <a:pPr lvl="1"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GB" sz="3400" b="1" dirty="0" smtClean="0"/>
              <a:t>p. 33 - Enhance and improve BC’s methadone maintenance treatment system (including medical, pharmaceutical and psychosocial support components)</a:t>
            </a:r>
          </a:p>
          <a:p>
            <a:pPr lvl="1"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GB" sz="3400" b="1" dirty="0" smtClean="0"/>
              <a:t>p. 34 – By 2015:</a:t>
            </a:r>
          </a:p>
          <a:p>
            <a:pPr marL="1371600" lvl="2" indent="-514350" eaLnBrk="1" fontAlgn="auto" hangingPunct="1">
              <a:spcAft>
                <a:spcPts val="0"/>
              </a:spcAft>
              <a:buFont typeface="+mj-lt"/>
              <a:buAutoNum type="alphaLcParenR"/>
              <a:defRPr/>
            </a:pPr>
            <a:r>
              <a:rPr lang="en-GB" sz="2800" b="1" dirty="0" smtClean="0"/>
              <a:t>90 per cent of methadone prescribers will adhere to optimal dose guidelines </a:t>
            </a:r>
          </a:p>
          <a:p>
            <a:pPr marL="1371600" lvl="2" indent="-514350" eaLnBrk="1" fontAlgn="auto" hangingPunct="1">
              <a:spcAft>
                <a:spcPts val="0"/>
              </a:spcAft>
              <a:buFont typeface="+mj-lt"/>
              <a:buAutoNum type="alphaLcParenR"/>
              <a:defRPr/>
            </a:pPr>
            <a:r>
              <a:rPr lang="en-GB" sz="2800" b="1" dirty="0" smtClean="0"/>
              <a:t>60 per cent of people started MMT retained at 12 months </a:t>
            </a:r>
            <a:endParaRPr lang="en-CA" sz="2800" b="1" dirty="0" smtClean="0"/>
          </a:p>
          <a:p>
            <a:pPr lvl="1"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GB" sz="3400" b="1" dirty="0" smtClean="0"/>
              <a:t>p. 23 – Where appropriate, expand the reach and range of harm-reduction services that prevent and reduce the health, social and fiscal impacts of illegal drug use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27815F-7164-471E-9FAA-0607A9349641}" type="slidenum">
              <a:rPr lang="en-CA"/>
              <a:pPr>
                <a:defRPr/>
              </a:pPr>
              <a:t>4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620713"/>
            <a:ext cx="8229600" cy="70643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CA" b="1" dirty="0" smtClean="0"/>
              <a:t>Introduction</a:t>
            </a:r>
            <a:endParaRPr lang="en-C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313" y="1989138"/>
            <a:ext cx="8229600" cy="4424362"/>
          </a:xfrm>
        </p:spPr>
        <p:txBody>
          <a:bodyPr rtlCol="0">
            <a:normAutofit fontScale="2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dirty="0" smtClean="0"/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GB" sz="11200" b="1" dirty="0" smtClean="0"/>
              <a:t>Effectiveness of the province’s MMS involves three key components: </a:t>
            </a:r>
          </a:p>
          <a:p>
            <a:pPr lvl="1" eaLnBrk="1" fontAlgn="auto" hangingPunct="1"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en-GB" sz="9600" b="1" dirty="0" smtClean="0"/>
              <a:t>prescribing</a:t>
            </a:r>
          </a:p>
          <a:p>
            <a:pPr lvl="1" eaLnBrk="1" fontAlgn="auto" hangingPunct="1"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en-GB" sz="9600" b="1" dirty="0" smtClean="0"/>
              <a:t>dispensing </a:t>
            </a:r>
          </a:p>
          <a:p>
            <a:pPr lvl="1" eaLnBrk="1" fontAlgn="auto" hangingPunct="1"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en-GB" sz="9600" b="1" dirty="0" smtClean="0"/>
              <a:t>counselling and other adjunct services and supports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endParaRPr lang="en-CA" sz="4800" dirty="0" smtClean="0"/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GB" sz="11200" b="1" dirty="0" smtClean="0"/>
              <a:t>Regulatory Bodies</a:t>
            </a:r>
          </a:p>
          <a:p>
            <a:pPr lvl="1" eaLnBrk="1" fontAlgn="auto" hangingPunct="1"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en-GB" sz="9600" b="1" dirty="0" smtClean="0"/>
              <a:t>College of Physicians and Surgeons of BC</a:t>
            </a:r>
          </a:p>
          <a:p>
            <a:pPr lvl="1" eaLnBrk="1" fontAlgn="auto" hangingPunct="1"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en-GB" sz="9600" b="1" dirty="0" smtClean="0"/>
              <a:t>College of Pharmacists of BC</a:t>
            </a:r>
          </a:p>
          <a:p>
            <a:pPr lvl="1"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endParaRPr lang="en-GB" sz="92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C7A2B5-E84C-4892-A14D-8BCBC89918CE}" type="slidenum">
              <a:rPr lang="en-CA"/>
              <a:pPr>
                <a:defRPr/>
              </a:pPr>
              <a:t>5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/>
              <a:t>MMS Measures</a:t>
            </a:r>
            <a:r>
              <a:rPr lang="en-CA" b="1" dirty="0" smtClean="0"/>
              <a:t/>
            </a:r>
            <a:br>
              <a:rPr lang="en-CA" b="1" dirty="0" smtClean="0"/>
            </a:br>
            <a:endParaRPr lang="en-CA" dirty="0"/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eaLnBrk="1" hangingPunct="1">
              <a:buFont typeface="Wingdings" pitchFamily="2" charset="2"/>
              <a:buChar char="§"/>
            </a:pPr>
            <a:r>
              <a:rPr lang="en-GB" b="1" smtClean="0"/>
              <a:t>The reach of BC’s MMS can be summarized by reporting on key professional participation indicators</a:t>
            </a:r>
            <a:endParaRPr lang="en-GB" sz="3000" b="1" smtClean="0"/>
          </a:p>
          <a:p>
            <a:pPr lvl="1" eaLnBrk="1" hangingPunct="1">
              <a:buFont typeface="Courier New" pitchFamily="49" charset="0"/>
              <a:buChar char="o"/>
            </a:pPr>
            <a:r>
              <a:rPr lang="en-GB" b="1" smtClean="0"/>
              <a:t># of patients with methadone maintenance prescriptions (whose meds covered by PharmaCare)</a:t>
            </a:r>
          </a:p>
          <a:p>
            <a:pPr lvl="1" eaLnBrk="1" hangingPunct="1">
              <a:buFont typeface="Courier New" pitchFamily="49" charset="0"/>
              <a:buChar char="o"/>
            </a:pPr>
            <a:r>
              <a:rPr lang="en-GB" b="1" smtClean="0"/>
              <a:t># of physician prescribers</a:t>
            </a:r>
          </a:p>
          <a:p>
            <a:pPr lvl="1" eaLnBrk="1" hangingPunct="1">
              <a:buFont typeface="Courier New" pitchFamily="49" charset="0"/>
              <a:buChar char="o"/>
            </a:pPr>
            <a:r>
              <a:rPr lang="en-GB" b="1" smtClean="0"/>
              <a:t># of methadone-dispensing pharmacists and pharmacies</a:t>
            </a:r>
            <a:endParaRPr lang="en-CA" sz="800" b="1" smtClean="0"/>
          </a:p>
          <a:p>
            <a:pPr eaLnBrk="1" hangingPunct="1"/>
            <a:endParaRPr lang="en-CA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DE028A-4B2B-4E4D-9D5C-F78EE0A9B44F}" type="slidenum">
              <a:rPr lang="en-CA"/>
              <a:pPr>
                <a:defRPr/>
              </a:pPr>
              <a:t>6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CA" b="1" dirty="0" smtClean="0"/>
              <a:t>Methadone Maintenance Patients     by Health Authority</a:t>
            </a:r>
            <a:endParaRPr lang="en-CA" b="1" dirty="0"/>
          </a:p>
        </p:txBody>
      </p:sp>
      <p:pic>
        <p:nvPicPr>
          <p:cNvPr id="9219" name="Chart 2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4213" y="1844675"/>
            <a:ext cx="7632700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6694C4-8737-4E9C-8C2B-3250F9738426}" type="slidenum">
              <a:rPr lang="en-CA"/>
              <a:pPr>
                <a:defRPr/>
              </a:pPr>
              <a:t>7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CA" b="1" dirty="0" smtClean="0"/>
              <a:t>New Methadone Maintenance Patients by Health Authority</a:t>
            </a:r>
            <a:endParaRPr lang="en-CA" b="1" dirty="0"/>
          </a:p>
        </p:txBody>
      </p:sp>
      <p:pic>
        <p:nvPicPr>
          <p:cNvPr id="10243" name="Chart 3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1844675"/>
            <a:ext cx="7632700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58E6E9-ADF4-41CD-8D74-14A69E882D6D}" type="slidenum">
              <a:rPr lang="en-CA"/>
              <a:pPr>
                <a:defRPr/>
              </a:pPr>
              <a:t>8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CA" b="1" dirty="0" smtClean="0"/>
              <a:t>Methadone Maintenance Active Prescribers by Health Authority</a:t>
            </a:r>
            <a:endParaRPr lang="en-CA" b="1" dirty="0"/>
          </a:p>
        </p:txBody>
      </p:sp>
      <p:pic>
        <p:nvPicPr>
          <p:cNvPr id="11267" name="Chart 1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188" y="1989138"/>
            <a:ext cx="7921625" cy="396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8C7AD3-BF35-4454-9CC2-33C638A63818}" type="slidenum">
              <a:rPr lang="en-CA"/>
              <a:pPr>
                <a:defRPr/>
              </a:pPr>
              <a:t>9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Unknown Document Type" ma:contentTypeID="0x010104" ma:contentTypeVersion="0" ma:contentTypeDescription="" ma:contentTypeScope="" ma:versionID="05d83ceaa0bbd2e3bc716e6e66bd857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b3d69fe45253d5ff147bb69036b756a7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1AFA8B7-D86B-4573-A36B-CF1EB9667E93}"/>
</file>

<file path=customXml/itemProps2.xml><?xml version="1.0" encoding="utf-8"?>
<ds:datastoreItem xmlns:ds="http://schemas.openxmlformats.org/officeDocument/2006/customXml" ds:itemID="{7813536B-2A6D-4F7E-9EC0-FA088CB79E3D}"/>
</file>

<file path=customXml/itemProps3.xml><?xml version="1.0" encoding="utf-8"?>
<ds:datastoreItem xmlns:ds="http://schemas.openxmlformats.org/officeDocument/2006/customXml" ds:itemID="{D469A921-9BF2-4275-B899-1249BAA627CA}"/>
</file>

<file path=docProps/app.xml><?xml version="1.0" encoding="utf-8"?>
<Properties xmlns="http://schemas.openxmlformats.org/officeDocument/2006/extended-properties" xmlns:vt="http://schemas.openxmlformats.org/officeDocument/2006/docPropsVTypes">
  <TotalTime>740</TotalTime>
  <Words>415</Words>
  <Application>Microsoft Office PowerPoint</Application>
  <PresentationFormat>On-screen Show (4:3)</PresentationFormat>
  <Paragraphs>83</Paragraphs>
  <Slides>17</Slides>
  <Notes>16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Calibri</vt:lpstr>
      <vt:lpstr>Wingdings</vt:lpstr>
      <vt:lpstr>Courier New</vt:lpstr>
      <vt:lpstr>Office Theme</vt:lpstr>
      <vt:lpstr>Chart</vt:lpstr>
      <vt:lpstr>Methadone Maintenance System Performance Measures – 2011/2012</vt:lpstr>
      <vt:lpstr>Background</vt:lpstr>
      <vt:lpstr>Slide 3</vt:lpstr>
      <vt:lpstr>HMHP Key actions and outcomes related to  BC’s Methadone Maintenance System</vt:lpstr>
      <vt:lpstr>Introduction</vt:lpstr>
      <vt:lpstr>MMS Measures </vt:lpstr>
      <vt:lpstr>Methadone Maintenance Patients     by Health Authority</vt:lpstr>
      <vt:lpstr>New Methadone Maintenance Patients by Health Authority</vt:lpstr>
      <vt:lpstr>Methadone Maintenance Active Prescribers by Health Authority</vt:lpstr>
      <vt:lpstr>Methadone Maintenance Pharmacies by Health Authority</vt:lpstr>
      <vt:lpstr>System Outcome Measures</vt:lpstr>
      <vt:lpstr>Percentage of patients started on MMT retained at 12 months</vt:lpstr>
      <vt:lpstr>Effect of daily dose on methadone maintenance treatment retention</vt:lpstr>
      <vt:lpstr>Adherence to minimum  effective stabilization dose guideline</vt:lpstr>
      <vt:lpstr>Hospitalizations per 100 Person Years During MMT</vt:lpstr>
      <vt:lpstr>All-cause Mortality During Methadone Maintenance Treatment </vt:lpstr>
      <vt:lpstr>Conclusion</vt:lpstr>
    </vt:vector>
  </TitlesOfParts>
  <Company>Province of British Columbia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Kenneth Tupper</dc:creator>
  <cp:lastModifiedBy>aberkes</cp:lastModifiedBy>
  <cp:revision>109</cp:revision>
  <dcterms:created xsi:type="dcterms:W3CDTF">2013-01-08T17:43:43Z</dcterms:created>
  <dcterms:modified xsi:type="dcterms:W3CDTF">2014-01-15T17:50:51Z</dcterms:modified>
</cp:coreProperties>
</file>