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5" r:id="rId2"/>
    <p:sldId id="266" r:id="rId3"/>
    <p:sldId id="262" r:id="rId4"/>
    <p:sldId id="261" r:id="rId5"/>
    <p:sldId id="267" r:id="rId6"/>
    <p:sldId id="268" r:id="rId7"/>
    <p:sldId id="269" r:id="rId8"/>
    <p:sldId id="264" r:id="rId9"/>
    <p:sldId id="263" r:id="rId10"/>
    <p:sldId id="256" r:id="rId11"/>
    <p:sldId id="257" r:id="rId12"/>
    <p:sldId id="258" r:id="rId13"/>
    <p:sldId id="259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0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planning\Planted%20Species%20-%20Species%20Mixed%20-%20Al%20Powelson%20-%20Sept%2020%20201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xture\s63026\!Workgrp\Silv%20Practices\Powelson\Work\LBIP\planning\fft\Seed%20and%20seedling%20budget\Species%20Sown%20by%20FFT%20overtim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FFT</a:t>
            </a:r>
          </a:p>
        </c:rich>
      </c:tx>
      <c:layout>
        <c:manualLayout>
          <c:xMode val="edge"/>
          <c:yMode val="edge"/>
          <c:x val="0.437638888888889"/>
          <c:y val="0.0277777777777778"/>
        </c:manualLayout>
      </c:layout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single species</c:v>
          </c:tx>
          <c:marker>
            <c:symbol val="none"/>
          </c:marker>
          <c:cat>
            <c:numRef>
              <c:f>Sheet1!$X$37:$X$43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Sheet1!$Y$37:$Y$43</c:f>
              <c:numCache>
                <c:formatCode>0%</c:formatCode>
                <c:ptCount val="7"/>
                <c:pt idx="0">
                  <c:v>0.173321795030288</c:v>
                </c:pt>
                <c:pt idx="1">
                  <c:v>0.626212964160952</c:v>
                </c:pt>
                <c:pt idx="2">
                  <c:v>0.177318544745114</c:v>
                </c:pt>
                <c:pt idx="3">
                  <c:v>0.241266870817739</c:v>
                </c:pt>
                <c:pt idx="4">
                  <c:v>0.14339819772757</c:v>
                </c:pt>
                <c:pt idx="5">
                  <c:v>0.124147406644094</c:v>
                </c:pt>
                <c:pt idx="6">
                  <c:v>0.116008046800934</c:v>
                </c:pt>
              </c:numCache>
            </c:numRef>
          </c:val>
          <c:smooth val="0"/>
        </c:ser>
        <c:ser>
          <c:idx val="1"/>
          <c:order val="1"/>
          <c:tx>
            <c:v>multiple species</c:v>
          </c:tx>
          <c:marker>
            <c:symbol val="none"/>
          </c:marker>
          <c:cat>
            <c:numRef>
              <c:f>Sheet1!$X$37:$X$43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Sheet1!$AF$37:$AF$43</c:f>
              <c:numCache>
                <c:formatCode>0%</c:formatCode>
                <c:ptCount val="7"/>
                <c:pt idx="0">
                  <c:v>0.826678204969712</c:v>
                </c:pt>
                <c:pt idx="1">
                  <c:v>0.373787035839048</c:v>
                </c:pt>
                <c:pt idx="2">
                  <c:v>0.822681455254887</c:v>
                </c:pt>
                <c:pt idx="3">
                  <c:v>0.758733129182261</c:v>
                </c:pt>
                <c:pt idx="4">
                  <c:v>0.856601802272431</c:v>
                </c:pt>
                <c:pt idx="5">
                  <c:v>0.875852593355906</c:v>
                </c:pt>
                <c:pt idx="6">
                  <c:v>0.883991953199066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8467272"/>
        <c:axId val="2118470312"/>
      </c:lineChart>
      <c:catAx>
        <c:axId val="2118467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18470312"/>
        <c:crosses val="autoZero"/>
        <c:auto val="1"/>
        <c:lblAlgn val="ctr"/>
        <c:lblOffset val="100"/>
        <c:noMultiLvlLbl val="0"/>
      </c:catAx>
      <c:valAx>
        <c:axId val="2118470312"/>
        <c:scaling>
          <c:orientation val="minMax"/>
          <c:max val="1.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118467272"/>
        <c:crosses val="autoZero"/>
        <c:crossBetween val="between"/>
      </c:valAx>
    </c:plotArea>
    <c:legend>
      <c:legendPos val="r"/>
      <c:layout/>
      <c:overlay val="1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2008</a:t>
            </a:r>
          </a:p>
          <a:p>
            <a:pPr>
              <a:defRPr/>
            </a:pP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Sheet1!$A$3:$A$12</c:f>
              <c:strCache>
                <c:ptCount val="10"/>
                <c:pt idx="0">
                  <c:v>Pli</c:v>
                </c:pt>
                <c:pt idx="1">
                  <c:v>Sx</c:v>
                </c:pt>
                <c:pt idx="2">
                  <c:v>Cw</c:v>
                </c:pt>
                <c:pt idx="3">
                  <c:v>Fdi</c:v>
                </c:pt>
                <c:pt idx="4">
                  <c:v>Py</c:v>
                </c:pt>
                <c:pt idx="5">
                  <c:v>Lw</c:v>
                </c:pt>
                <c:pt idx="6">
                  <c:v>At</c:v>
                </c:pt>
                <c:pt idx="7">
                  <c:v>Bl</c:v>
                </c:pt>
                <c:pt idx="8">
                  <c:v>Hw</c:v>
                </c:pt>
                <c:pt idx="9">
                  <c:v>Pw</c:v>
                </c:pt>
              </c:strCache>
            </c:strRef>
          </c:cat>
          <c:val>
            <c:numRef>
              <c:f>Sheet1!$S$3:$S$12</c:f>
              <c:numCache>
                <c:formatCode>_-* #,##0.0_-;\-* #,##0.0_-;_-* "-"??_-;_-@_-</c:formatCode>
                <c:ptCount val="10"/>
                <c:pt idx="0">
                  <c:v>867.5</c:v>
                </c:pt>
                <c:pt idx="1">
                  <c:v>4534.0</c:v>
                </c:pt>
                <c:pt idx="2">
                  <c:v>0.0</c:v>
                </c:pt>
                <c:pt idx="3">
                  <c:v>1370.9</c:v>
                </c:pt>
                <c:pt idx="4">
                  <c:v>0.0</c:v>
                </c:pt>
                <c:pt idx="5">
                  <c:v>23.8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2009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Sheet1!$A$3:$A$12</c:f>
              <c:strCache>
                <c:ptCount val="10"/>
                <c:pt idx="0">
                  <c:v>Pli</c:v>
                </c:pt>
                <c:pt idx="1">
                  <c:v>Sx</c:v>
                </c:pt>
                <c:pt idx="2">
                  <c:v>Cw</c:v>
                </c:pt>
                <c:pt idx="3">
                  <c:v>Fdi</c:v>
                </c:pt>
                <c:pt idx="4">
                  <c:v>Py</c:v>
                </c:pt>
                <c:pt idx="5">
                  <c:v>Lw</c:v>
                </c:pt>
                <c:pt idx="6">
                  <c:v>At</c:v>
                </c:pt>
                <c:pt idx="7">
                  <c:v>Bl</c:v>
                </c:pt>
                <c:pt idx="8">
                  <c:v>Hw</c:v>
                </c:pt>
                <c:pt idx="9">
                  <c:v>Pw</c:v>
                </c:pt>
              </c:strCache>
            </c:strRef>
          </c:cat>
          <c:val>
            <c:numRef>
              <c:f>Sheet1!$T$3:$T$12</c:f>
              <c:numCache>
                <c:formatCode>_-* #,##0.0_-;\-* #,##0.0_-;_-* "-"??_-;_-@_-</c:formatCode>
                <c:ptCount val="10"/>
                <c:pt idx="0">
                  <c:v>3683.6</c:v>
                </c:pt>
                <c:pt idx="1">
                  <c:v>6606.5</c:v>
                </c:pt>
                <c:pt idx="2">
                  <c:v>4.7</c:v>
                </c:pt>
                <c:pt idx="3">
                  <c:v>1779.9</c:v>
                </c:pt>
                <c:pt idx="4">
                  <c:v>229.9</c:v>
                </c:pt>
                <c:pt idx="5">
                  <c:v>372.2</c:v>
                </c:pt>
                <c:pt idx="6">
                  <c:v>177.5</c:v>
                </c:pt>
                <c:pt idx="7">
                  <c:v>40.0</c:v>
                </c:pt>
                <c:pt idx="8">
                  <c:v>0.0</c:v>
                </c:pt>
                <c:pt idx="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2010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Sheet1!$A$3:$A$12</c:f>
              <c:strCache>
                <c:ptCount val="10"/>
                <c:pt idx="0">
                  <c:v>Pli</c:v>
                </c:pt>
                <c:pt idx="1">
                  <c:v>Sx</c:v>
                </c:pt>
                <c:pt idx="2">
                  <c:v>Cw</c:v>
                </c:pt>
                <c:pt idx="3">
                  <c:v>Fdi</c:v>
                </c:pt>
                <c:pt idx="4">
                  <c:v>Py</c:v>
                </c:pt>
                <c:pt idx="5">
                  <c:v>Lw</c:v>
                </c:pt>
                <c:pt idx="6">
                  <c:v>At</c:v>
                </c:pt>
                <c:pt idx="7">
                  <c:v>Bl</c:v>
                </c:pt>
                <c:pt idx="8">
                  <c:v>Hw</c:v>
                </c:pt>
                <c:pt idx="9">
                  <c:v>Pw</c:v>
                </c:pt>
              </c:strCache>
            </c:strRef>
          </c:cat>
          <c:val>
            <c:numRef>
              <c:f>Sheet1!$U$3:$U$12</c:f>
              <c:numCache>
                <c:formatCode>_-* #,##0.0_-;\-* #,##0.0_-;_-* "-"??_-;_-@_-</c:formatCode>
                <c:ptCount val="10"/>
                <c:pt idx="0">
                  <c:v>7161.9</c:v>
                </c:pt>
                <c:pt idx="1">
                  <c:v>6236.800000000001</c:v>
                </c:pt>
                <c:pt idx="2">
                  <c:v>126.4</c:v>
                </c:pt>
                <c:pt idx="3">
                  <c:v>3577.8</c:v>
                </c:pt>
                <c:pt idx="4">
                  <c:v>544.6</c:v>
                </c:pt>
                <c:pt idx="5">
                  <c:v>603.8</c:v>
                </c:pt>
                <c:pt idx="6">
                  <c:v>0.0</c:v>
                </c:pt>
                <c:pt idx="7">
                  <c:v>56.9</c:v>
                </c:pt>
                <c:pt idx="8">
                  <c:v>0.0</c:v>
                </c:pt>
                <c:pt idx="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Province</a:t>
            </a:r>
          </a:p>
        </c:rich>
      </c:tx>
      <c:layout/>
      <c:overlay val="1"/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Pli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Sheet1!$P$3:$V$3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239.9</c:v>
                </c:pt>
                <c:pt idx="2">
                  <c:v>5387.6</c:v>
                </c:pt>
                <c:pt idx="3">
                  <c:v>867.5</c:v>
                </c:pt>
                <c:pt idx="4">
                  <c:v>3683.6</c:v>
                </c:pt>
                <c:pt idx="5">
                  <c:v>7161.9</c:v>
                </c:pt>
                <c:pt idx="6">
                  <c:v>7355.3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Sx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Sheet1!$P$4:$V$4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1629.1</c:v>
                </c:pt>
                <c:pt idx="2">
                  <c:v>3562.3</c:v>
                </c:pt>
                <c:pt idx="3">
                  <c:v>4534.0</c:v>
                </c:pt>
                <c:pt idx="4">
                  <c:v>6606.5</c:v>
                </c:pt>
                <c:pt idx="5">
                  <c:v>6236.800000000001</c:v>
                </c:pt>
                <c:pt idx="6">
                  <c:v>4366.1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Cw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Sheet1!$P$5:$V$5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47.9</c:v>
                </c:pt>
                <c:pt idx="3">
                  <c:v>0.0</c:v>
                </c:pt>
                <c:pt idx="4">
                  <c:v>4.7</c:v>
                </c:pt>
                <c:pt idx="5">
                  <c:v>126.4</c:v>
                </c:pt>
                <c:pt idx="6">
                  <c:v>1.0</c:v>
                </c:pt>
              </c:numCache>
            </c:numRef>
          </c:val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Fdi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Sheet1!$P$6:$V$6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952.0</c:v>
                </c:pt>
                <c:pt idx="3">
                  <c:v>1370.9</c:v>
                </c:pt>
                <c:pt idx="4">
                  <c:v>1779.9</c:v>
                </c:pt>
                <c:pt idx="5">
                  <c:v>3577.8</c:v>
                </c:pt>
                <c:pt idx="6">
                  <c:v>1656.1</c:v>
                </c:pt>
              </c:numCache>
            </c:numRef>
          </c:val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Py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Sheet1!$P$7:$V$7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88.3</c:v>
                </c:pt>
                <c:pt idx="3">
                  <c:v>0.0</c:v>
                </c:pt>
                <c:pt idx="4">
                  <c:v>229.9</c:v>
                </c:pt>
                <c:pt idx="5">
                  <c:v>544.6</c:v>
                </c:pt>
                <c:pt idx="6">
                  <c:v>132.1</c:v>
                </c:pt>
              </c:numCache>
            </c:numRef>
          </c:val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Lw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Sheet1!$P$8:$V$8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269.8999999999997</c:v>
                </c:pt>
                <c:pt idx="3">
                  <c:v>23.8</c:v>
                </c:pt>
                <c:pt idx="4">
                  <c:v>372.2</c:v>
                </c:pt>
                <c:pt idx="5">
                  <c:v>603.8</c:v>
                </c:pt>
                <c:pt idx="6">
                  <c:v>289.6</c:v>
                </c:pt>
              </c:numCache>
            </c:numRef>
          </c:val>
        </c:ser>
        <c:ser>
          <c:idx val="6"/>
          <c:order val="6"/>
          <c:tx>
            <c:strRef>
              <c:f>Sheet1!$A$9</c:f>
              <c:strCache>
                <c:ptCount val="1"/>
                <c:pt idx="0">
                  <c:v>At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Sheet1!$P$9:$V$9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177.5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</c:ser>
        <c:ser>
          <c:idx val="7"/>
          <c:order val="7"/>
          <c:tx>
            <c:strRef>
              <c:f>Sheet1!$A$10</c:f>
              <c:strCache>
                <c:ptCount val="1"/>
                <c:pt idx="0">
                  <c:v>Bl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Sheet1!$P$10:$V$10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40.0</c:v>
                </c:pt>
                <c:pt idx="5">
                  <c:v>56.9</c:v>
                </c:pt>
                <c:pt idx="6">
                  <c:v>70.0</c:v>
                </c:pt>
              </c:numCache>
            </c:numRef>
          </c:val>
        </c:ser>
        <c:ser>
          <c:idx val="8"/>
          <c:order val="8"/>
          <c:tx>
            <c:strRef>
              <c:f>Sheet1!$A$11</c:f>
              <c:strCache>
                <c:ptCount val="1"/>
                <c:pt idx="0">
                  <c:v>Hw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Sheet1!$P$11:$V$11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50.0</c:v>
                </c:pt>
              </c:numCache>
            </c:numRef>
          </c:val>
        </c:ser>
        <c:ser>
          <c:idx val="9"/>
          <c:order val="9"/>
          <c:tx>
            <c:strRef>
              <c:f>Sheet1!$A$12</c:f>
              <c:strCache>
                <c:ptCount val="1"/>
                <c:pt idx="0">
                  <c:v>Pw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Sheet1!$P$12:$V$12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8343464"/>
        <c:axId val="2118346472"/>
      </c:areaChart>
      <c:catAx>
        <c:axId val="2118343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18346472"/>
        <c:crosses val="autoZero"/>
        <c:auto val="1"/>
        <c:lblAlgn val="ctr"/>
        <c:lblOffset val="100"/>
        <c:noMultiLvlLbl val="0"/>
      </c:catAx>
      <c:valAx>
        <c:axId val="2118346472"/>
        <c:scaling>
          <c:orientation val="minMax"/>
        </c:scaling>
        <c:delete val="0"/>
        <c:axPos val="l"/>
        <c:majorGridlines/>
        <c:numFmt formatCode="_-* #,##0.0_-;\-* #,##0.0_-;_-* &quot;-&quot;??_-;_-@_-" sourceLinked="1"/>
        <c:majorTickMark val="out"/>
        <c:minorTickMark val="none"/>
        <c:tickLblPos val="nextTo"/>
        <c:crossAx val="2118343464"/>
        <c:crosses val="autoZero"/>
        <c:crossBetween val="midCat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2011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Sheet1!$A$3:$A$12</c:f>
              <c:strCache>
                <c:ptCount val="10"/>
                <c:pt idx="0">
                  <c:v>Pli</c:v>
                </c:pt>
                <c:pt idx="1">
                  <c:v>Sx</c:v>
                </c:pt>
                <c:pt idx="2">
                  <c:v>Cw</c:v>
                </c:pt>
                <c:pt idx="3">
                  <c:v>Fdi</c:v>
                </c:pt>
                <c:pt idx="4">
                  <c:v>Py</c:v>
                </c:pt>
                <c:pt idx="5">
                  <c:v>Lw</c:v>
                </c:pt>
                <c:pt idx="6">
                  <c:v>At</c:v>
                </c:pt>
                <c:pt idx="7">
                  <c:v>Bl</c:v>
                </c:pt>
                <c:pt idx="8">
                  <c:v>Hw</c:v>
                </c:pt>
                <c:pt idx="9">
                  <c:v>Pw</c:v>
                </c:pt>
              </c:strCache>
            </c:strRef>
          </c:cat>
          <c:val>
            <c:numRef>
              <c:f>Sheet1!$V$3:$V$12</c:f>
              <c:numCache>
                <c:formatCode>_-* #,##0.0_-;\-* #,##0.0_-;_-* "-"??_-;_-@_-</c:formatCode>
                <c:ptCount val="10"/>
                <c:pt idx="0">
                  <c:v>7355.3</c:v>
                </c:pt>
                <c:pt idx="1">
                  <c:v>4366.1</c:v>
                </c:pt>
                <c:pt idx="2">
                  <c:v>1.0</c:v>
                </c:pt>
                <c:pt idx="3">
                  <c:v>1656.1</c:v>
                </c:pt>
                <c:pt idx="4">
                  <c:v>132.1</c:v>
                </c:pt>
                <c:pt idx="5">
                  <c:v>289.6</c:v>
                </c:pt>
                <c:pt idx="6">
                  <c:v>0.0</c:v>
                </c:pt>
                <c:pt idx="7">
                  <c:v>70.0</c:v>
                </c:pt>
                <c:pt idx="8">
                  <c:v>50.0</c:v>
                </c:pt>
                <c:pt idx="9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v>% Pli</c:v>
          </c:tx>
          <c:marker>
            <c:symbol val="none"/>
          </c:marker>
          <c:cat>
            <c:numRef>
              <c:f>Sheet1!$AM$2:$AS$2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Sheet1!$AM$3:$AS$3</c:f>
              <c:numCache>
                <c:formatCode>0%</c:formatCode>
                <c:ptCount val="7"/>
                <c:pt idx="0">
                  <c:v>0.0</c:v>
                </c:pt>
                <c:pt idx="1">
                  <c:v>0.128357410379882</c:v>
                </c:pt>
                <c:pt idx="2">
                  <c:v>0.522662010089251</c:v>
                </c:pt>
                <c:pt idx="3">
                  <c:v>0.127644860363144</c:v>
                </c:pt>
                <c:pt idx="4">
                  <c:v>0.285676616799671</c:v>
                </c:pt>
                <c:pt idx="5">
                  <c:v>0.391185370489726</c:v>
                </c:pt>
                <c:pt idx="6">
                  <c:v>0.528314490525922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8394344"/>
        <c:axId val="2118512232"/>
      </c:lineChart>
      <c:catAx>
        <c:axId val="2118394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18512232"/>
        <c:crosses val="autoZero"/>
        <c:auto val="1"/>
        <c:lblAlgn val="ctr"/>
        <c:lblOffset val="100"/>
        <c:noMultiLvlLbl val="0"/>
      </c:catAx>
      <c:valAx>
        <c:axId val="21185122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1183943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Densiuty!$D$3</c:f>
              <c:strCache>
                <c:ptCount val="1"/>
                <c:pt idx="0">
                  <c:v>Density Planted</c:v>
                </c:pt>
              </c:strCache>
            </c:strRef>
          </c:tx>
          <c:marker>
            <c:symbol val="none"/>
          </c:marker>
          <c:dPt>
            <c:idx val="6"/>
            <c:bubble3D val="0"/>
            <c:spPr>
              <a:ln>
                <a:prstDash val="dash"/>
              </a:ln>
            </c:spPr>
          </c:dPt>
          <c:cat>
            <c:numRef>
              <c:f>Densiuty!$A$5:$A$11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Densiuty!$D$5:$D$11</c:f>
              <c:numCache>
                <c:formatCode>General</c:formatCode>
                <c:ptCount val="7"/>
                <c:pt idx="0">
                  <c:v>1393.932500927185</c:v>
                </c:pt>
                <c:pt idx="1">
                  <c:v>1392.889118902833</c:v>
                </c:pt>
                <c:pt idx="2">
                  <c:v>1232.034394306152</c:v>
                </c:pt>
                <c:pt idx="3">
                  <c:v>1011.74917772485</c:v>
                </c:pt>
                <c:pt idx="4">
                  <c:v>1287.009738987668</c:v>
                </c:pt>
                <c:pt idx="5">
                  <c:v>1395.843188249341</c:v>
                </c:pt>
                <c:pt idx="6">
                  <c:v>1440.572062802044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8888984"/>
        <c:axId val="2118891960"/>
      </c:lineChart>
      <c:catAx>
        <c:axId val="2118888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18891960"/>
        <c:crosses val="autoZero"/>
        <c:auto val="1"/>
        <c:lblAlgn val="ctr"/>
        <c:lblOffset val="100"/>
        <c:noMultiLvlLbl val="0"/>
      </c:catAx>
      <c:valAx>
        <c:axId val="2118891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8888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NIR</a:t>
            </a:r>
          </a:p>
        </c:rich>
      </c:tx>
      <c:layout/>
      <c:overlay val="1"/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Pli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Sheet1!$B$3:$H$3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546.8</c:v>
                </c:pt>
                <c:pt idx="3">
                  <c:v>140.6</c:v>
                </c:pt>
                <c:pt idx="4">
                  <c:v>610.0</c:v>
                </c:pt>
                <c:pt idx="5">
                  <c:v>2344.6</c:v>
                </c:pt>
                <c:pt idx="6">
                  <c:v>3154.4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Sx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Sheet1!$B$4:$H$4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522.7</c:v>
                </c:pt>
                <c:pt idx="3">
                  <c:v>681.6</c:v>
                </c:pt>
                <c:pt idx="4">
                  <c:v>2521.0</c:v>
                </c:pt>
                <c:pt idx="5">
                  <c:v>1589.6</c:v>
                </c:pt>
                <c:pt idx="6">
                  <c:v>2086.1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Cw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Sheet1!$B$5:$H$5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Fdi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Sheet1!$B$6:$H$6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112.4</c:v>
                </c:pt>
                <c:pt idx="3">
                  <c:v>120.0</c:v>
                </c:pt>
                <c:pt idx="4">
                  <c:v>425.0</c:v>
                </c:pt>
                <c:pt idx="5">
                  <c:v>250.0</c:v>
                </c:pt>
                <c:pt idx="6">
                  <c:v>515.7</c:v>
                </c:pt>
              </c:numCache>
            </c:numRef>
          </c:val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Py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Sheet1!$B$7:$H$7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Lw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Sheet1!$B$8:$H$8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5.0</c:v>
                </c:pt>
                <c:pt idx="4">
                  <c:v>21.0</c:v>
                </c:pt>
                <c:pt idx="5">
                  <c:v>20.0</c:v>
                </c:pt>
                <c:pt idx="6">
                  <c:v>43.0</c:v>
                </c:pt>
              </c:numCache>
            </c:numRef>
          </c:val>
        </c:ser>
        <c:ser>
          <c:idx val="6"/>
          <c:order val="6"/>
          <c:tx>
            <c:strRef>
              <c:f>Sheet1!$A$9</c:f>
              <c:strCache>
                <c:ptCount val="1"/>
                <c:pt idx="0">
                  <c:v>At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Sheet1!$B$9:$H$9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177.5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</c:ser>
        <c:ser>
          <c:idx val="7"/>
          <c:order val="7"/>
          <c:tx>
            <c:strRef>
              <c:f>Sheet1!$A$10</c:f>
              <c:strCache>
                <c:ptCount val="1"/>
                <c:pt idx="0">
                  <c:v>Bl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Sheet1!$B$10:$H$10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40.0</c:v>
                </c:pt>
                <c:pt idx="5">
                  <c:v>0.0</c:v>
                </c:pt>
                <c:pt idx="6">
                  <c:v>70.0</c:v>
                </c:pt>
              </c:numCache>
            </c:numRef>
          </c:val>
        </c:ser>
        <c:ser>
          <c:idx val="8"/>
          <c:order val="8"/>
          <c:tx>
            <c:strRef>
              <c:f>Sheet1!$A$11</c:f>
              <c:strCache>
                <c:ptCount val="1"/>
                <c:pt idx="0">
                  <c:v>Hw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Sheet1!$B$11:$H$11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50.0</c:v>
                </c:pt>
              </c:numCache>
            </c:numRef>
          </c:val>
        </c:ser>
        <c:ser>
          <c:idx val="9"/>
          <c:order val="9"/>
          <c:tx>
            <c:strRef>
              <c:f>Sheet1!$A$12</c:f>
              <c:strCache>
                <c:ptCount val="1"/>
                <c:pt idx="0">
                  <c:v>Pw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Sheet1!$B$12:$H$12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9077000"/>
        <c:axId val="2119071112"/>
      </c:areaChart>
      <c:catAx>
        <c:axId val="2119077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19071112"/>
        <c:crosses val="autoZero"/>
        <c:auto val="1"/>
        <c:lblAlgn val="ctr"/>
        <c:lblOffset val="100"/>
        <c:noMultiLvlLbl val="0"/>
      </c:catAx>
      <c:valAx>
        <c:axId val="2119071112"/>
        <c:scaling>
          <c:orientation val="minMax"/>
        </c:scaling>
        <c:delete val="0"/>
        <c:axPos val="l"/>
        <c:majorGridlines/>
        <c:numFmt formatCode="_-* #,##0.0_-;\-* #,##0.0_-;_-* &quot;-&quot;??_-;_-@_-" sourceLinked="1"/>
        <c:majorTickMark val="out"/>
        <c:minorTickMark val="none"/>
        <c:tickLblPos val="nextTo"/>
        <c:crossAx val="2119077000"/>
        <c:crosses val="autoZero"/>
        <c:crossBetween val="midCat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SIR</a:t>
            </a:r>
          </a:p>
        </c:rich>
      </c:tx>
      <c:layout/>
      <c:overlay val="1"/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Pli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Sheet1!$I$3:$O$3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239.9</c:v>
                </c:pt>
                <c:pt idx="2">
                  <c:v>4840.8</c:v>
                </c:pt>
                <c:pt idx="3">
                  <c:v>726.9</c:v>
                </c:pt>
                <c:pt idx="4">
                  <c:v>3073.6</c:v>
                </c:pt>
                <c:pt idx="5">
                  <c:v>4817.3</c:v>
                </c:pt>
                <c:pt idx="6">
                  <c:v>4200.900000000001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Sx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Sheet1!$I$4:$O$4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1629.1</c:v>
                </c:pt>
                <c:pt idx="2">
                  <c:v>3039.6</c:v>
                </c:pt>
                <c:pt idx="3">
                  <c:v>3852.4</c:v>
                </c:pt>
                <c:pt idx="4">
                  <c:v>4085.5</c:v>
                </c:pt>
                <c:pt idx="5">
                  <c:v>4647.200000000001</c:v>
                </c:pt>
                <c:pt idx="6">
                  <c:v>2280.0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Cw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Sheet1!$I$5:$O$5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47.9</c:v>
                </c:pt>
                <c:pt idx="3">
                  <c:v>0.0</c:v>
                </c:pt>
                <c:pt idx="4">
                  <c:v>4.7</c:v>
                </c:pt>
                <c:pt idx="5">
                  <c:v>126.4</c:v>
                </c:pt>
                <c:pt idx="6">
                  <c:v>1.0</c:v>
                </c:pt>
              </c:numCache>
            </c:numRef>
          </c:val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Fdi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Sheet1!$I$6:$O$6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839.6</c:v>
                </c:pt>
                <c:pt idx="3">
                  <c:v>1250.9</c:v>
                </c:pt>
                <c:pt idx="4">
                  <c:v>1354.9</c:v>
                </c:pt>
                <c:pt idx="5">
                  <c:v>3327.8</c:v>
                </c:pt>
                <c:pt idx="6">
                  <c:v>1140.4</c:v>
                </c:pt>
              </c:numCache>
            </c:numRef>
          </c:val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Py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Sheet1!$I$7:$O$7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88.3</c:v>
                </c:pt>
                <c:pt idx="3">
                  <c:v>0.0</c:v>
                </c:pt>
                <c:pt idx="4">
                  <c:v>229.9</c:v>
                </c:pt>
                <c:pt idx="5">
                  <c:v>544.6</c:v>
                </c:pt>
                <c:pt idx="6">
                  <c:v>132.1</c:v>
                </c:pt>
              </c:numCache>
            </c:numRef>
          </c:val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Lw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Sheet1!$I$8:$O$8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269.8999999999997</c:v>
                </c:pt>
                <c:pt idx="3">
                  <c:v>18.8</c:v>
                </c:pt>
                <c:pt idx="4">
                  <c:v>351.2</c:v>
                </c:pt>
                <c:pt idx="5">
                  <c:v>583.8</c:v>
                </c:pt>
                <c:pt idx="6">
                  <c:v>246.6</c:v>
                </c:pt>
              </c:numCache>
            </c:numRef>
          </c:val>
        </c:ser>
        <c:ser>
          <c:idx val="6"/>
          <c:order val="6"/>
          <c:tx>
            <c:strRef>
              <c:f>Sheet1!$A$9</c:f>
              <c:strCache>
                <c:ptCount val="1"/>
                <c:pt idx="0">
                  <c:v>At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Sheet1!$I$9:$O$9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</c:ser>
        <c:ser>
          <c:idx val="7"/>
          <c:order val="7"/>
          <c:tx>
            <c:strRef>
              <c:f>Sheet1!$A$10</c:f>
              <c:strCache>
                <c:ptCount val="1"/>
                <c:pt idx="0">
                  <c:v>Bl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Sheet1!$I$10:$O$10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56.9</c:v>
                </c:pt>
                <c:pt idx="6">
                  <c:v>0.0</c:v>
                </c:pt>
              </c:numCache>
            </c:numRef>
          </c:val>
        </c:ser>
        <c:ser>
          <c:idx val="8"/>
          <c:order val="8"/>
          <c:tx>
            <c:strRef>
              <c:f>Sheet1!$A$11</c:f>
              <c:strCache>
                <c:ptCount val="1"/>
                <c:pt idx="0">
                  <c:v>Hw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Sheet1!$I$11:$O$11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</c:ser>
        <c:ser>
          <c:idx val="9"/>
          <c:order val="9"/>
          <c:tx>
            <c:strRef>
              <c:f>Sheet1!$A$12</c:f>
              <c:strCache>
                <c:ptCount val="1"/>
                <c:pt idx="0">
                  <c:v>Pw</c:v>
                </c:pt>
              </c:strCache>
            </c:strRef>
          </c:tx>
          <c:cat>
            <c:numRef>
              <c:f>Sheet1!$B$2:$H$2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Sheet1!$I$12:$O$12</c:f>
              <c:numCache>
                <c:formatCode>_-* #,##0.0_-;\-* #,##0.0_-;_-* "-"??_-;_-@_-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3873176"/>
        <c:axId val="2113822680"/>
      </c:areaChart>
      <c:catAx>
        <c:axId val="2113873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13822680"/>
        <c:crosses val="autoZero"/>
        <c:auto val="1"/>
        <c:lblAlgn val="ctr"/>
        <c:lblOffset val="100"/>
        <c:noMultiLvlLbl val="0"/>
      </c:catAx>
      <c:valAx>
        <c:axId val="2113822680"/>
        <c:scaling>
          <c:orientation val="minMax"/>
        </c:scaling>
        <c:delete val="0"/>
        <c:axPos val="l"/>
        <c:majorGridlines/>
        <c:numFmt formatCode="_-* #,##0.0_-;\-* #,##0.0_-;_-* &quot;-&quot;??_-;_-@_-" sourceLinked="1"/>
        <c:majorTickMark val="out"/>
        <c:minorTickMark val="none"/>
        <c:tickLblPos val="nextTo"/>
        <c:crossAx val="2113873176"/>
        <c:crosses val="autoZero"/>
        <c:crossBetween val="midCat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2006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Sheet1!$A$3:$A$12</c:f>
              <c:strCache>
                <c:ptCount val="10"/>
                <c:pt idx="0">
                  <c:v>Pli</c:v>
                </c:pt>
                <c:pt idx="1">
                  <c:v>Sx</c:v>
                </c:pt>
                <c:pt idx="2">
                  <c:v>Cw</c:v>
                </c:pt>
                <c:pt idx="3">
                  <c:v>Fdi</c:v>
                </c:pt>
                <c:pt idx="4">
                  <c:v>Py</c:v>
                </c:pt>
                <c:pt idx="5">
                  <c:v>Lw</c:v>
                </c:pt>
                <c:pt idx="6">
                  <c:v>At</c:v>
                </c:pt>
                <c:pt idx="7">
                  <c:v>Bl</c:v>
                </c:pt>
                <c:pt idx="8">
                  <c:v>Hw</c:v>
                </c:pt>
                <c:pt idx="9">
                  <c:v>Pw</c:v>
                </c:pt>
              </c:strCache>
            </c:strRef>
          </c:cat>
          <c:val>
            <c:numRef>
              <c:f>Sheet1!$Q$3:$Q$12</c:f>
              <c:numCache>
                <c:formatCode>_-* #,##0.0_-;\-* #,##0.0_-;_-* "-"??_-;_-@_-</c:formatCode>
                <c:ptCount val="10"/>
                <c:pt idx="0">
                  <c:v>239.9</c:v>
                </c:pt>
                <c:pt idx="1">
                  <c:v>1629.1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2007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Sheet1!$A$3:$A$12</c:f>
              <c:strCache>
                <c:ptCount val="10"/>
                <c:pt idx="0">
                  <c:v>Pli</c:v>
                </c:pt>
                <c:pt idx="1">
                  <c:v>Sx</c:v>
                </c:pt>
                <c:pt idx="2">
                  <c:v>Cw</c:v>
                </c:pt>
                <c:pt idx="3">
                  <c:v>Fdi</c:v>
                </c:pt>
                <c:pt idx="4">
                  <c:v>Py</c:v>
                </c:pt>
                <c:pt idx="5">
                  <c:v>Lw</c:v>
                </c:pt>
                <c:pt idx="6">
                  <c:v>At</c:v>
                </c:pt>
                <c:pt idx="7">
                  <c:v>Bl</c:v>
                </c:pt>
                <c:pt idx="8">
                  <c:v>Hw</c:v>
                </c:pt>
                <c:pt idx="9">
                  <c:v>Pw</c:v>
                </c:pt>
              </c:strCache>
            </c:strRef>
          </c:cat>
          <c:val>
            <c:numRef>
              <c:f>Sheet1!$R$3:$R$12</c:f>
              <c:numCache>
                <c:formatCode>_-* #,##0.0_-;\-* #,##0.0_-;_-* "-"??_-;_-@_-</c:formatCode>
                <c:ptCount val="10"/>
                <c:pt idx="0">
                  <c:v>5387.6</c:v>
                </c:pt>
                <c:pt idx="1">
                  <c:v>3562.3</c:v>
                </c:pt>
                <c:pt idx="2">
                  <c:v>47.9</c:v>
                </c:pt>
                <c:pt idx="3">
                  <c:v>952.0</c:v>
                </c:pt>
                <c:pt idx="4">
                  <c:v>88.3</c:v>
                </c:pt>
                <c:pt idx="5">
                  <c:v>269.8999999999997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5A3D4-53FB-4304-953F-4D46ADF3843E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44534-83AD-46E4-9D96-33C65DC6AAB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0390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44534-83AD-46E4-9D96-33C65DC6AAB2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9ADD-B416-41C0-8B84-6EB75A03FACC}" type="datetimeFigureOut">
              <a:rPr lang="en-CA" smtClean="0"/>
              <a:pPr/>
              <a:t>11-10-07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B4BB5-C7E4-4753-BD73-3597CCB7112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bis.forestpracticesbranch.com/LBIS/node/10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2012 Sowing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FFT Floor is 13M seedlings</a:t>
            </a:r>
          </a:p>
          <a:p>
            <a:r>
              <a:rPr lang="en-CA" dirty="0" smtClean="0"/>
              <a:t>2012 sowing target is 20M seedlings</a:t>
            </a:r>
          </a:p>
          <a:p>
            <a:r>
              <a:rPr lang="en-CA" dirty="0" smtClean="0"/>
              <a:t>Guidance for sowing is</a:t>
            </a:r>
          </a:p>
          <a:p>
            <a:pPr lvl="1"/>
            <a:r>
              <a:rPr lang="en-CA" dirty="0" smtClean="0"/>
              <a:t>FFT Policy 1 (species composition)</a:t>
            </a:r>
          </a:p>
          <a:p>
            <a:pPr lvl="2"/>
            <a:r>
              <a:rPr lang="en-CA" sz="2000" i="1" dirty="0"/>
              <a:t>Where appropriate, and to the degree </a:t>
            </a:r>
            <a:r>
              <a:rPr lang="en-CA" sz="2000" i="1" dirty="0" smtClean="0"/>
              <a:t>reasonable:</a:t>
            </a:r>
          </a:p>
          <a:p>
            <a:pPr lvl="3"/>
            <a:r>
              <a:rPr lang="en-CA" i="1" dirty="0" smtClean="0"/>
              <a:t>areas </a:t>
            </a:r>
            <a:r>
              <a:rPr lang="en-CA" i="1" dirty="0"/>
              <a:t>will be planted with a mixture of desirable species; </a:t>
            </a:r>
            <a:r>
              <a:rPr lang="en-CA" i="1" dirty="0" smtClean="0"/>
              <a:t>and</a:t>
            </a:r>
          </a:p>
          <a:p>
            <a:pPr lvl="3"/>
            <a:r>
              <a:rPr lang="en-CA" i="1" dirty="0" smtClean="0"/>
              <a:t>on </a:t>
            </a:r>
            <a:r>
              <a:rPr lang="en-CA" i="1" dirty="0"/>
              <a:t>sites with more than one "preferred" species, more than one </a:t>
            </a:r>
            <a:r>
              <a:rPr lang="en-CA" i="1" dirty="0" smtClean="0"/>
              <a:t>preferred species </a:t>
            </a:r>
            <a:r>
              <a:rPr lang="en-CA" i="1" dirty="0"/>
              <a:t>(and, where practicable, all of the preferred species) will be planted.</a:t>
            </a:r>
            <a:endParaRPr lang="en-CA" i="1" dirty="0" smtClean="0"/>
          </a:p>
          <a:p>
            <a:pPr lvl="1"/>
            <a:r>
              <a:rPr lang="en-CA" dirty="0" smtClean="0"/>
              <a:t>Guidance for Pw use</a:t>
            </a:r>
          </a:p>
          <a:p>
            <a:pPr lvl="1"/>
            <a:r>
              <a:rPr lang="en-CA" dirty="0" smtClean="0"/>
              <a:t>Assisted migration guidance</a:t>
            </a:r>
          </a:p>
          <a:p>
            <a:pPr lvl="1"/>
            <a:r>
              <a:rPr lang="en-CA" sz="1900" dirty="0" smtClean="0"/>
              <a:t>All found at </a:t>
            </a:r>
            <a:r>
              <a:rPr lang="en-CA" sz="1900" dirty="0" smtClean="0">
                <a:hlinkClick r:id="rId2"/>
              </a:rPr>
              <a:t>http://lbis.forestpracticesbranch.com/LBIS/node/103</a:t>
            </a:r>
            <a:r>
              <a:rPr lang="en-CA" sz="1900" dirty="0" smtClean="0"/>
              <a:t> </a:t>
            </a:r>
            <a:endParaRPr lang="en-CA" sz="1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advTm="1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advTm="1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advTm="1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advTm="1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advTm="1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3999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113</Words>
  <Application>Microsoft Macintosh PowerPoint</Application>
  <PresentationFormat>On-screen Show (4:3)</PresentationFormat>
  <Paragraphs>24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2012 Sowing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Province of British Columbia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Allan Powelson</dc:creator>
  <cp:lastModifiedBy>Terje Vold</cp:lastModifiedBy>
  <cp:revision>10</cp:revision>
  <dcterms:created xsi:type="dcterms:W3CDTF">2011-09-13T22:36:26Z</dcterms:created>
  <dcterms:modified xsi:type="dcterms:W3CDTF">2011-10-07T16:23:52Z</dcterms:modified>
</cp:coreProperties>
</file>